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91" r:id="rId1"/>
  </p:sldMasterIdLst>
  <p:notesMasterIdLst>
    <p:notesMasterId r:id="rId24"/>
  </p:notesMasterIdLst>
  <p:sldIdLst>
    <p:sldId id="266" r:id="rId2"/>
    <p:sldId id="313" r:id="rId3"/>
    <p:sldId id="303" r:id="rId4"/>
    <p:sldId id="450" r:id="rId5"/>
    <p:sldId id="451" r:id="rId6"/>
    <p:sldId id="480" r:id="rId7"/>
    <p:sldId id="452" r:id="rId8"/>
    <p:sldId id="449" r:id="rId9"/>
    <p:sldId id="304" r:id="rId10"/>
    <p:sldId id="476" r:id="rId11"/>
    <p:sldId id="401" r:id="rId12"/>
    <p:sldId id="414" r:id="rId13"/>
    <p:sldId id="453" r:id="rId14"/>
    <p:sldId id="454" r:id="rId15"/>
    <p:sldId id="446" r:id="rId16"/>
    <p:sldId id="447" r:id="rId17"/>
    <p:sldId id="448" r:id="rId18"/>
    <p:sldId id="383" r:id="rId19"/>
    <p:sldId id="385" r:id="rId20"/>
    <p:sldId id="386" r:id="rId21"/>
    <p:sldId id="387" r:id="rId22"/>
    <p:sldId id="382" r:id="rId23"/>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747" autoAdjust="0"/>
    <p:restoredTop sz="94434" autoAdjust="0"/>
  </p:normalViewPr>
  <p:slideViewPr>
    <p:cSldViewPr>
      <p:cViewPr varScale="1">
        <p:scale>
          <a:sx n="83" d="100"/>
          <a:sy n="83" d="100"/>
        </p:scale>
        <p:origin x="1445"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CDA7C9B1-C199-4A14-8CB1-4F6EE1E8DBAA}" type="datetimeFigureOut">
              <a:rPr lang="cs-CZ"/>
              <a:pPr>
                <a:defRPr/>
              </a:pPr>
              <a:t>10.06.2024</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noProof="0"/>
              <a:t>Klepnutím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4D25E6E3-C816-489B-8954-22A800CB33E2}" type="slidenum">
              <a:rPr lang="cs-CZ"/>
              <a:pPr>
                <a:defRPr/>
              </a:pPr>
              <a:t>‹#›</a:t>
            </a:fld>
            <a:endParaRPr lang="cs-CZ"/>
          </a:p>
        </p:txBody>
      </p:sp>
    </p:spTree>
    <p:extLst>
      <p:ext uri="{BB962C8B-B14F-4D97-AF65-F5344CB8AC3E}">
        <p14:creationId xmlns:p14="http://schemas.microsoft.com/office/powerpoint/2010/main" val="36262308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2">
        <a:schemeClr val="bg2"/>
      </p:bgRef>
    </p:bg>
    <p:spTree>
      <p:nvGrpSpPr>
        <p:cNvPr id="1" name=""/>
        <p:cNvGrpSpPr/>
        <p:nvPr/>
      </p:nvGrpSpPr>
      <p:grpSpPr>
        <a:xfrm>
          <a:off x="0" y="0"/>
          <a:ext cx="0" cy="0"/>
          <a:chOff x="0" y="0"/>
          <a:chExt cx="0" cy="0"/>
        </a:xfrm>
      </p:grpSpPr>
      <p:sp>
        <p:nvSpPr>
          <p:cNvPr id="9" name="Nadpis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cs-CZ"/>
              <a:t>Klepnutím lze upravit styl předlohy nadpisů.</a:t>
            </a:r>
            <a:endParaRPr lang="en-US"/>
          </a:p>
        </p:txBody>
      </p:sp>
      <p:sp>
        <p:nvSpPr>
          <p:cNvPr id="17" name="Podnadpis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a:t>Klepnutím lze upravit styl předlohy podnadpisů.</a:t>
            </a:r>
            <a:endParaRPr lang="en-US"/>
          </a:p>
        </p:txBody>
      </p:sp>
      <p:sp>
        <p:nvSpPr>
          <p:cNvPr id="4" name="Zástupný symbol pro datum 29"/>
          <p:cNvSpPr>
            <a:spLocks noGrp="1"/>
          </p:cNvSpPr>
          <p:nvPr>
            <p:ph type="dt" sz="half" idx="10"/>
          </p:nvPr>
        </p:nvSpPr>
        <p:spPr/>
        <p:txBody>
          <a:bodyPr/>
          <a:lstStyle>
            <a:lvl1pPr>
              <a:defRPr/>
            </a:lvl1pPr>
          </a:lstStyle>
          <a:p>
            <a:pPr>
              <a:defRPr/>
            </a:pPr>
            <a:endParaRPr lang="cs-CZ"/>
          </a:p>
        </p:txBody>
      </p:sp>
      <p:sp>
        <p:nvSpPr>
          <p:cNvPr id="5" name="Zástupný symbol pro zápatí 18"/>
          <p:cNvSpPr>
            <a:spLocks noGrp="1"/>
          </p:cNvSpPr>
          <p:nvPr>
            <p:ph type="ftr" sz="quarter" idx="11"/>
          </p:nvPr>
        </p:nvSpPr>
        <p:spPr/>
        <p:txBody>
          <a:bodyPr/>
          <a:lstStyle>
            <a:lvl1pPr>
              <a:defRPr/>
            </a:lvl1pPr>
          </a:lstStyle>
          <a:p>
            <a:pPr>
              <a:defRPr/>
            </a:pPr>
            <a:endParaRPr lang="cs-CZ"/>
          </a:p>
        </p:txBody>
      </p:sp>
      <p:sp>
        <p:nvSpPr>
          <p:cNvPr id="6" name="Zástupný symbol pro číslo snímku 26"/>
          <p:cNvSpPr>
            <a:spLocks noGrp="1"/>
          </p:cNvSpPr>
          <p:nvPr>
            <p:ph type="sldNum" sz="quarter" idx="12"/>
          </p:nvPr>
        </p:nvSpPr>
        <p:spPr/>
        <p:txBody>
          <a:bodyPr/>
          <a:lstStyle>
            <a:lvl1pPr>
              <a:defRPr/>
            </a:lvl1pPr>
          </a:lstStyle>
          <a:p>
            <a:pPr>
              <a:defRPr/>
            </a:pPr>
            <a:fld id="{83885681-8541-4793-AEB2-65ECB8BABBE3}"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endParaRPr lang="en-US"/>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9"/>
          <p:cNvSpPr>
            <a:spLocks noGrp="1"/>
          </p:cNvSpPr>
          <p:nvPr>
            <p:ph type="dt" sz="half" idx="10"/>
          </p:nvPr>
        </p:nvSpPr>
        <p:spPr/>
        <p:txBody>
          <a:bodyPr/>
          <a:lstStyle>
            <a:lvl1pPr>
              <a:defRPr/>
            </a:lvl1pPr>
          </a:lstStyle>
          <a:p>
            <a:pPr>
              <a:defRPr/>
            </a:pPr>
            <a:endParaRPr lang="cs-CZ"/>
          </a:p>
        </p:txBody>
      </p:sp>
      <p:sp>
        <p:nvSpPr>
          <p:cNvPr id="5" name="Zástupný symbol pro zápatí 21"/>
          <p:cNvSpPr>
            <a:spLocks noGrp="1"/>
          </p:cNvSpPr>
          <p:nvPr>
            <p:ph type="ftr" sz="quarter" idx="11"/>
          </p:nvPr>
        </p:nvSpPr>
        <p:spPr/>
        <p:txBody>
          <a:bodyPr/>
          <a:lstStyle>
            <a:lvl1pPr>
              <a:defRPr/>
            </a:lvl1pPr>
          </a:lstStyle>
          <a:p>
            <a:pPr>
              <a:defRPr/>
            </a:pPr>
            <a:endParaRPr lang="cs-CZ"/>
          </a:p>
        </p:txBody>
      </p:sp>
      <p:sp>
        <p:nvSpPr>
          <p:cNvPr id="6" name="Zástupný symbol pro číslo snímku 17"/>
          <p:cNvSpPr>
            <a:spLocks noGrp="1"/>
          </p:cNvSpPr>
          <p:nvPr>
            <p:ph type="sldNum" sz="quarter" idx="12"/>
          </p:nvPr>
        </p:nvSpPr>
        <p:spPr/>
        <p:txBody>
          <a:bodyPr/>
          <a:lstStyle>
            <a:lvl1pPr>
              <a:defRPr/>
            </a:lvl1pPr>
          </a:lstStyle>
          <a:p>
            <a:pPr>
              <a:defRPr/>
            </a:pPr>
            <a:fld id="{8250BB01-1C0D-43EF-8A74-16690D315B3B}"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914401"/>
            <a:ext cx="2057400" cy="5211763"/>
          </a:xfrm>
        </p:spPr>
        <p:txBody>
          <a:bodyPr vert="eaVert"/>
          <a:lstStyle/>
          <a:p>
            <a:r>
              <a:rPr lang="cs-CZ"/>
              <a:t>Klepnutím lze upravit styl předlohy nadpisů.</a:t>
            </a:r>
            <a:endParaRPr lang="en-US"/>
          </a:p>
        </p:txBody>
      </p:sp>
      <p:sp>
        <p:nvSpPr>
          <p:cNvPr id="3" name="Zástupný symbol pro svislý text 2"/>
          <p:cNvSpPr>
            <a:spLocks noGrp="1"/>
          </p:cNvSpPr>
          <p:nvPr>
            <p:ph type="body" orient="vert" idx="1"/>
          </p:nvPr>
        </p:nvSpPr>
        <p:spPr>
          <a:xfrm>
            <a:off x="457200" y="914401"/>
            <a:ext cx="6019800" cy="5211763"/>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9"/>
          <p:cNvSpPr>
            <a:spLocks noGrp="1"/>
          </p:cNvSpPr>
          <p:nvPr>
            <p:ph type="dt" sz="half" idx="10"/>
          </p:nvPr>
        </p:nvSpPr>
        <p:spPr/>
        <p:txBody>
          <a:bodyPr/>
          <a:lstStyle>
            <a:lvl1pPr>
              <a:defRPr/>
            </a:lvl1pPr>
          </a:lstStyle>
          <a:p>
            <a:pPr>
              <a:defRPr/>
            </a:pPr>
            <a:endParaRPr lang="cs-CZ"/>
          </a:p>
        </p:txBody>
      </p:sp>
      <p:sp>
        <p:nvSpPr>
          <p:cNvPr id="5" name="Zástupný symbol pro zápatí 21"/>
          <p:cNvSpPr>
            <a:spLocks noGrp="1"/>
          </p:cNvSpPr>
          <p:nvPr>
            <p:ph type="ftr" sz="quarter" idx="11"/>
          </p:nvPr>
        </p:nvSpPr>
        <p:spPr/>
        <p:txBody>
          <a:bodyPr/>
          <a:lstStyle>
            <a:lvl1pPr>
              <a:defRPr/>
            </a:lvl1pPr>
          </a:lstStyle>
          <a:p>
            <a:pPr>
              <a:defRPr/>
            </a:pPr>
            <a:endParaRPr lang="cs-CZ"/>
          </a:p>
        </p:txBody>
      </p:sp>
      <p:sp>
        <p:nvSpPr>
          <p:cNvPr id="6" name="Zástupný symbol pro číslo snímku 17"/>
          <p:cNvSpPr>
            <a:spLocks noGrp="1"/>
          </p:cNvSpPr>
          <p:nvPr>
            <p:ph type="sldNum" sz="quarter" idx="12"/>
          </p:nvPr>
        </p:nvSpPr>
        <p:spPr/>
        <p:txBody>
          <a:bodyPr/>
          <a:lstStyle>
            <a:lvl1pPr>
              <a:defRPr/>
            </a:lvl1pPr>
          </a:lstStyle>
          <a:p>
            <a:pPr>
              <a:defRPr/>
            </a:pPr>
            <a:fld id="{CC763308-5BA6-424E-8A62-F5AC2EADCADB}"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endParaRPr lang="en-US"/>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9"/>
          <p:cNvSpPr>
            <a:spLocks noGrp="1"/>
          </p:cNvSpPr>
          <p:nvPr>
            <p:ph type="dt" sz="half" idx="10"/>
          </p:nvPr>
        </p:nvSpPr>
        <p:spPr/>
        <p:txBody>
          <a:bodyPr/>
          <a:lstStyle>
            <a:lvl1pPr>
              <a:defRPr/>
            </a:lvl1pPr>
          </a:lstStyle>
          <a:p>
            <a:pPr>
              <a:defRPr/>
            </a:pPr>
            <a:endParaRPr lang="cs-CZ"/>
          </a:p>
        </p:txBody>
      </p:sp>
      <p:sp>
        <p:nvSpPr>
          <p:cNvPr id="5" name="Zástupný symbol pro zápatí 21"/>
          <p:cNvSpPr>
            <a:spLocks noGrp="1"/>
          </p:cNvSpPr>
          <p:nvPr>
            <p:ph type="ftr" sz="quarter" idx="11"/>
          </p:nvPr>
        </p:nvSpPr>
        <p:spPr/>
        <p:txBody>
          <a:bodyPr/>
          <a:lstStyle>
            <a:lvl1pPr>
              <a:defRPr/>
            </a:lvl1pPr>
          </a:lstStyle>
          <a:p>
            <a:pPr>
              <a:defRPr/>
            </a:pPr>
            <a:endParaRPr lang="cs-CZ"/>
          </a:p>
        </p:txBody>
      </p:sp>
      <p:sp>
        <p:nvSpPr>
          <p:cNvPr id="6" name="Zástupný symbol pro číslo snímku 17"/>
          <p:cNvSpPr>
            <a:spLocks noGrp="1"/>
          </p:cNvSpPr>
          <p:nvPr>
            <p:ph type="sldNum" sz="quarter" idx="12"/>
          </p:nvPr>
        </p:nvSpPr>
        <p:spPr/>
        <p:txBody>
          <a:bodyPr/>
          <a:lstStyle>
            <a:lvl1pPr>
              <a:defRPr/>
            </a:lvl1pPr>
          </a:lstStyle>
          <a:p>
            <a:pPr>
              <a:defRPr/>
            </a:pPr>
            <a:fld id="{620986BD-4A60-4D8A-8FC6-43907B9A69B6}"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cs-CZ"/>
              <a:t>Klepnutím lze upravit styl předlohy nadpisů.</a:t>
            </a:r>
            <a:endParaRPr lang="en-US"/>
          </a:p>
        </p:txBody>
      </p:sp>
      <p:sp>
        <p:nvSpPr>
          <p:cNvPr id="3" name="Zástupný symbol pro text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a:t>Klepnutím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C255B19C-AA3E-4EB3-AB8A-30224B3BDA83}"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a:lstStyle/>
          <a:p>
            <a:r>
              <a:rPr lang="cs-CZ"/>
              <a:t>Klepnutím lze upravit styl předlohy nadpisů.</a:t>
            </a:r>
            <a:endParaRPr lang="en-US"/>
          </a:p>
        </p:txBody>
      </p:sp>
      <p:sp>
        <p:nvSpPr>
          <p:cNvPr id="3" name="Zástupný symbol pro obsah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obsah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symbol pro datum 9"/>
          <p:cNvSpPr>
            <a:spLocks noGrp="1"/>
          </p:cNvSpPr>
          <p:nvPr>
            <p:ph type="dt" sz="half" idx="10"/>
          </p:nvPr>
        </p:nvSpPr>
        <p:spPr/>
        <p:txBody>
          <a:bodyPr/>
          <a:lstStyle>
            <a:lvl1pPr>
              <a:defRPr/>
            </a:lvl1pPr>
          </a:lstStyle>
          <a:p>
            <a:pPr>
              <a:defRPr/>
            </a:pPr>
            <a:endParaRPr lang="cs-CZ"/>
          </a:p>
        </p:txBody>
      </p:sp>
      <p:sp>
        <p:nvSpPr>
          <p:cNvPr id="6" name="Zástupný symbol pro zápatí 21"/>
          <p:cNvSpPr>
            <a:spLocks noGrp="1"/>
          </p:cNvSpPr>
          <p:nvPr>
            <p:ph type="ftr" sz="quarter" idx="11"/>
          </p:nvPr>
        </p:nvSpPr>
        <p:spPr/>
        <p:txBody>
          <a:bodyPr/>
          <a:lstStyle>
            <a:lvl1pPr>
              <a:defRPr/>
            </a:lvl1pPr>
          </a:lstStyle>
          <a:p>
            <a:pPr>
              <a:defRPr/>
            </a:pPr>
            <a:endParaRPr lang="cs-CZ"/>
          </a:p>
        </p:txBody>
      </p:sp>
      <p:sp>
        <p:nvSpPr>
          <p:cNvPr id="7" name="Zástupný symbol pro číslo snímku 17"/>
          <p:cNvSpPr>
            <a:spLocks noGrp="1"/>
          </p:cNvSpPr>
          <p:nvPr>
            <p:ph type="sldNum" sz="quarter" idx="12"/>
          </p:nvPr>
        </p:nvSpPr>
        <p:spPr/>
        <p:txBody>
          <a:bodyPr/>
          <a:lstStyle>
            <a:lvl1pPr>
              <a:defRPr/>
            </a:lvl1pPr>
          </a:lstStyle>
          <a:p>
            <a:pPr>
              <a:defRPr/>
            </a:pPr>
            <a:fld id="{C428CCD5-88BD-4D9E-9D14-FF7E643522B7}"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a:lstStyle>
            <a:lvl1pPr>
              <a:defRPr/>
            </a:lvl1pPr>
          </a:lstStyle>
          <a:p>
            <a:r>
              <a:rPr lang="cs-CZ"/>
              <a:t>Klepnutím lze upravit styl předlohy nadpisů.</a:t>
            </a:r>
            <a:endParaRPr lang="en-US"/>
          </a:p>
        </p:txBody>
      </p:sp>
      <p:sp>
        <p:nvSpPr>
          <p:cNvPr id="3" name="Zástupný symbol pro text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cs-CZ"/>
              <a:t>Klepnutím lze upravit styly předlohy textu.</a:t>
            </a:r>
          </a:p>
        </p:txBody>
      </p:sp>
      <p:sp>
        <p:nvSpPr>
          <p:cNvPr id="4" name="Zástupný symbol pro text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cs-CZ"/>
              <a:t>Klepnutím lze upravit styly předlohy textu.</a:t>
            </a:r>
          </a:p>
        </p:txBody>
      </p:sp>
      <p:sp>
        <p:nvSpPr>
          <p:cNvPr id="5" name="Zástupný symbol pro obsah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6" name="Zástupný symbol pro obsah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Zástupný symbol pro datum 9"/>
          <p:cNvSpPr>
            <a:spLocks noGrp="1"/>
          </p:cNvSpPr>
          <p:nvPr>
            <p:ph type="dt" sz="half" idx="10"/>
          </p:nvPr>
        </p:nvSpPr>
        <p:spPr/>
        <p:txBody>
          <a:bodyPr/>
          <a:lstStyle>
            <a:lvl1pPr>
              <a:defRPr/>
            </a:lvl1pPr>
          </a:lstStyle>
          <a:p>
            <a:pPr>
              <a:defRPr/>
            </a:pPr>
            <a:endParaRPr lang="cs-CZ"/>
          </a:p>
        </p:txBody>
      </p:sp>
      <p:sp>
        <p:nvSpPr>
          <p:cNvPr id="8" name="Zástupný symbol pro zápatí 21"/>
          <p:cNvSpPr>
            <a:spLocks noGrp="1"/>
          </p:cNvSpPr>
          <p:nvPr>
            <p:ph type="ftr" sz="quarter" idx="11"/>
          </p:nvPr>
        </p:nvSpPr>
        <p:spPr/>
        <p:txBody>
          <a:bodyPr/>
          <a:lstStyle>
            <a:lvl1pPr>
              <a:defRPr/>
            </a:lvl1pPr>
          </a:lstStyle>
          <a:p>
            <a:pPr>
              <a:defRPr/>
            </a:pPr>
            <a:endParaRPr lang="cs-CZ"/>
          </a:p>
        </p:txBody>
      </p:sp>
      <p:sp>
        <p:nvSpPr>
          <p:cNvPr id="9" name="Zástupný symbol pro číslo snímku 17"/>
          <p:cNvSpPr>
            <a:spLocks noGrp="1"/>
          </p:cNvSpPr>
          <p:nvPr>
            <p:ph type="sldNum" sz="quarter" idx="12"/>
          </p:nvPr>
        </p:nvSpPr>
        <p:spPr/>
        <p:txBody>
          <a:bodyPr/>
          <a:lstStyle>
            <a:lvl1pPr>
              <a:defRPr/>
            </a:lvl1pPr>
          </a:lstStyle>
          <a:p>
            <a:pPr>
              <a:defRPr/>
            </a:pPr>
            <a:fld id="{960AA6B0-9578-40D2-8D68-59F5EA0E80E8}"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cs-CZ"/>
              <a:t>Klepnutím lze upravit styl předlohy nadpisů.</a:t>
            </a:r>
            <a:endParaRPr lang="en-US"/>
          </a:p>
        </p:txBody>
      </p:sp>
      <p:sp>
        <p:nvSpPr>
          <p:cNvPr id="3" name="Zástupný symbol pro datum 9"/>
          <p:cNvSpPr>
            <a:spLocks noGrp="1"/>
          </p:cNvSpPr>
          <p:nvPr>
            <p:ph type="dt" sz="half" idx="10"/>
          </p:nvPr>
        </p:nvSpPr>
        <p:spPr/>
        <p:txBody>
          <a:bodyPr/>
          <a:lstStyle>
            <a:lvl1pPr>
              <a:defRPr/>
            </a:lvl1pPr>
          </a:lstStyle>
          <a:p>
            <a:pPr>
              <a:defRPr/>
            </a:pPr>
            <a:endParaRPr lang="cs-CZ"/>
          </a:p>
        </p:txBody>
      </p:sp>
      <p:sp>
        <p:nvSpPr>
          <p:cNvPr id="4" name="Zástupný symbol pro zápatí 21"/>
          <p:cNvSpPr>
            <a:spLocks noGrp="1"/>
          </p:cNvSpPr>
          <p:nvPr>
            <p:ph type="ftr" sz="quarter" idx="11"/>
          </p:nvPr>
        </p:nvSpPr>
        <p:spPr/>
        <p:txBody>
          <a:bodyPr/>
          <a:lstStyle>
            <a:lvl1pPr>
              <a:defRPr/>
            </a:lvl1pPr>
          </a:lstStyle>
          <a:p>
            <a:pPr>
              <a:defRPr/>
            </a:pPr>
            <a:endParaRPr lang="cs-CZ"/>
          </a:p>
        </p:txBody>
      </p:sp>
      <p:sp>
        <p:nvSpPr>
          <p:cNvPr id="5" name="Zástupný symbol pro číslo snímku 17"/>
          <p:cNvSpPr>
            <a:spLocks noGrp="1"/>
          </p:cNvSpPr>
          <p:nvPr>
            <p:ph type="sldNum" sz="quarter" idx="12"/>
          </p:nvPr>
        </p:nvSpPr>
        <p:spPr/>
        <p:txBody>
          <a:bodyPr/>
          <a:lstStyle>
            <a:lvl1pPr>
              <a:defRPr/>
            </a:lvl1pPr>
          </a:lstStyle>
          <a:p>
            <a:pPr>
              <a:defRPr/>
            </a:pPr>
            <a:fld id="{6A894E9A-38B0-4458-92C2-F49E6D6BC4EA}"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9"/>
          <p:cNvSpPr>
            <a:spLocks noGrp="1"/>
          </p:cNvSpPr>
          <p:nvPr>
            <p:ph type="dt" sz="half" idx="10"/>
          </p:nvPr>
        </p:nvSpPr>
        <p:spPr/>
        <p:txBody>
          <a:bodyPr/>
          <a:lstStyle>
            <a:lvl1pPr>
              <a:defRPr/>
            </a:lvl1pPr>
          </a:lstStyle>
          <a:p>
            <a:pPr>
              <a:defRPr/>
            </a:pPr>
            <a:endParaRPr lang="cs-CZ"/>
          </a:p>
        </p:txBody>
      </p:sp>
      <p:sp>
        <p:nvSpPr>
          <p:cNvPr id="3" name="Zástupný symbol pro zápatí 21"/>
          <p:cNvSpPr>
            <a:spLocks noGrp="1"/>
          </p:cNvSpPr>
          <p:nvPr>
            <p:ph type="ftr" sz="quarter" idx="11"/>
          </p:nvPr>
        </p:nvSpPr>
        <p:spPr/>
        <p:txBody>
          <a:bodyPr/>
          <a:lstStyle>
            <a:lvl1pPr>
              <a:defRPr/>
            </a:lvl1pPr>
          </a:lstStyle>
          <a:p>
            <a:pPr>
              <a:defRPr/>
            </a:pPr>
            <a:endParaRPr lang="cs-CZ"/>
          </a:p>
        </p:txBody>
      </p:sp>
      <p:sp>
        <p:nvSpPr>
          <p:cNvPr id="4" name="Zástupný symbol pro číslo snímku 17"/>
          <p:cNvSpPr>
            <a:spLocks noGrp="1"/>
          </p:cNvSpPr>
          <p:nvPr>
            <p:ph type="sldNum" sz="quarter" idx="12"/>
          </p:nvPr>
        </p:nvSpPr>
        <p:spPr/>
        <p:txBody>
          <a:bodyPr/>
          <a:lstStyle>
            <a:lvl1pPr>
              <a:defRPr/>
            </a:lvl1pPr>
          </a:lstStyle>
          <a:p>
            <a:pPr>
              <a:defRPr/>
            </a:pPr>
            <a:fld id="{53F7C4A1-30AB-4142-BC9C-ED0BBD2CBBD4}"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cs-CZ"/>
              <a:t>Klepnutím lze upravit styl předlohy nadpisů.</a:t>
            </a:r>
            <a:endParaRPr lang="en-US"/>
          </a:p>
        </p:txBody>
      </p:sp>
      <p:sp>
        <p:nvSpPr>
          <p:cNvPr id="3" name="Zástupný symbol pro text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cs-CZ"/>
              <a:t>Klepnutím lze upravit styly předlohy textu.</a:t>
            </a:r>
          </a:p>
        </p:txBody>
      </p:sp>
      <p:sp>
        <p:nvSpPr>
          <p:cNvPr id="4" name="Zástupný symbol pro obsah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symbol pro datum 9"/>
          <p:cNvSpPr>
            <a:spLocks noGrp="1"/>
          </p:cNvSpPr>
          <p:nvPr>
            <p:ph type="dt" sz="half" idx="10"/>
          </p:nvPr>
        </p:nvSpPr>
        <p:spPr/>
        <p:txBody>
          <a:bodyPr/>
          <a:lstStyle>
            <a:lvl1pPr>
              <a:defRPr/>
            </a:lvl1pPr>
          </a:lstStyle>
          <a:p>
            <a:pPr>
              <a:defRPr/>
            </a:pPr>
            <a:endParaRPr lang="cs-CZ"/>
          </a:p>
        </p:txBody>
      </p:sp>
      <p:sp>
        <p:nvSpPr>
          <p:cNvPr id="6" name="Zástupný symbol pro zápatí 21"/>
          <p:cNvSpPr>
            <a:spLocks noGrp="1"/>
          </p:cNvSpPr>
          <p:nvPr>
            <p:ph type="ftr" sz="quarter" idx="11"/>
          </p:nvPr>
        </p:nvSpPr>
        <p:spPr/>
        <p:txBody>
          <a:bodyPr/>
          <a:lstStyle>
            <a:lvl1pPr>
              <a:defRPr/>
            </a:lvl1pPr>
          </a:lstStyle>
          <a:p>
            <a:pPr>
              <a:defRPr/>
            </a:pPr>
            <a:endParaRPr lang="cs-CZ"/>
          </a:p>
        </p:txBody>
      </p:sp>
      <p:sp>
        <p:nvSpPr>
          <p:cNvPr id="7" name="Zástupný symbol pro číslo snímku 17"/>
          <p:cNvSpPr>
            <a:spLocks noGrp="1"/>
          </p:cNvSpPr>
          <p:nvPr>
            <p:ph type="sldNum" sz="quarter" idx="12"/>
          </p:nvPr>
        </p:nvSpPr>
        <p:spPr/>
        <p:txBody>
          <a:bodyPr/>
          <a:lstStyle>
            <a:lvl1pPr>
              <a:defRPr/>
            </a:lvl1pPr>
          </a:lstStyle>
          <a:p>
            <a:pPr>
              <a:defRPr/>
            </a:pPr>
            <a:fld id="{BDA5EF1F-B397-496E-A368-3FDD5BEF1C4D}"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5" name="Obdélník s odříznutým a zakulaceným jedním rohem 13"/>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Pravoúhlý trojúhelník 14"/>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Volný tvar 15"/>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8" name="Volný tvar 16"/>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2" name="Nadpis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cs-CZ"/>
              <a:t>Klepnutím lze upravit styl předlohy nadpisů.</a:t>
            </a:r>
            <a:endParaRPr lang="en-US"/>
          </a:p>
        </p:txBody>
      </p:sp>
      <p:sp>
        <p:nvSpPr>
          <p:cNvPr id="4" name="Zástupný symbol pro text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cs-CZ"/>
              <a:t>Klepnutím lze upravit styly předlohy textu.</a:t>
            </a:r>
          </a:p>
        </p:txBody>
      </p:sp>
      <p:sp>
        <p:nvSpPr>
          <p:cNvPr id="3" name="Zástupný symbol pro obrázek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cs-CZ" noProof="0"/>
              <a:t>Klepnutím na ikonu přidáte obrázek.</a:t>
            </a:r>
            <a:endParaRPr lang="en-US" noProof="0" dirty="0"/>
          </a:p>
        </p:txBody>
      </p:sp>
      <p:sp>
        <p:nvSpPr>
          <p:cNvPr id="9" name="Zástupný symbol pro datum 4"/>
          <p:cNvSpPr>
            <a:spLocks noGrp="1"/>
          </p:cNvSpPr>
          <p:nvPr>
            <p:ph type="dt" sz="half" idx="10"/>
          </p:nvPr>
        </p:nvSpPr>
        <p:spPr/>
        <p:txBody>
          <a:bodyPr/>
          <a:lstStyle>
            <a:lvl1pPr>
              <a:defRPr/>
            </a:lvl1pPr>
          </a:lstStyle>
          <a:p>
            <a:pPr>
              <a:defRPr/>
            </a:pPr>
            <a:endParaRPr lang="cs-CZ"/>
          </a:p>
        </p:txBody>
      </p:sp>
      <p:sp>
        <p:nvSpPr>
          <p:cNvPr id="10" name="Zástupný symbol pro zápatí 5"/>
          <p:cNvSpPr>
            <a:spLocks noGrp="1"/>
          </p:cNvSpPr>
          <p:nvPr>
            <p:ph type="ftr" sz="quarter" idx="11"/>
          </p:nvPr>
        </p:nvSpPr>
        <p:spPr/>
        <p:txBody>
          <a:bodyPr/>
          <a:lstStyle>
            <a:lvl1pPr>
              <a:defRPr/>
            </a:lvl1pPr>
          </a:lstStyle>
          <a:p>
            <a:pPr>
              <a:defRPr/>
            </a:pPr>
            <a:endParaRPr lang="cs-CZ"/>
          </a:p>
        </p:txBody>
      </p:sp>
      <p:sp>
        <p:nvSpPr>
          <p:cNvPr id="11" name="Zástupný symbol pro číslo snímku 6"/>
          <p:cNvSpPr>
            <a:spLocks noGrp="1"/>
          </p:cNvSpPr>
          <p:nvPr>
            <p:ph type="sldNum" sz="quarter" idx="12"/>
          </p:nvPr>
        </p:nvSpPr>
        <p:spPr>
          <a:xfrm>
            <a:off x="8077200" y="6356350"/>
            <a:ext cx="609600" cy="365125"/>
          </a:xfrm>
        </p:spPr>
        <p:txBody>
          <a:bodyPr/>
          <a:lstStyle>
            <a:lvl1pPr>
              <a:defRPr/>
            </a:lvl1pPr>
          </a:lstStyle>
          <a:p>
            <a:pPr>
              <a:defRPr/>
            </a:pPr>
            <a:fld id="{5E8CE535-AED8-4710-A9B4-796D710916E6}"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Volný tvar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8" name="Volný tvar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1028" name="Zástupný symbol pro nadpis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cs-CZ"/>
              <a:t>Klepnutím lze upravit styl předlohy nadpisů.</a:t>
            </a:r>
            <a:endParaRPr lang="en-US"/>
          </a:p>
        </p:txBody>
      </p:sp>
      <p:sp>
        <p:nvSpPr>
          <p:cNvPr id="1029" name="Zástupný symbol pro text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10" name="Zástupný symbol pro datum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cs-CZ"/>
          </a:p>
        </p:txBody>
      </p:sp>
      <p:sp>
        <p:nvSpPr>
          <p:cNvPr id="22" name="Zástupný symbol pro zápatí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cs-CZ"/>
          </a:p>
        </p:txBody>
      </p:sp>
      <p:sp>
        <p:nvSpPr>
          <p:cNvPr id="18" name="Zástupný symbol pro číslo snímku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smtClean="0">
                <a:solidFill>
                  <a:schemeClr val="tx2">
                    <a:shade val="90000"/>
                  </a:schemeClr>
                </a:solidFill>
              </a:defRPr>
            </a:lvl1pPr>
          </a:lstStyle>
          <a:p>
            <a:pPr>
              <a:defRPr/>
            </a:pPr>
            <a:fld id="{1A725744-1775-476B-95A9-C92D476FEC47}" type="slidenum">
              <a:rPr lang="cs-CZ"/>
              <a:pPr>
                <a:defRPr/>
              </a:pPr>
              <a:t>‹#›</a:t>
            </a:fld>
            <a:endParaRPr lang="cs-CZ"/>
          </a:p>
        </p:txBody>
      </p:sp>
      <p:grpSp>
        <p:nvGrpSpPr>
          <p:cNvPr id="1033" name="Skupina 1"/>
          <p:cNvGrpSpPr>
            <a:grpSpLocks/>
          </p:cNvGrpSpPr>
          <p:nvPr/>
        </p:nvGrpSpPr>
        <p:grpSpPr bwMode="auto">
          <a:xfrm>
            <a:off x="-19050" y="203200"/>
            <a:ext cx="9180513" cy="647700"/>
            <a:chOff x="-19045" y="216550"/>
            <a:chExt cx="9180548" cy="649224"/>
          </a:xfrm>
        </p:grpSpPr>
        <p:sp>
          <p:nvSpPr>
            <p:cNvPr id="12" name="Volný tvar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Volný tvar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816" r:id="rId1"/>
    <p:sldLayoutId id="2147483808" r:id="rId2"/>
    <p:sldLayoutId id="2147483817" r:id="rId3"/>
    <p:sldLayoutId id="2147483809" r:id="rId4"/>
    <p:sldLayoutId id="2147483810" r:id="rId5"/>
    <p:sldLayoutId id="2147483811" r:id="rId6"/>
    <p:sldLayoutId id="2147483812" r:id="rId7"/>
    <p:sldLayoutId id="2147483813" r:id="rId8"/>
    <p:sldLayoutId id="2147483818" r:id="rId9"/>
    <p:sldLayoutId id="2147483814" r:id="rId10"/>
    <p:sldLayoutId id="2147483815" r:id="rId11"/>
  </p:sldLayoutIdLst>
  <p:hf sldNum="0" hdr="0" dt="0"/>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nadanedeti.cz/domains/nadanedeti.cz/odborne-zdroje-zakladni-informace-skolska-legislativa"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nadanedeti.cz/domains/nadanedeti.cz/pro-odborniky-video3"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p_PPT/M&#352;%20Z&#225;humenn&#237;/Koment&#225;&#345;%20k%20dne&#353;n&#237;%20geopolitick&#233;%20situaci.mp4"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ctrTitle"/>
          </p:nvPr>
        </p:nvSpPr>
        <p:spPr>
          <a:xfrm>
            <a:off x="251520" y="548680"/>
            <a:ext cx="8133528" cy="1752600"/>
          </a:xfrm>
        </p:spPr>
        <p:txBody>
          <a:bodyPr>
            <a:normAutofit/>
          </a:bodyPr>
          <a:lstStyle/>
          <a:p>
            <a:pPr algn="ctr"/>
            <a:r>
              <a:rPr lang="cs-CZ" sz="4800" dirty="0"/>
              <a:t>Strategie rozvoje nadání </a:t>
            </a:r>
            <a:br>
              <a:rPr lang="cs-CZ" sz="4800" dirty="0"/>
            </a:br>
            <a:r>
              <a:rPr lang="cs-CZ" sz="4800" dirty="0"/>
              <a:t>Akcelerace a obohacení</a:t>
            </a:r>
          </a:p>
        </p:txBody>
      </p:sp>
      <p:sp>
        <p:nvSpPr>
          <p:cNvPr id="6" name="Podnadpis 5"/>
          <p:cNvSpPr>
            <a:spLocks noGrp="1"/>
          </p:cNvSpPr>
          <p:nvPr>
            <p:ph type="subTitle" idx="1"/>
          </p:nvPr>
        </p:nvSpPr>
        <p:spPr>
          <a:xfrm>
            <a:off x="533400" y="2348880"/>
            <a:ext cx="7854696" cy="1800200"/>
          </a:xfrm>
        </p:spPr>
        <p:txBody>
          <a:bodyPr/>
          <a:lstStyle/>
          <a:p>
            <a:pPr algn="ctr"/>
            <a:r>
              <a:rPr lang="cs-CZ" sz="3200" dirty="0"/>
              <a:t>Eva Trnová</a:t>
            </a:r>
          </a:p>
          <a:p>
            <a:pPr algn="ctr"/>
            <a:r>
              <a:rPr lang="cs-CZ" sz="3200" dirty="0" err="1"/>
              <a:t>PdF</a:t>
            </a:r>
            <a:r>
              <a:rPr lang="cs-CZ" sz="3200" dirty="0"/>
              <a:t> MU</a:t>
            </a:r>
          </a:p>
          <a:p>
            <a:pPr algn="ctr"/>
            <a:r>
              <a:rPr lang="cs-CZ" sz="3200" dirty="0"/>
              <a:t>trnova@ped.muni.cz</a:t>
            </a:r>
          </a:p>
          <a:p>
            <a:endParaRPr lang="cs-CZ" dirty="0"/>
          </a:p>
        </p:txBody>
      </p:sp>
      <p:sp>
        <p:nvSpPr>
          <p:cNvPr id="2" name="TextovéPole 1">
            <a:extLst>
              <a:ext uri="{FF2B5EF4-FFF2-40B4-BE49-F238E27FC236}">
                <a16:creationId xmlns:a16="http://schemas.microsoft.com/office/drawing/2014/main" id="{C821AF46-331F-D44B-49FC-B40FF355443C}"/>
              </a:ext>
            </a:extLst>
          </p:cNvPr>
          <p:cNvSpPr txBox="1"/>
          <p:nvPr/>
        </p:nvSpPr>
        <p:spPr>
          <a:xfrm>
            <a:off x="2051720" y="5085184"/>
            <a:ext cx="6333328" cy="369332"/>
          </a:xfrm>
          <a:prstGeom prst="rect">
            <a:avLst/>
          </a:prstGeom>
          <a:noFill/>
        </p:spPr>
        <p:txBody>
          <a:bodyPr wrap="square" rtlCol="0">
            <a:spAutoFit/>
          </a:bodyPr>
          <a:lstStyle/>
          <a:p>
            <a:endParaRPr lang="cs-CZ" dirty="0"/>
          </a:p>
        </p:txBody>
      </p:sp>
      <p:pic>
        <p:nvPicPr>
          <p:cNvPr id="3" name="Obrázek 2">
            <a:extLst>
              <a:ext uri="{FF2B5EF4-FFF2-40B4-BE49-F238E27FC236}">
                <a16:creationId xmlns:a16="http://schemas.microsoft.com/office/drawing/2014/main" id="{A6350B05-AF40-0C06-8914-4CB6EC579FBB}"/>
              </a:ext>
            </a:extLst>
          </p:cNvPr>
          <p:cNvPicPr>
            <a:picLocks noChangeAspect="1"/>
          </p:cNvPicPr>
          <p:nvPr/>
        </p:nvPicPr>
        <p:blipFill>
          <a:blip r:embed="rId2"/>
          <a:stretch>
            <a:fillRect/>
          </a:stretch>
        </p:blipFill>
        <p:spPr>
          <a:xfrm>
            <a:off x="1804670" y="4545950"/>
            <a:ext cx="5534660" cy="723900"/>
          </a:xfrm>
          <a:prstGeom prst="rect">
            <a:avLst/>
          </a:prstGeom>
        </p:spPr>
      </p:pic>
    </p:spTree>
    <p:extLst>
      <p:ext uri="{BB962C8B-B14F-4D97-AF65-F5344CB8AC3E}">
        <p14:creationId xmlns:p14="http://schemas.microsoft.com/office/powerpoint/2010/main" val="40791587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92696"/>
            <a:ext cx="8229600" cy="1584176"/>
          </a:xfrm>
        </p:spPr>
        <p:txBody>
          <a:bodyPr/>
          <a:lstStyle/>
          <a:p>
            <a:pPr algn="ctr"/>
            <a:br>
              <a:rPr lang="cs-CZ" sz="3200" dirty="0"/>
            </a:br>
            <a:br>
              <a:rPr lang="cs-CZ" sz="3200" dirty="0"/>
            </a:br>
            <a:br>
              <a:rPr lang="cs-CZ" sz="3200" dirty="0"/>
            </a:br>
            <a:br>
              <a:rPr lang="cs-CZ" sz="3200" dirty="0"/>
            </a:br>
            <a:br>
              <a:rPr lang="cs-CZ" sz="3200" dirty="0"/>
            </a:br>
            <a:br>
              <a:rPr lang="cs-CZ" sz="3200" dirty="0"/>
            </a:br>
            <a:br>
              <a:rPr lang="cs-CZ" sz="3200" dirty="0"/>
            </a:br>
            <a:br>
              <a:rPr lang="cs-CZ" sz="3200" dirty="0"/>
            </a:br>
            <a:r>
              <a:rPr lang="cs-CZ" sz="3200" dirty="0"/>
              <a:t>Konkrétní problémy, se kterými se může pedagog setkat při výuce nadaných dětí </a:t>
            </a:r>
            <a:r>
              <a:rPr lang="cs-CZ" sz="1400" dirty="0"/>
              <a:t>(Jurášková, 2003).</a:t>
            </a:r>
            <a:br>
              <a:rPr lang="cs-CZ" sz="3200" dirty="0"/>
            </a:br>
            <a:br>
              <a:rPr lang="cs-CZ" sz="3200" dirty="0"/>
            </a:br>
            <a:endParaRPr lang="cs-CZ" sz="3200" dirty="0"/>
          </a:p>
        </p:txBody>
      </p:sp>
      <p:sp>
        <p:nvSpPr>
          <p:cNvPr id="3" name="Zástupný symbol pro obsah 2"/>
          <p:cNvSpPr>
            <a:spLocks noGrp="1"/>
          </p:cNvSpPr>
          <p:nvPr>
            <p:ph idx="1"/>
          </p:nvPr>
        </p:nvSpPr>
        <p:spPr>
          <a:xfrm>
            <a:off x="251520" y="1196753"/>
            <a:ext cx="8435280" cy="5127848"/>
          </a:xfrm>
        </p:spPr>
        <p:txBody>
          <a:bodyPr/>
          <a:lstStyle/>
          <a:p>
            <a:r>
              <a:rPr lang="cs-CZ" sz="2400" b="1" i="1" dirty="0"/>
              <a:t>hyperaktivita</a:t>
            </a:r>
            <a:endParaRPr lang="cs-CZ" sz="2400" dirty="0"/>
          </a:p>
          <a:p>
            <a:r>
              <a:rPr lang="cs-CZ" sz="2400" b="1" i="1" dirty="0"/>
              <a:t>odmítání instrukcí učitele, negativismus</a:t>
            </a:r>
            <a:endParaRPr lang="cs-CZ" sz="2400" dirty="0"/>
          </a:p>
          <a:p>
            <a:r>
              <a:rPr lang="cs-CZ" sz="2400" b="1" i="1" dirty="0"/>
              <a:t>chytání za slovo, nesouhlas, kladení provokujících otázek</a:t>
            </a:r>
            <a:endParaRPr lang="cs-CZ" sz="2400" dirty="0"/>
          </a:p>
          <a:p>
            <a:r>
              <a:rPr lang="cs-CZ" sz="2400" b="1" i="1" dirty="0"/>
              <a:t>individualismus, neochota spolupracovat např. se spolužákem ve skupince</a:t>
            </a:r>
            <a:endParaRPr lang="cs-CZ" sz="2400" dirty="0"/>
          </a:p>
          <a:p>
            <a:r>
              <a:rPr lang="cs-CZ" sz="2400" b="1" i="1" dirty="0"/>
              <a:t>vlastní způsob řešení problémů, odmítání standardních postupů (např. mezikroky při </a:t>
            </a:r>
            <a:endParaRPr lang="cs-CZ" sz="2400" dirty="0"/>
          </a:p>
          <a:p>
            <a:pPr marL="0" indent="0">
              <a:buNone/>
            </a:pPr>
            <a:r>
              <a:rPr lang="cs-CZ" sz="2400" b="1" i="1" dirty="0"/>
              <a:t>výpočtech)</a:t>
            </a:r>
            <a:endParaRPr lang="cs-CZ" sz="2400" dirty="0"/>
          </a:p>
          <a:p>
            <a:r>
              <a:rPr lang="cs-CZ" sz="2400" b="1" i="1" dirty="0"/>
              <a:t> „černobílé“, kategorické myšlení (např. nemůže-li být nejlepší, bude nejhorší)</a:t>
            </a:r>
            <a:endParaRPr lang="cs-CZ" sz="2400" dirty="0"/>
          </a:p>
          <a:p>
            <a:r>
              <a:rPr lang="cs-CZ" sz="2400" b="1" i="1" dirty="0"/>
              <a:t>• výrazné afektivní reakce (např. projevy nespokojenosti při neúspěchu)</a:t>
            </a:r>
            <a:endParaRPr lang="cs-CZ" sz="2400" dirty="0"/>
          </a:p>
          <a:p>
            <a:endParaRPr lang="cs-CZ" dirty="0"/>
          </a:p>
        </p:txBody>
      </p:sp>
      <p:sp>
        <p:nvSpPr>
          <p:cNvPr id="4" name="Zástupný symbol pro zápatí 3">
            <a:extLst>
              <a:ext uri="{FF2B5EF4-FFF2-40B4-BE49-F238E27FC236}">
                <a16:creationId xmlns:a16="http://schemas.microsoft.com/office/drawing/2014/main" id="{F9D8AA80-E254-9822-0523-D3C495A92730}"/>
              </a:ext>
            </a:extLst>
          </p:cNvPr>
          <p:cNvSpPr>
            <a:spLocks noGrp="1"/>
          </p:cNvSpPr>
          <p:nvPr>
            <p:ph type="ftr" sz="quarter" idx="11"/>
          </p:nvPr>
        </p:nvSpPr>
        <p:spPr/>
        <p:txBody>
          <a:bodyPr/>
          <a:lstStyle/>
          <a:p>
            <a:pPr>
              <a:defRPr/>
            </a:pPr>
            <a:endParaRPr lang="cs-CZ" dirty="0"/>
          </a:p>
        </p:txBody>
      </p:sp>
      <p:pic>
        <p:nvPicPr>
          <p:cNvPr id="5" name="Obrázek 4" descr="Obsah obrázku text, Písmo, snímek obrazovky, Elektricky modrá&#10;&#10;Popis byl vytvořen automaticky">
            <a:extLst>
              <a:ext uri="{FF2B5EF4-FFF2-40B4-BE49-F238E27FC236}">
                <a16:creationId xmlns:a16="http://schemas.microsoft.com/office/drawing/2014/main" id="{EE995123-E8F3-D1C2-7ACA-C6D3BD1CABE7}"/>
              </a:ext>
            </a:extLst>
          </p:cNvPr>
          <p:cNvPicPr>
            <a:picLocks noChangeAspect="1"/>
          </p:cNvPicPr>
          <p:nvPr/>
        </p:nvPicPr>
        <p:blipFill>
          <a:blip r:embed="rId2"/>
          <a:stretch>
            <a:fillRect/>
          </a:stretch>
        </p:blipFill>
        <p:spPr>
          <a:xfrm>
            <a:off x="2633738" y="6324601"/>
            <a:ext cx="3386061" cy="455449"/>
          </a:xfrm>
          <a:prstGeom prst="rect">
            <a:avLst/>
          </a:prstGeom>
        </p:spPr>
      </p:pic>
    </p:spTree>
    <p:extLst>
      <p:ext uri="{BB962C8B-B14F-4D97-AF65-F5344CB8AC3E}">
        <p14:creationId xmlns:p14="http://schemas.microsoft.com/office/powerpoint/2010/main" val="39056230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850"/>
            <a:ext cx="8229600" cy="635918"/>
          </a:xfrm>
        </p:spPr>
        <p:txBody>
          <a:bodyPr/>
          <a:lstStyle/>
          <a:p>
            <a:pPr algn="ctr"/>
            <a:r>
              <a:rPr lang="cs-CZ" dirty="0"/>
              <a:t>Legislativa</a:t>
            </a:r>
          </a:p>
        </p:txBody>
      </p:sp>
      <p:sp>
        <p:nvSpPr>
          <p:cNvPr id="3" name="Zástupný symbol pro obsah 2"/>
          <p:cNvSpPr>
            <a:spLocks noGrp="1"/>
          </p:cNvSpPr>
          <p:nvPr>
            <p:ph idx="1"/>
          </p:nvPr>
        </p:nvSpPr>
        <p:spPr>
          <a:xfrm>
            <a:off x="457200" y="1484785"/>
            <a:ext cx="8579296" cy="4839816"/>
          </a:xfrm>
        </p:spPr>
        <p:txBody>
          <a:bodyPr/>
          <a:lstStyle/>
          <a:p>
            <a:pPr marL="0" indent="0">
              <a:buNone/>
            </a:pPr>
            <a:r>
              <a:rPr lang="cs-CZ" dirty="0">
                <a:hlinkClick r:id="rId2"/>
              </a:rPr>
              <a:t>https://www.nadanedeti.cz/domains/nadanedeti.cz/odborne-zdroje-zakladni-informace-skolska-legislativa</a:t>
            </a:r>
            <a:endParaRPr lang="cs-CZ" dirty="0"/>
          </a:p>
          <a:p>
            <a:pPr marL="0" indent="0">
              <a:buNone/>
            </a:pPr>
            <a:r>
              <a:rPr lang="cs-CZ" dirty="0"/>
              <a:t>Předčasné zahájení školní docházky</a:t>
            </a:r>
            <a:br>
              <a:rPr lang="cs-CZ" dirty="0"/>
            </a:br>
            <a:r>
              <a:rPr lang="cs-CZ" dirty="0"/>
              <a:t>Akcelerace v mateřské škole</a:t>
            </a:r>
            <a:br>
              <a:rPr lang="cs-CZ" dirty="0"/>
            </a:br>
            <a:r>
              <a:rPr lang="cs-CZ" dirty="0"/>
              <a:t>Individuální vzdělávací plán v MŠ</a:t>
            </a:r>
            <a:br>
              <a:rPr lang="cs-CZ" dirty="0"/>
            </a:br>
            <a:r>
              <a:rPr lang="cs-CZ" dirty="0"/>
              <a:t>Akcelerace na základní škole</a:t>
            </a:r>
            <a:br>
              <a:rPr lang="cs-CZ" dirty="0"/>
            </a:br>
            <a:r>
              <a:rPr lang="cs-CZ" dirty="0"/>
              <a:t>Zahájení školní docházky ve vyšším ročníku</a:t>
            </a:r>
            <a:br>
              <a:rPr lang="cs-CZ" dirty="0"/>
            </a:br>
            <a:r>
              <a:rPr lang="cs-CZ" dirty="0"/>
              <a:t>Třídy s rozšířenou výukou některých předmětů</a:t>
            </a:r>
            <a:br>
              <a:rPr lang="cs-CZ" dirty="0"/>
            </a:br>
            <a:r>
              <a:rPr lang="cs-CZ" dirty="0"/>
              <a:t>Individuální vzdělávací plán za základní škole</a:t>
            </a:r>
            <a:br>
              <a:rPr lang="cs-CZ" dirty="0"/>
            </a:br>
            <a:r>
              <a:rPr lang="cs-CZ" dirty="0"/>
              <a:t>Speciální školy pro mimořádně nadané žáky</a:t>
            </a:r>
            <a:br>
              <a:rPr lang="cs-CZ" dirty="0"/>
            </a:br>
            <a:r>
              <a:rPr lang="cs-CZ" dirty="0"/>
              <a:t>Individuální vzdělávací plán na střední škole</a:t>
            </a:r>
            <a:br>
              <a:rPr lang="cs-CZ" dirty="0"/>
            </a:br>
            <a:r>
              <a:rPr lang="cs-CZ" dirty="0"/>
              <a:t>Umělecky a sportovně nadaní žáci na SŠ</a:t>
            </a:r>
          </a:p>
        </p:txBody>
      </p:sp>
      <p:sp>
        <p:nvSpPr>
          <p:cNvPr id="4" name="Zástupný symbol pro zápatí 3">
            <a:extLst>
              <a:ext uri="{FF2B5EF4-FFF2-40B4-BE49-F238E27FC236}">
                <a16:creationId xmlns:a16="http://schemas.microsoft.com/office/drawing/2014/main" id="{CE86BEB1-046C-6038-6330-6EEDDD1B94CA}"/>
              </a:ext>
            </a:extLst>
          </p:cNvPr>
          <p:cNvSpPr>
            <a:spLocks noGrp="1"/>
          </p:cNvSpPr>
          <p:nvPr>
            <p:ph type="ftr" sz="quarter" idx="11"/>
          </p:nvPr>
        </p:nvSpPr>
        <p:spPr/>
        <p:txBody>
          <a:bodyPr/>
          <a:lstStyle/>
          <a:p>
            <a:pPr>
              <a:defRPr/>
            </a:pPr>
            <a:endParaRPr lang="cs-CZ" dirty="0"/>
          </a:p>
        </p:txBody>
      </p:sp>
      <p:pic>
        <p:nvPicPr>
          <p:cNvPr id="5" name="Obrázek 4" descr="Obsah obrázku text, Písmo, snímek obrazovky, Elektricky modrá&#10;&#10;Popis byl vytvořen automaticky">
            <a:extLst>
              <a:ext uri="{FF2B5EF4-FFF2-40B4-BE49-F238E27FC236}">
                <a16:creationId xmlns:a16="http://schemas.microsoft.com/office/drawing/2014/main" id="{C58E9D05-1503-7540-CAD1-2661886B24ED}"/>
              </a:ext>
            </a:extLst>
          </p:cNvPr>
          <p:cNvPicPr>
            <a:picLocks noChangeAspect="1"/>
          </p:cNvPicPr>
          <p:nvPr/>
        </p:nvPicPr>
        <p:blipFill>
          <a:blip r:embed="rId3"/>
          <a:stretch>
            <a:fillRect/>
          </a:stretch>
        </p:blipFill>
        <p:spPr>
          <a:xfrm>
            <a:off x="2633738" y="6324601"/>
            <a:ext cx="3386061" cy="455449"/>
          </a:xfrm>
          <a:prstGeom prst="rect">
            <a:avLst/>
          </a:prstGeom>
        </p:spPr>
      </p:pic>
    </p:spTree>
    <p:extLst>
      <p:ext uri="{BB962C8B-B14F-4D97-AF65-F5344CB8AC3E}">
        <p14:creationId xmlns:p14="http://schemas.microsoft.com/office/powerpoint/2010/main" val="34790827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611560" y="1935163"/>
            <a:ext cx="7618040" cy="4389437"/>
          </a:xfrm>
        </p:spPr>
        <p:txBody>
          <a:bodyPr/>
          <a:lstStyle/>
          <a:p>
            <a:pPr marL="0" indent="0" algn="ctr">
              <a:buNone/>
            </a:pPr>
            <a:r>
              <a:rPr lang="cs-CZ" sz="4000" dirty="0"/>
              <a:t>Jak učit nadané?</a:t>
            </a:r>
          </a:p>
          <a:p>
            <a:r>
              <a:rPr lang="cs-CZ" dirty="0">
                <a:hlinkClick r:id="rId2"/>
              </a:rPr>
              <a:t>https://www.nadanedeti.cz/domains/nadanedeti.cz/pro-odborniky-video3</a:t>
            </a:r>
            <a:endParaRPr lang="cs-CZ" dirty="0"/>
          </a:p>
          <a:p>
            <a:endParaRPr lang="cs-CZ" dirty="0"/>
          </a:p>
        </p:txBody>
      </p:sp>
      <p:sp>
        <p:nvSpPr>
          <p:cNvPr id="2" name="Zástupný symbol pro zápatí 1">
            <a:extLst>
              <a:ext uri="{FF2B5EF4-FFF2-40B4-BE49-F238E27FC236}">
                <a16:creationId xmlns:a16="http://schemas.microsoft.com/office/drawing/2014/main" id="{3E43BE12-8AEB-1FAB-635C-01156A4371C7}"/>
              </a:ext>
            </a:extLst>
          </p:cNvPr>
          <p:cNvSpPr>
            <a:spLocks noGrp="1"/>
          </p:cNvSpPr>
          <p:nvPr>
            <p:ph type="ftr" sz="quarter" idx="11"/>
          </p:nvPr>
        </p:nvSpPr>
        <p:spPr/>
        <p:txBody>
          <a:bodyPr/>
          <a:lstStyle/>
          <a:p>
            <a:pPr>
              <a:defRPr/>
            </a:pPr>
            <a:endParaRPr lang="cs-CZ" dirty="0"/>
          </a:p>
        </p:txBody>
      </p:sp>
      <p:pic>
        <p:nvPicPr>
          <p:cNvPr id="4" name="Obrázek 3" descr="Obsah obrázku text, Písmo, snímek obrazovky, Elektricky modrá&#10;&#10;Popis byl vytvořen automaticky">
            <a:extLst>
              <a:ext uri="{FF2B5EF4-FFF2-40B4-BE49-F238E27FC236}">
                <a16:creationId xmlns:a16="http://schemas.microsoft.com/office/drawing/2014/main" id="{4B47ED30-48AF-F254-EBE3-0678409090BC}"/>
              </a:ext>
            </a:extLst>
          </p:cNvPr>
          <p:cNvPicPr>
            <a:picLocks noChangeAspect="1"/>
          </p:cNvPicPr>
          <p:nvPr/>
        </p:nvPicPr>
        <p:blipFill>
          <a:blip r:embed="rId3"/>
          <a:stretch>
            <a:fillRect/>
          </a:stretch>
        </p:blipFill>
        <p:spPr>
          <a:xfrm>
            <a:off x="2633738" y="6324601"/>
            <a:ext cx="3386061" cy="455449"/>
          </a:xfrm>
          <a:prstGeom prst="rect">
            <a:avLst/>
          </a:prstGeom>
        </p:spPr>
      </p:pic>
    </p:spTree>
    <p:extLst>
      <p:ext uri="{BB962C8B-B14F-4D97-AF65-F5344CB8AC3E}">
        <p14:creationId xmlns:p14="http://schemas.microsoft.com/office/powerpoint/2010/main" val="40948847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395288" y="260350"/>
            <a:ext cx="8229600" cy="1143000"/>
          </a:xfrm>
        </p:spPr>
        <p:txBody>
          <a:bodyPr/>
          <a:lstStyle/>
          <a:p>
            <a:pPr algn="ctr" fontAlgn="auto">
              <a:spcAft>
                <a:spcPts val="0"/>
              </a:spcAft>
              <a:defRPr/>
            </a:pPr>
            <a:r>
              <a:rPr lang="cs-CZ" altLang="en-US" dirty="0">
                <a:solidFill>
                  <a:schemeClr val="tx1">
                    <a:lumMod val="95000"/>
                    <a:lumOff val="5000"/>
                  </a:schemeClr>
                </a:solidFill>
              </a:rPr>
              <a:t>Modely práce s nadanými</a:t>
            </a:r>
          </a:p>
        </p:txBody>
      </p:sp>
      <p:sp>
        <p:nvSpPr>
          <p:cNvPr id="65539" name="Rectangle 3"/>
          <p:cNvSpPr>
            <a:spLocks noGrp="1" noChangeArrowheads="1"/>
          </p:cNvSpPr>
          <p:nvPr>
            <p:ph sz="half" idx="1"/>
          </p:nvPr>
        </p:nvSpPr>
        <p:spPr>
          <a:xfrm>
            <a:off x="323850" y="1920875"/>
            <a:ext cx="4248150" cy="4433888"/>
          </a:xfrm>
        </p:spPr>
        <p:txBody>
          <a:bodyPr rtlCol="0">
            <a:normAutofit/>
          </a:bodyPr>
          <a:lstStyle/>
          <a:p>
            <a:pPr marL="0" indent="0" fontAlgn="auto">
              <a:lnSpc>
                <a:spcPct val="80000"/>
              </a:lnSpc>
              <a:buFont typeface="Wingdings 2" panose="05020102010507070707" pitchFamily="18" charset="2"/>
              <a:buNone/>
              <a:defRPr/>
            </a:pPr>
            <a:r>
              <a:rPr lang="cs-CZ" altLang="cs-CZ" sz="2400"/>
              <a:t>1. </a:t>
            </a:r>
            <a:r>
              <a:rPr lang="cs-CZ" altLang="cs-CZ" sz="2400" b="1"/>
              <a:t>Aplikace Bloomovy taxonomie ve výuce nadaných </a:t>
            </a:r>
            <a:r>
              <a:rPr lang="cs-CZ" altLang="cs-CZ" sz="1800"/>
              <a:t>(Winebrennerová, 2001)</a:t>
            </a:r>
            <a:br>
              <a:rPr lang="cs-CZ" altLang="cs-CZ" sz="1800"/>
            </a:br>
            <a:r>
              <a:rPr lang="cs-CZ" altLang="cs-CZ" sz="1800"/>
              <a:t> - </a:t>
            </a:r>
            <a:r>
              <a:rPr lang="cs-CZ" altLang="cs-CZ" sz="2400"/>
              <a:t>nadaní mají své </a:t>
            </a:r>
          </a:p>
          <a:p>
            <a:pPr marL="0" indent="0" fontAlgn="auto">
              <a:lnSpc>
                <a:spcPct val="80000"/>
              </a:lnSpc>
              <a:buFont typeface="Wingdings 2" panose="05020102010507070707" pitchFamily="18" charset="2"/>
              <a:buNone/>
              <a:defRPr/>
            </a:pPr>
            <a:r>
              <a:rPr lang="cs-CZ" altLang="cs-CZ" sz="2400"/>
              <a:t>vědomosti vzhledem ke </a:t>
            </a:r>
          </a:p>
          <a:p>
            <a:pPr marL="0" indent="0" fontAlgn="auto">
              <a:lnSpc>
                <a:spcPct val="80000"/>
              </a:lnSpc>
              <a:buFont typeface="Wingdings 2" panose="05020102010507070707" pitchFamily="18" charset="2"/>
              <a:buNone/>
              <a:defRPr/>
            </a:pPr>
            <a:r>
              <a:rPr lang="cs-CZ" altLang="cs-CZ" sz="2400"/>
              <a:t>svým zájmům dostatečně </a:t>
            </a:r>
          </a:p>
          <a:p>
            <a:pPr marL="0" indent="0" fontAlgn="auto">
              <a:lnSpc>
                <a:spcPct val="80000"/>
              </a:lnSpc>
              <a:buFont typeface="Wingdings 2" panose="05020102010507070707" pitchFamily="18" charset="2"/>
              <a:buNone/>
              <a:defRPr/>
            </a:pPr>
            <a:r>
              <a:rPr lang="cs-CZ" altLang="cs-CZ" sz="2400"/>
              <a:t>široké - ve výchovném</a:t>
            </a:r>
          </a:p>
          <a:p>
            <a:pPr marL="0" indent="0" fontAlgn="auto">
              <a:lnSpc>
                <a:spcPct val="80000"/>
              </a:lnSpc>
              <a:buFont typeface="Wingdings 2" panose="05020102010507070707" pitchFamily="18" charset="2"/>
              <a:buNone/>
              <a:defRPr/>
            </a:pPr>
            <a:r>
              <a:rPr lang="cs-CZ" altLang="cs-CZ" sz="2400"/>
              <a:t> procesu se doporučuje </a:t>
            </a:r>
          </a:p>
          <a:p>
            <a:pPr marL="0" indent="0" fontAlgn="auto">
              <a:lnSpc>
                <a:spcPct val="80000"/>
              </a:lnSpc>
              <a:buFont typeface="Wingdings 2" panose="05020102010507070707" pitchFamily="18" charset="2"/>
              <a:buNone/>
              <a:defRPr/>
            </a:pPr>
            <a:r>
              <a:rPr lang="cs-CZ" altLang="cs-CZ" sz="2400"/>
              <a:t>začít hned </a:t>
            </a:r>
            <a:r>
              <a:rPr lang="cs-CZ" altLang="cs-CZ" sz="2400" b="1"/>
              <a:t>se třemi </a:t>
            </a:r>
          </a:p>
          <a:p>
            <a:pPr marL="0" indent="0" fontAlgn="auto">
              <a:lnSpc>
                <a:spcPct val="80000"/>
              </a:lnSpc>
              <a:buFont typeface="Wingdings 2" panose="05020102010507070707" pitchFamily="18" charset="2"/>
              <a:buNone/>
              <a:defRPr/>
            </a:pPr>
            <a:r>
              <a:rPr lang="cs-CZ" altLang="cs-CZ" sz="2400" b="1"/>
              <a:t>nejvyššími úrovněmi</a:t>
            </a:r>
            <a:br>
              <a:rPr lang="cs-CZ" altLang="cs-CZ" sz="2400" b="1"/>
            </a:br>
            <a:br>
              <a:rPr lang="cs-CZ" altLang="cs-CZ" sz="2400"/>
            </a:br>
            <a:endParaRPr lang="cs-CZ" altLang="en-US" sz="2400"/>
          </a:p>
        </p:txBody>
      </p:sp>
      <p:sp>
        <p:nvSpPr>
          <p:cNvPr id="65540" name="Zástupný symbol pro obsah 3"/>
          <p:cNvSpPr>
            <a:spLocks noGrp="1"/>
          </p:cNvSpPr>
          <p:nvPr>
            <p:ph sz="half" idx="2"/>
          </p:nvPr>
        </p:nvSpPr>
        <p:spPr>
          <a:xfrm>
            <a:off x="4492625" y="2286000"/>
            <a:ext cx="3565525" cy="4022725"/>
          </a:xfrm>
        </p:spPr>
        <p:txBody>
          <a:bodyPr rtlCol="0">
            <a:normAutofit/>
          </a:bodyPr>
          <a:lstStyle/>
          <a:p>
            <a:pPr marL="91440" indent="-91440" fontAlgn="auto">
              <a:buFont typeface="Wingdings 2" panose="05020102010507070707" pitchFamily="18" charset="2"/>
              <a:buNone/>
              <a:defRPr/>
            </a:pPr>
            <a:br>
              <a:rPr lang="cs-CZ" altLang="cs-CZ"/>
            </a:br>
            <a:endParaRPr lang="en-GB" altLang="cs-CZ"/>
          </a:p>
        </p:txBody>
      </p:sp>
      <p:sp>
        <p:nvSpPr>
          <p:cNvPr id="67589"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eaLnBrk="0" fontAlgn="base" hangingPunct="0">
              <a:spcBef>
                <a:spcPct val="0"/>
              </a:spcBef>
              <a:spcAft>
                <a:spcPct val="0"/>
              </a:spcAft>
              <a:defRPr>
                <a:solidFill>
                  <a:schemeClr val="tx1"/>
                </a:solidFill>
                <a:latin typeface="Comic Sans MS" panose="030F0702030302020204" pitchFamily="66" charset="0"/>
              </a:defRPr>
            </a:lvl6pPr>
            <a:lvl7pPr marL="2971800" indent="-228600" eaLnBrk="0" fontAlgn="base" hangingPunct="0">
              <a:spcBef>
                <a:spcPct val="0"/>
              </a:spcBef>
              <a:spcAft>
                <a:spcPct val="0"/>
              </a:spcAft>
              <a:defRPr>
                <a:solidFill>
                  <a:schemeClr val="tx1"/>
                </a:solidFill>
                <a:latin typeface="Comic Sans MS" panose="030F0702030302020204" pitchFamily="66" charset="0"/>
              </a:defRPr>
            </a:lvl7pPr>
            <a:lvl8pPr marL="3429000" indent="-228600" eaLnBrk="0" fontAlgn="base" hangingPunct="0">
              <a:spcBef>
                <a:spcPct val="0"/>
              </a:spcBef>
              <a:spcAft>
                <a:spcPct val="0"/>
              </a:spcAft>
              <a:defRPr>
                <a:solidFill>
                  <a:schemeClr val="tx1"/>
                </a:solidFill>
                <a:latin typeface="Comic Sans MS" panose="030F0702030302020204" pitchFamily="66" charset="0"/>
              </a:defRPr>
            </a:lvl8pPr>
            <a:lvl9pPr marL="3886200" indent="-228600" eaLnBrk="0" fontAlgn="base" hangingPunct="0">
              <a:spcBef>
                <a:spcPct val="0"/>
              </a:spcBef>
              <a:spcAft>
                <a:spcPct val="0"/>
              </a:spcAft>
              <a:defRPr>
                <a:solidFill>
                  <a:schemeClr val="tx1"/>
                </a:solidFill>
                <a:latin typeface="Comic Sans MS" panose="030F0702030302020204" pitchFamily="66" charset="0"/>
              </a:defRPr>
            </a:lvl9pPr>
          </a:lstStyle>
          <a:p>
            <a:pPr eaLnBrk="1" hangingPunct="1"/>
            <a:endParaRPr lang="cs-CZ" altLang="en-US">
              <a:latin typeface="Arial" panose="020B0604020202020204" pitchFamily="34" charset="0"/>
            </a:endParaRPr>
          </a:p>
        </p:txBody>
      </p:sp>
      <p:pic>
        <p:nvPicPr>
          <p:cNvPr id="67590" name="Obrázek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356100" y="1844675"/>
            <a:ext cx="4722813" cy="428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Zástupný symbol pro zápatí 1">
            <a:extLst>
              <a:ext uri="{FF2B5EF4-FFF2-40B4-BE49-F238E27FC236}">
                <a16:creationId xmlns:a16="http://schemas.microsoft.com/office/drawing/2014/main" id="{18B11ED4-9669-5505-E558-D829698DFA76}"/>
              </a:ext>
            </a:extLst>
          </p:cNvPr>
          <p:cNvSpPr>
            <a:spLocks noGrp="1"/>
          </p:cNvSpPr>
          <p:nvPr>
            <p:ph type="ftr" sz="quarter" idx="11"/>
          </p:nvPr>
        </p:nvSpPr>
        <p:spPr/>
        <p:txBody>
          <a:bodyPr/>
          <a:lstStyle/>
          <a:p>
            <a:pPr>
              <a:defRPr/>
            </a:pPr>
            <a:endParaRPr lang="cs-CZ" dirty="0"/>
          </a:p>
        </p:txBody>
      </p:sp>
      <p:pic>
        <p:nvPicPr>
          <p:cNvPr id="3" name="Obrázek 2" descr="Obsah obrázku text, Písmo, snímek obrazovky, Elektricky modrá&#10;&#10;Popis byl vytvořen automaticky">
            <a:extLst>
              <a:ext uri="{FF2B5EF4-FFF2-40B4-BE49-F238E27FC236}">
                <a16:creationId xmlns:a16="http://schemas.microsoft.com/office/drawing/2014/main" id="{B464FEF0-7CF9-FF7B-FA89-D12A61D2D60A}"/>
              </a:ext>
            </a:extLst>
          </p:cNvPr>
          <p:cNvPicPr>
            <a:picLocks noChangeAspect="1"/>
          </p:cNvPicPr>
          <p:nvPr/>
        </p:nvPicPr>
        <p:blipFill>
          <a:blip r:embed="rId3"/>
          <a:stretch>
            <a:fillRect/>
          </a:stretch>
        </p:blipFill>
        <p:spPr>
          <a:xfrm>
            <a:off x="2633738" y="6324601"/>
            <a:ext cx="3386061" cy="455449"/>
          </a:xfrm>
          <a:prstGeom prst="rect">
            <a:avLst/>
          </a:prstGeom>
        </p:spPr>
      </p:pic>
    </p:spTree>
    <p:extLst>
      <p:ext uri="{BB962C8B-B14F-4D97-AF65-F5344CB8AC3E}">
        <p14:creationId xmlns:p14="http://schemas.microsoft.com/office/powerpoint/2010/main" val="29564413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468313" y="476251"/>
            <a:ext cx="8229600" cy="576486"/>
          </a:xfrm>
        </p:spPr>
        <p:txBody>
          <a:bodyPr/>
          <a:lstStyle/>
          <a:p>
            <a:pPr algn="ctr" fontAlgn="auto">
              <a:spcAft>
                <a:spcPts val="0"/>
              </a:spcAft>
              <a:defRPr/>
            </a:pPr>
            <a:r>
              <a:rPr lang="cs-CZ" altLang="en-US" sz="4000" b="1" dirty="0" err="1">
                <a:solidFill>
                  <a:schemeClr val="tx1">
                    <a:lumMod val="95000"/>
                    <a:lumOff val="5000"/>
                  </a:schemeClr>
                </a:solidFill>
              </a:rPr>
              <a:t>Renzulliho</a:t>
            </a:r>
            <a:r>
              <a:rPr lang="cs-CZ" altLang="cs-CZ" sz="4000" b="1" dirty="0">
                <a:solidFill>
                  <a:schemeClr val="tx1">
                    <a:lumMod val="95000"/>
                    <a:lumOff val="5000"/>
                  </a:schemeClr>
                </a:solidFill>
              </a:rPr>
              <a:t> „model otáčivých dveří“</a:t>
            </a:r>
            <a:r>
              <a:rPr lang="cs-CZ" altLang="en-US" sz="4000" b="1" dirty="0">
                <a:solidFill>
                  <a:schemeClr val="tx1">
                    <a:lumMod val="95000"/>
                    <a:lumOff val="5000"/>
                  </a:schemeClr>
                </a:solidFill>
              </a:rPr>
              <a:t> </a:t>
            </a:r>
          </a:p>
        </p:txBody>
      </p:sp>
      <p:sp>
        <p:nvSpPr>
          <p:cNvPr id="71683" name="Rectangle 3"/>
          <p:cNvSpPr>
            <a:spLocks noGrp="1" noChangeArrowheads="1"/>
          </p:cNvSpPr>
          <p:nvPr>
            <p:ph idx="1"/>
          </p:nvPr>
        </p:nvSpPr>
        <p:spPr>
          <a:xfrm>
            <a:off x="457200" y="1052737"/>
            <a:ext cx="8229600" cy="5303612"/>
          </a:xfrm>
        </p:spPr>
        <p:txBody>
          <a:bodyPr/>
          <a:lstStyle/>
          <a:p>
            <a:pPr>
              <a:lnSpc>
                <a:spcPct val="80000"/>
              </a:lnSpc>
            </a:pPr>
            <a:r>
              <a:rPr lang="cs-CZ" altLang="cs-CZ" sz="2400" dirty="0"/>
              <a:t>Je založen na metodě </a:t>
            </a:r>
            <a:r>
              <a:rPr lang="cs-CZ" altLang="cs-CZ" sz="2400" b="1" dirty="0"/>
              <a:t>obohacování</a:t>
            </a:r>
            <a:r>
              <a:rPr lang="cs-CZ" altLang="cs-CZ" sz="2400" dirty="0"/>
              <a:t> – postaven na dobrovolnickém základě – žáci nejsou vybíráni – hlásí se sami, ale postupně „odpadají“ </a:t>
            </a:r>
          </a:p>
          <a:p>
            <a:pPr>
              <a:lnSpc>
                <a:spcPct val="80000"/>
              </a:lnSpc>
            </a:pPr>
            <a:r>
              <a:rPr lang="cs-CZ" altLang="cs-CZ" sz="2400" b="1" dirty="0"/>
              <a:t>„Obohacující triáda</a:t>
            </a:r>
            <a:r>
              <a:rPr lang="cs-CZ" altLang="cs-CZ" sz="2400" dirty="0"/>
              <a:t>“ – metody ve třech následných stupních</a:t>
            </a:r>
          </a:p>
          <a:p>
            <a:pPr>
              <a:lnSpc>
                <a:spcPct val="80000"/>
              </a:lnSpc>
            </a:pPr>
            <a:r>
              <a:rPr lang="cs-CZ" altLang="cs-CZ" sz="2400" dirty="0"/>
              <a:t> </a:t>
            </a:r>
            <a:r>
              <a:rPr lang="cs-CZ" altLang="cs-CZ" sz="2400" b="1" dirty="0"/>
              <a:t>Metody I. typu -</a:t>
            </a:r>
            <a:r>
              <a:rPr lang="cs-CZ" altLang="cs-CZ" sz="2400" dirty="0"/>
              <a:t> cíl vyvolat zájem o nějakou oblast; získat přehled o struktuře a možnostech - zájmová centra ve třídě, exkurze, diskuse s odborníky. </a:t>
            </a:r>
          </a:p>
          <a:p>
            <a:pPr>
              <a:lnSpc>
                <a:spcPct val="80000"/>
              </a:lnSpc>
            </a:pPr>
            <a:r>
              <a:rPr lang="cs-CZ" altLang="cs-CZ" sz="2400" b="1" dirty="0"/>
              <a:t>Metody II. typu</a:t>
            </a:r>
            <a:r>
              <a:rPr lang="cs-CZ" altLang="cs-CZ" sz="2400" dirty="0"/>
              <a:t> - rozvoj procesů myšlení a cítění. Cílem je kognitivní a afektivní trénink, zručnost v samostudiu a pokročilé dovednosti zkoumání a práce s informačními zdroji. Trénují se také schopnosti ústní, písemné i vizuální komunikace. </a:t>
            </a:r>
          </a:p>
          <a:p>
            <a:pPr>
              <a:lnSpc>
                <a:spcPct val="80000"/>
              </a:lnSpc>
            </a:pPr>
            <a:r>
              <a:rPr lang="cs-CZ" altLang="cs-CZ" sz="2400" b="1" dirty="0"/>
              <a:t>Metody III. typu - </a:t>
            </a:r>
            <a:r>
              <a:rPr lang="cs-CZ" altLang="cs-CZ" sz="2400" dirty="0"/>
              <a:t>zkoumání reálných problémů – </a:t>
            </a:r>
          </a:p>
          <a:p>
            <a:pPr>
              <a:lnSpc>
                <a:spcPct val="80000"/>
              </a:lnSpc>
            </a:pPr>
            <a:r>
              <a:rPr lang="cs-CZ" altLang="cs-CZ" sz="2400" dirty="0"/>
              <a:t>             samostatný výzkum, rozvoj zájmu, motivace,  </a:t>
            </a:r>
          </a:p>
          <a:p>
            <a:pPr>
              <a:lnSpc>
                <a:spcPct val="80000"/>
              </a:lnSpc>
            </a:pPr>
            <a:r>
              <a:rPr lang="cs-CZ" altLang="cs-CZ" sz="2400" dirty="0"/>
              <a:t>             samostatnosti a tvořivosti nadaných účastníků.</a:t>
            </a:r>
            <a:endParaRPr lang="en-GB" altLang="cs-CZ" sz="2400" dirty="0"/>
          </a:p>
          <a:p>
            <a:pPr>
              <a:lnSpc>
                <a:spcPct val="80000"/>
              </a:lnSpc>
            </a:pPr>
            <a:endParaRPr lang="cs-CZ" altLang="en-US" dirty="0"/>
          </a:p>
        </p:txBody>
      </p:sp>
      <p:sp>
        <p:nvSpPr>
          <p:cNvPr id="71684"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eaLnBrk="0" fontAlgn="base" hangingPunct="0">
              <a:spcBef>
                <a:spcPct val="0"/>
              </a:spcBef>
              <a:spcAft>
                <a:spcPct val="0"/>
              </a:spcAft>
              <a:defRPr>
                <a:solidFill>
                  <a:schemeClr val="tx1"/>
                </a:solidFill>
                <a:latin typeface="Comic Sans MS" panose="030F0702030302020204" pitchFamily="66" charset="0"/>
              </a:defRPr>
            </a:lvl6pPr>
            <a:lvl7pPr marL="2971800" indent="-228600" eaLnBrk="0" fontAlgn="base" hangingPunct="0">
              <a:spcBef>
                <a:spcPct val="0"/>
              </a:spcBef>
              <a:spcAft>
                <a:spcPct val="0"/>
              </a:spcAft>
              <a:defRPr>
                <a:solidFill>
                  <a:schemeClr val="tx1"/>
                </a:solidFill>
                <a:latin typeface="Comic Sans MS" panose="030F0702030302020204" pitchFamily="66" charset="0"/>
              </a:defRPr>
            </a:lvl7pPr>
            <a:lvl8pPr marL="3429000" indent="-228600" eaLnBrk="0" fontAlgn="base" hangingPunct="0">
              <a:spcBef>
                <a:spcPct val="0"/>
              </a:spcBef>
              <a:spcAft>
                <a:spcPct val="0"/>
              </a:spcAft>
              <a:defRPr>
                <a:solidFill>
                  <a:schemeClr val="tx1"/>
                </a:solidFill>
                <a:latin typeface="Comic Sans MS" panose="030F0702030302020204" pitchFamily="66" charset="0"/>
              </a:defRPr>
            </a:lvl8pPr>
            <a:lvl9pPr marL="3886200" indent="-228600" eaLnBrk="0" fontAlgn="base" hangingPunct="0">
              <a:spcBef>
                <a:spcPct val="0"/>
              </a:spcBef>
              <a:spcAft>
                <a:spcPct val="0"/>
              </a:spcAft>
              <a:defRPr>
                <a:solidFill>
                  <a:schemeClr val="tx1"/>
                </a:solidFill>
                <a:latin typeface="Comic Sans MS" panose="030F0702030302020204" pitchFamily="66" charset="0"/>
              </a:defRPr>
            </a:lvl9pPr>
          </a:lstStyle>
          <a:p>
            <a:pPr eaLnBrk="1" hangingPunct="1"/>
            <a:endParaRPr lang="cs-CZ" altLang="en-US">
              <a:latin typeface="Arial" panose="020B0604020202020204" pitchFamily="34" charset="0"/>
            </a:endParaRPr>
          </a:p>
        </p:txBody>
      </p:sp>
      <p:sp>
        <p:nvSpPr>
          <p:cNvPr id="2" name="Zástupný symbol pro zápatí 1">
            <a:extLst>
              <a:ext uri="{FF2B5EF4-FFF2-40B4-BE49-F238E27FC236}">
                <a16:creationId xmlns:a16="http://schemas.microsoft.com/office/drawing/2014/main" id="{29F49A97-202F-FDAD-15F4-8FC0605A4F0E}"/>
              </a:ext>
            </a:extLst>
          </p:cNvPr>
          <p:cNvSpPr>
            <a:spLocks noGrp="1"/>
          </p:cNvSpPr>
          <p:nvPr>
            <p:ph type="ftr" sz="quarter" idx="11"/>
          </p:nvPr>
        </p:nvSpPr>
        <p:spPr/>
        <p:txBody>
          <a:bodyPr/>
          <a:lstStyle/>
          <a:p>
            <a:pPr>
              <a:defRPr/>
            </a:pPr>
            <a:endParaRPr lang="cs-CZ" dirty="0"/>
          </a:p>
        </p:txBody>
      </p:sp>
      <p:pic>
        <p:nvPicPr>
          <p:cNvPr id="3" name="Obrázek 2" descr="Obsah obrázku text, Písmo, snímek obrazovky, Elektricky modrá&#10;&#10;Popis byl vytvořen automaticky">
            <a:extLst>
              <a:ext uri="{FF2B5EF4-FFF2-40B4-BE49-F238E27FC236}">
                <a16:creationId xmlns:a16="http://schemas.microsoft.com/office/drawing/2014/main" id="{9C394A44-852D-6330-86F4-EC8E1853E143}"/>
              </a:ext>
            </a:extLst>
          </p:cNvPr>
          <p:cNvPicPr>
            <a:picLocks noChangeAspect="1"/>
          </p:cNvPicPr>
          <p:nvPr/>
        </p:nvPicPr>
        <p:blipFill>
          <a:blip r:embed="rId2"/>
          <a:stretch>
            <a:fillRect/>
          </a:stretch>
        </p:blipFill>
        <p:spPr>
          <a:xfrm>
            <a:off x="2633738" y="6324601"/>
            <a:ext cx="3386061" cy="455449"/>
          </a:xfrm>
          <a:prstGeom prst="rect">
            <a:avLst/>
          </a:prstGeom>
        </p:spPr>
      </p:pic>
    </p:spTree>
    <p:extLst>
      <p:ext uri="{BB962C8B-B14F-4D97-AF65-F5344CB8AC3E}">
        <p14:creationId xmlns:p14="http://schemas.microsoft.com/office/powerpoint/2010/main" val="25526056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Nadpis 1"/>
          <p:cNvSpPr>
            <a:spLocks noGrp="1"/>
          </p:cNvSpPr>
          <p:nvPr>
            <p:ph type="title"/>
          </p:nvPr>
        </p:nvSpPr>
        <p:spPr>
          <a:xfrm>
            <a:off x="250825" y="152400"/>
            <a:ext cx="8208963" cy="1044575"/>
          </a:xfrm>
        </p:spPr>
        <p:txBody>
          <a:bodyPr>
            <a:normAutofit fontScale="90000"/>
          </a:bodyPr>
          <a:lstStyle/>
          <a:p>
            <a:pPr algn="ctr" fontAlgn="auto">
              <a:spcAft>
                <a:spcPts val="0"/>
              </a:spcAft>
              <a:defRPr/>
            </a:pPr>
            <a:br>
              <a:rPr lang="cs-CZ" altLang="en-US" sz="3200" dirty="0">
                <a:solidFill>
                  <a:schemeClr val="tx1">
                    <a:lumMod val="95000"/>
                    <a:lumOff val="5000"/>
                  </a:schemeClr>
                </a:solidFill>
              </a:rPr>
            </a:br>
            <a:r>
              <a:rPr lang="cs-CZ" altLang="en-US" sz="3600" b="1" dirty="0">
                <a:solidFill>
                  <a:schemeClr val="tx1">
                    <a:lumMod val="95000"/>
                    <a:lumOff val="5000"/>
                  </a:schemeClr>
                </a:solidFill>
              </a:rPr>
              <a:t>Vybraná pravidla pro učitele nadaných žáků</a:t>
            </a:r>
            <a:br>
              <a:rPr lang="en-GB" altLang="en-US" sz="3600" b="1" dirty="0">
                <a:solidFill>
                  <a:schemeClr val="tx1">
                    <a:lumMod val="95000"/>
                    <a:lumOff val="5000"/>
                  </a:schemeClr>
                </a:solidFill>
              </a:rPr>
            </a:br>
            <a:endParaRPr lang="en-GB" altLang="en-US" sz="3600" b="1" dirty="0">
              <a:solidFill>
                <a:schemeClr val="tx1">
                  <a:lumMod val="95000"/>
                  <a:lumOff val="5000"/>
                </a:schemeClr>
              </a:solidFill>
            </a:endParaRPr>
          </a:p>
        </p:txBody>
      </p:sp>
      <p:sp>
        <p:nvSpPr>
          <p:cNvPr id="3" name="Zástupný symbol pro obsah 2"/>
          <p:cNvSpPr>
            <a:spLocks noGrp="1"/>
          </p:cNvSpPr>
          <p:nvPr>
            <p:ph idx="1"/>
          </p:nvPr>
        </p:nvSpPr>
        <p:spPr>
          <a:xfrm>
            <a:off x="539552" y="981075"/>
            <a:ext cx="8064698" cy="5400253"/>
          </a:xfrm>
        </p:spPr>
        <p:txBody>
          <a:bodyPr rtlCol="0">
            <a:normAutofit/>
          </a:bodyPr>
          <a:lstStyle/>
          <a:p>
            <a:pPr marL="91440" indent="-91440" fontAlgn="auto">
              <a:buFont typeface="Tw Cen MT" panose="020B0602020104020603" pitchFamily="34" charset="0"/>
              <a:buChar char=" "/>
              <a:defRPr/>
            </a:pPr>
            <a:r>
              <a:rPr lang="cs-CZ" sz="1200" dirty="0"/>
              <a:t>ŠKRABÁNKOVÁ, Jana. Formy práce s talentovanými studenty gymnázia ve výuce chemie. In </a:t>
            </a:r>
            <a:r>
              <a:rPr lang="cs-CZ" sz="1200" i="1" dirty="0"/>
              <a:t>XX. mezinárodní kolokvium o řízení osvojovacího procesu: </a:t>
            </a:r>
            <a:r>
              <a:rPr lang="cs-CZ" sz="1200" dirty="0"/>
              <a:t>sborník příspěvků.</a:t>
            </a:r>
            <a:r>
              <a:rPr lang="cs-CZ" sz="1200" i="1" dirty="0"/>
              <a:t> </a:t>
            </a:r>
            <a:r>
              <a:rPr lang="cs-CZ" sz="1200" dirty="0"/>
              <a:t>Vyškov : Vysoká vojenská škola pozemního vojska, 2002, s. 405. </a:t>
            </a:r>
            <a:endParaRPr lang="en-GB" sz="1200" dirty="0"/>
          </a:p>
          <a:p>
            <a:pPr marL="0" indent="0" fontAlgn="auto">
              <a:buFontTx/>
              <a:buNone/>
              <a:defRPr/>
            </a:pPr>
            <a:r>
              <a:rPr lang="cs-CZ" sz="2400" b="1" i="1" dirty="0"/>
              <a:t>Učitel:</a:t>
            </a:r>
            <a:endParaRPr lang="en-GB" sz="2400" b="1" dirty="0"/>
          </a:p>
          <a:p>
            <a:pPr fontAlgn="auto">
              <a:buFont typeface="Arial" panose="020B0604020202020204" pitchFamily="34" charset="0"/>
              <a:buChar char="•"/>
              <a:defRPr/>
            </a:pPr>
            <a:r>
              <a:rPr lang="cs-CZ" sz="2400" dirty="0"/>
              <a:t> musí aktivně pracovat na svém dalším vzdělávání</a:t>
            </a:r>
            <a:r>
              <a:rPr lang="cs-CZ" sz="2400" b="1" dirty="0"/>
              <a:t> </a:t>
            </a:r>
            <a:r>
              <a:rPr lang="cs-CZ" sz="2400" dirty="0"/>
              <a:t>(</a:t>
            </a:r>
            <a:r>
              <a:rPr lang="cs-CZ" sz="2400" dirty="0" err="1"/>
              <a:t>autoedukace</a:t>
            </a:r>
            <a:r>
              <a:rPr lang="cs-CZ" sz="2400" dirty="0"/>
              <a:t>); </a:t>
            </a:r>
            <a:endParaRPr lang="en-GB" sz="2400" dirty="0"/>
          </a:p>
          <a:p>
            <a:pPr fontAlgn="auto">
              <a:buFont typeface="Arial" panose="020B0604020202020204" pitchFamily="34" charset="0"/>
              <a:buChar char="•"/>
              <a:defRPr/>
            </a:pPr>
            <a:r>
              <a:rPr lang="cs-CZ" sz="2400" dirty="0"/>
              <a:t> musí dbát na přehlednost učiva;</a:t>
            </a:r>
            <a:endParaRPr lang="en-GB" sz="2400" dirty="0"/>
          </a:p>
          <a:p>
            <a:pPr fontAlgn="auto">
              <a:buFont typeface="Arial" panose="020B0604020202020204" pitchFamily="34" charset="0"/>
              <a:buChar char="•"/>
              <a:defRPr/>
            </a:pPr>
            <a:r>
              <a:rPr lang="cs-CZ" sz="2400" dirty="0"/>
              <a:t> nesmí slevit z náročnosti (např. na úkor zpestření a aktualizace učiva)</a:t>
            </a:r>
            <a:endParaRPr lang="en-GB" sz="2400" dirty="0"/>
          </a:p>
          <a:p>
            <a:pPr fontAlgn="auto">
              <a:buFont typeface="Arial" panose="020B0604020202020204" pitchFamily="34" charset="0"/>
              <a:buChar char="•"/>
              <a:defRPr/>
            </a:pPr>
            <a:r>
              <a:rPr lang="cs-CZ" sz="2400" dirty="0"/>
              <a:t> nesmí autoritativně a bez možnosti dialogu s žákem trvat na zažitých formulacích, uvedených v učebnicích;</a:t>
            </a:r>
            <a:endParaRPr lang="en-GB" sz="2400" dirty="0"/>
          </a:p>
          <a:p>
            <a:pPr fontAlgn="auto">
              <a:buFont typeface="Arial" panose="020B0604020202020204" pitchFamily="34" charset="0"/>
              <a:buChar char="•"/>
              <a:defRPr/>
            </a:pPr>
            <a:r>
              <a:rPr lang="cs-CZ" sz="2400" dirty="0"/>
              <a:t> musí hledat argumenty na vědecké bázi, které v diskusi obstojí, ne dohadovat se a domýšlet řešení, která si neověřil;</a:t>
            </a:r>
            <a:endParaRPr lang="en-GB" sz="2400" dirty="0"/>
          </a:p>
        </p:txBody>
      </p:sp>
      <p:sp>
        <p:nvSpPr>
          <p:cNvPr id="2" name="Zástupný symbol pro zápatí 1">
            <a:extLst>
              <a:ext uri="{FF2B5EF4-FFF2-40B4-BE49-F238E27FC236}">
                <a16:creationId xmlns:a16="http://schemas.microsoft.com/office/drawing/2014/main" id="{951CE339-7D01-DD57-7250-528399C771B0}"/>
              </a:ext>
            </a:extLst>
          </p:cNvPr>
          <p:cNvSpPr>
            <a:spLocks noGrp="1"/>
          </p:cNvSpPr>
          <p:nvPr>
            <p:ph type="ftr" sz="quarter" idx="11"/>
          </p:nvPr>
        </p:nvSpPr>
        <p:spPr/>
        <p:txBody>
          <a:bodyPr/>
          <a:lstStyle/>
          <a:p>
            <a:pPr>
              <a:defRPr/>
            </a:pPr>
            <a:endParaRPr lang="cs-CZ" dirty="0"/>
          </a:p>
        </p:txBody>
      </p:sp>
      <p:pic>
        <p:nvPicPr>
          <p:cNvPr id="4" name="Obrázek 3" descr="Obsah obrázku text, Písmo, snímek obrazovky, Elektricky modrá&#10;&#10;Popis byl vytvořen automaticky">
            <a:extLst>
              <a:ext uri="{FF2B5EF4-FFF2-40B4-BE49-F238E27FC236}">
                <a16:creationId xmlns:a16="http://schemas.microsoft.com/office/drawing/2014/main" id="{24B1DEB7-E459-CDFF-EFA5-2D767E6D14FE}"/>
              </a:ext>
            </a:extLst>
          </p:cNvPr>
          <p:cNvPicPr>
            <a:picLocks noChangeAspect="1"/>
          </p:cNvPicPr>
          <p:nvPr/>
        </p:nvPicPr>
        <p:blipFill>
          <a:blip r:embed="rId2"/>
          <a:stretch>
            <a:fillRect/>
          </a:stretch>
        </p:blipFill>
        <p:spPr>
          <a:xfrm>
            <a:off x="2633738" y="6324601"/>
            <a:ext cx="3386061" cy="455449"/>
          </a:xfrm>
          <a:prstGeom prst="rect">
            <a:avLst/>
          </a:prstGeom>
        </p:spPr>
      </p:pic>
    </p:spTree>
    <p:extLst>
      <p:ext uri="{BB962C8B-B14F-4D97-AF65-F5344CB8AC3E}">
        <p14:creationId xmlns:p14="http://schemas.microsoft.com/office/powerpoint/2010/main" val="31784001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Zástupný symbol pro obsah 2"/>
          <p:cNvSpPr>
            <a:spLocks noGrp="1"/>
          </p:cNvSpPr>
          <p:nvPr>
            <p:ph idx="4294967295"/>
          </p:nvPr>
        </p:nvSpPr>
        <p:spPr>
          <a:xfrm>
            <a:off x="251520" y="404813"/>
            <a:ext cx="8712968" cy="5688012"/>
          </a:xfrm>
        </p:spPr>
        <p:txBody>
          <a:bodyPr/>
          <a:lstStyle/>
          <a:p>
            <a:pPr marL="0" indent="0">
              <a:buFontTx/>
              <a:buNone/>
            </a:pPr>
            <a:r>
              <a:rPr lang="cs-CZ" altLang="cs-CZ" b="1" dirty="0"/>
              <a:t>Učitel:</a:t>
            </a:r>
          </a:p>
          <a:p>
            <a:pPr>
              <a:buFont typeface="Arial" panose="020B0604020202020204" pitchFamily="34" charset="0"/>
              <a:buChar char="•"/>
            </a:pPr>
            <a:r>
              <a:rPr lang="cs-CZ" altLang="cs-CZ" sz="2000" dirty="0"/>
              <a:t> musí být připraven jak odborně, tak pedagogicky a psychologicky, aby dokázal řídit edukační proces jednoznačně, avšak demokraticky a velkoryse</a:t>
            </a:r>
            <a:endParaRPr lang="en-GB" altLang="cs-CZ" sz="2000" dirty="0"/>
          </a:p>
          <a:p>
            <a:pPr>
              <a:buFont typeface="Arial" panose="020B0604020202020204" pitchFamily="34" charset="0"/>
              <a:buChar char="•"/>
            </a:pPr>
            <a:r>
              <a:rPr lang="cs-CZ" altLang="cs-CZ" sz="2000" dirty="0"/>
              <a:t> velmi často musí kreativně a invenčně jednat v jediném okamžiku</a:t>
            </a:r>
            <a:endParaRPr lang="en-GB" altLang="cs-CZ" sz="2000" dirty="0"/>
          </a:p>
          <a:p>
            <a:pPr>
              <a:buFont typeface="Arial" panose="020B0604020202020204" pitchFamily="34" charset="0"/>
              <a:buChar char="•"/>
            </a:pPr>
            <a:r>
              <a:rPr lang="cs-CZ" altLang="cs-CZ" sz="2000" dirty="0"/>
              <a:t> musí připustit nedostatečnou znalost a hledat nápravu v dodatečném dostudování (řešením je například odsunutí odpovědi do následující hodiny)</a:t>
            </a:r>
            <a:endParaRPr lang="en-GB" altLang="cs-CZ" sz="2000" dirty="0"/>
          </a:p>
          <a:p>
            <a:pPr>
              <a:buFont typeface="Arial" panose="020B0604020202020204" pitchFamily="34" charset="0"/>
              <a:buChar char="•"/>
            </a:pPr>
            <a:r>
              <a:rPr lang="cs-CZ" altLang="cs-CZ" sz="2000" dirty="0"/>
              <a:t> musí umět využít potenciálu žáků pro zefektivnění výuky, například:</a:t>
            </a:r>
            <a:endParaRPr lang="en-GB" altLang="cs-CZ" sz="2000" dirty="0"/>
          </a:p>
          <a:p>
            <a:pPr>
              <a:buFont typeface="Arial" panose="020B0604020202020204" pitchFamily="34" charset="0"/>
              <a:buChar char="•"/>
            </a:pPr>
            <a:r>
              <a:rPr lang="cs-CZ" altLang="cs-CZ" sz="2000" dirty="0"/>
              <a:t>    - zpracování počítačových programů</a:t>
            </a:r>
            <a:endParaRPr lang="en-GB" altLang="cs-CZ" sz="2000" dirty="0"/>
          </a:p>
          <a:p>
            <a:pPr>
              <a:buFont typeface="Arial" panose="020B0604020202020204" pitchFamily="34" charset="0"/>
              <a:buChar char="•"/>
            </a:pPr>
            <a:r>
              <a:rPr lang="cs-CZ" altLang="cs-CZ" sz="2000" dirty="0"/>
              <a:t>    - příprava demonstračních experimentů včetně fundovaného komentáře</a:t>
            </a:r>
            <a:endParaRPr lang="en-GB" altLang="cs-CZ" sz="2000" dirty="0"/>
          </a:p>
          <a:p>
            <a:pPr>
              <a:buFont typeface="Arial" panose="020B0604020202020204" pitchFamily="34" charset="0"/>
              <a:buChar char="•"/>
            </a:pPr>
            <a:r>
              <a:rPr lang="cs-CZ" altLang="cs-CZ" sz="2000" dirty="0"/>
              <a:t>    - zapojení do soutěží</a:t>
            </a:r>
            <a:endParaRPr lang="en-GB" altLang="cs-CZ" sz="2000" dirty="0"/>
          </a:p>
          <a:p>
            <a:pPr>
              <a:buFont typeface="Arial" panose="020B0604020202020204" pitchFamily="34" charset="0"/>
              <a:buChar char="•"/>
            </a:pPr>
            <a:r>
              <a:rPr lang="cs-CZ" altLang="cs-CZ" sz="2000" dirty="0"/>
              <a:t>    - tvorba jednoduchých vědeckých projektů</a:t>
            </a:r>
            <a:endParaRPr lang="en-GB" altLang="cs-CZ" sz="2000" dirty="0"/>
          </a:p>
          <a:p>
            <a:pPr>
              <a:buFont typeface="Arial" panose="020B0604020202020204" pitchFamily="34" charset="0"/>
              <a:buChar char="•"/>
            </a:pPr>
            <a:r>
              <a:rPr lang="cs-CZ" altLang="cs-CZ" sz="2000" dirty="0"/>
              <a:t>    - příprava aktualit z různých informačních zdrojů, vztahujících se k právě probíranému   tematickému celku nebo dokládající  jeho spojení s jinými odvětvími.</a:t>
            </a:r>
            <a:endParaRPr lang="en-GB" altLang="cs-CZ" sz="2000" dirty="0"/>
          </a:p>
          <a:p>
            <a:pPr marL="0" indent="0"/>
            <a:endParaRPr lang="en-GB" altLang="cs-CZ" dirty="0"/>
          </a:p>
        </p:txBody>
      </p:sp>
      <p:sp>
        <p:nvSpPr>
          <p:cNvPr id="2" name="Zástupný symbol pro zápatí 1">
            <a:extLst>
              <a:ext uri="{FF2B5EF4-FFF2-40B4-BE49-F238E27FC236}">
                <a16:creationId xmlns:a16="http://schemas.microsoft.com/office/drawing/2014/main" id="{4188B824-5D22-43FC-509F-E660F05FD185}"/>
              </a:ext>
            </a:extLst>
          </p:cNvPr>
          <p:cNvSpPr>
            <a:spLocks noGrp="1"/>
          </p:cNvSpPr>
          <p:nvPr>
            <p:ph type="ftr" sz="quarter" idx="11"/>
          </p:nvPr>
        </p:nvSpPr>
        <p:spPr/>
        <p:txBody>
          <a:bodyPr/>
          <a:lstStyle/>
          <a:p>
            <a:pPr>
              <a:defRPr/>
            </a:pPr>
            <a:endParaRPr lang="cs-CZ" dirty="0"/>
          </a:p>
        </p:txBody>
      </p:sp>
      <p:pic>
        <p:nvPicPr>
          <p:cNvPr id="3" name="Obrázek 2" descr="Obsah obrázku text, Písmo, snímek obrazovky, Elektricky modrá&#10;&#10;Popis byl vytvořen automaticky">
            <a:extLst>
              <a:ext uri="{FF2B5EF4-FFF2-40B4-BE49-F238E27FC236}">
                <a16:creationId xmlns:a16="http://schemas.microsoft.com/office/drawing/2014/main" id="{E0CFAE13-7055-CC7E-15D9-ACBA4E2F6AB2}"/>
              </a:ext>
            </a:extLst>
          </p:cNvPr>
          <p:cNvPicPr>
            <a:picLocks noChangeAspect="1"/>
          </p:cNvPicPr>
          <p:nvPr/>
        </p:nvPicPr>
        <p:blipFill>
          <a:blip r:embed="rId2"/>
          <a:stretch>
            <a:fillRect/>
          </a:stretch>
        </p:blipFill>
        <p:spPr>
          <a:xfrm>
            <a:off x="2633738" y="6324601"/>
            <a:ext cx="3386061" cy="455449"/>
          </a:xfrm>
          <a:prstGeom prst="rect">
            <a:avLst/>
          </a:prstGeom>
        </p:spPr>
      </p:pic>
    </p:spTree>
    <p:extLst>
      <p:ext uri="{BB962C8B-B14F-4D97-AF65-F5344CB8AC3E}">
        <p14:creationId xmlns:p14="http://schemas.microsoft.com/office/powerpoint/2010/main" val="20887280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0825" y="620713"/>
            <a:ext cx="8353425" cy="4986337"/>
          </a:xfrm>
          <a:prstGeom prst="rect">
            <a:avLst/>
          </a:prstGeom>
        </p:spPr>
        <p:txBody>
          <a:bodyPr>
            <a:spAutoFit/>
          </a:bodyPr>
          <a:lstStyle/>
          <a:p>
            <a:pPr eaLnBrk="1" hangingPunct="1">
              <a:defRPr/>
            </a:pPr>
            <a:r>
              <a:rPr lang="cs-CZ" sz="2400" dirty="0"/>
              <a:t>Učitel:</a:t>
            </a:r>
          </a:p>
          <a:p>
            <a:pPr marL="342900" indent="-342900" eaLnBrk="1" hangingPunct="1">
              <a:buFont typeface="Arial" panose="020B0604020202020204" pitchFamily="34" charset="0"/>
              <a:buChar char="•"/>
              <a:defRPr/>
            </a:pPr>
            <a:r>
              <a:rPr lang="cs-CZ" sz="2400" dirty="0"/>
              <a:t>musí individuálně přistupovat k jednotlivým žákům a nebagatelizovat jejich neustálé otázky;</a:t>
            </a:r>
            <a:endParaRPr lang="en-GB" sz="2400" dirty="0"/>
          </a:p>
          <a:p>
            <a:pPr marL="342900" indent="-342900" eaLnBrk="1" hangingPunct="1">
              <a:buFont typeface="Arial" panose="020B0604020202020204" pitchFamily="34" charset="0"/>
              <a:buChar char="•"/>
              <a:defRPr/>
            </a:pPr>
            <a:r>
              <a:rPr lang="cs-CZ" sz="2400" dirty="0"/>
              <a:t>musí být ochoten konzultovat s žáky také mimo vlastní vyučování </a:t>
            </a:r>
            <a:r>
              <a:rPr lang="cs-CZ" dirty="0"/>
              <a:t>(je však nutné hned zpočátku žákům vysvětlit, že mnoho jejich dotazů učivo předbíhá a dát jim ke zvážení, zdali není lepší s otázkami chvíli počkat, aby se s problematikou více seznámili</a:t>
            </a:r>
            <a:r>
              <a:rPr lang="cs-CZ" sz="2400" dirty="0"/>
              <a:t>);</a:t>
            </a:r>
            <a:endParaRPr lang="en-GB" sz="2400" dirty="0"/>
          </a:p>
          <a:p>
            <a:pPr marL="342900" indent="-342900" eaLnBrk="1" hangingPunct="1">
              <a:buFont typeface="Arial" panose="020B0604020202020204" pitchFamily="34" charset="0"/>
              <a:buChar char="•"/>
              <a:defRPr/>
            </a:pPr>
            <a:r>
              <a:rPr lang="cs-CZ" sz="2400" dirty="0"/>
              <a:t>nesmí připustit, aby došlo k utlumení zájmu žáků;</a:t>
            </a:r>
            <a:endParaRPr lang="en-GB" sz="2400" dirty="0"/>
          </a:p>
          <a:p>
            <a:pPr marL="342900" indent="-342900" eaLnBrk="1" hangingPunct="1">
              <a:buFont typeface="Arial" panose="020B0604020202020204" pitchFamily="34" charset="0"/>
              <a:buChar char="•"/>
              <a:defRPr/>
            </a:pPr>
            <a:r>
              <a:rPr lang="cs-CZ" sz="2400" dirty="0"/>
              <a:t>musí čas ve vyučovací jednotce zorganizovat tak, aby žáci zmíněný časový tlak nepociťovali příliš intenzívně.</a:t>
            </a:r>
            <a:endParaRPr lang="en-GB" sz="2400" dirty="0"/>
          </a:p>
          <a:p>
            <a:pPr eaLnBrk="1" hangingPunct="1">
              <a:defRPr/>
            </a:pPr>
            <a:endParaRPr lang="cs-CZ" sz="2800" b="1" dirty="0"/>
          </a:p>
          <a:p>
            <a:pPr eaLnBrk="1" hangingPunct="1">
              <a:defRPr/>
            </a:pPr>
            <a:r>
              <a:rPr lang="cs-CZ" sz="2800" b="1" dirty="0"/>
              <a:t>Posloupnost, v níž jsou pravidla uvedena, není závazná a neodráží jejich hierarchii.</a:t>
            </a:r>
            <a:endParaRPr lang="en-GB" sz="2800" b="1" dirty="0"/>
          </a:p>
        </p:txBody>
      </p:sp>
      <p:sp>
        <p:nvSpPr>
          <p:cNvPr id="3" name="Zástupný symbol pro zápatí 2">
            <a:extLst>
              <a:ext uri="{FF2B5EF4-FFF2-40B4-BE49-F238E27FC236}">
                <a16:creationId xmlns:a16="http://schemas.microsoft.com/office/drawing/2014/main" id="{E46F76D6-5680-6271-82F6-5F910265F4D3}"/>
              </a:ext>
            </a:extLst>
          </p:cNvPr>
          <p:cNvSpPr>
            <a:spLocks noGrp="1"/>
          </p:cNvSpPr>
          <p:nvPr>
            <p:ph type="ftr" sz="quarter" idx="11"/>
          </p:nvPr>
        </p:nvSpPr>
        <p:spPr/>
        <p:txBody>
          <a:bodyPr/>
          <a:lstStyle/>
          <a:p>
            <a:pPr>
              <a:defRPr/>
            </a:pPr>
            <a:endParaRPr lang="cs-CZ" dirty="0"/>
          </a:p>
        </p:txBody>
      </p:sp>
      <p:pic>
        <p:nvPicPr>
          <p:cNvPr id="4" name="Obrázek 3" descr="Obsah obrázku text, Písmo, snímek obrazovky, Elektricky modrá&#10;&#10;Popis byl vytvořen automaticky">
            <a:extLst>
              <a:ext uri="{FF2B5EF4-FFF2-40B4-BE49-F238E27FC236}">
                <a16:creationId xmlns:a16="http://schemas.microsoft.com/office/drawing/2014/main" id="{947B5F8C-121D-377F-9E29-240429B0AD02}"/>
              </a:ext>
            </a:extLst>
          </p:cNvPr>
          <p:cNvPicPr>
            <a:picLocks noChangeAspect="1"/>
          </p:cNvPicPr>
          <p:nvPr/>
        </p:nvPicPr>
        <p:blipFill>
          <a:blip r:embed="rId2"/>
          <a:stretch>
            <a:fillRect/>
          </a:stretch>
        </p:blipFill>
        <p:spPr>
          <a:xfrm>
            <a:off x="2633738" y="6324601"/>
            <a:ext cx="3386061" cy="455449"/>
          </a:xfrm>
          <a:prstGeom prst="rect">
            <a:avLst/>
          </a:prstGeom>
        </p:spPr>
      </p:pic>
    </p:spTree>
    <p:extLst>
      <p:ext uri="{BB962C8B-B14F-4D97-AF65-F5344CB8AC3E}">
        <p14:creationId xmlns:p14="http://schemas.microsoft.com/office/powerpoint/2010/main" val="42443223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04664"/>
            <a:ext cx="8229600" cy="936104"/>
          </a:xfrm>
        </p:spPr>
        <p:txBody>
          <a:bodyPr/>
          <a:lstStyle/>
          <a:p>
            <a:r>
              <a:rPr lang="cs-CZ" dirty="0"/>
              <a:t>NTC metoda</a:t>
            </a:r>
          </a:p>
        </p:txBody>
      </p:sp>
      <p:sp>
        <p:nvSpPr>
          <p:cNvPr id="3" name="Zástupný symbol pro obsah 2"/>
          <p:cNvSpPr>
            <a:spLocks noGrp="1"/>
          </p:cNvSpPr>
          <p:nvPr>
            <p:ph idx="1"/>
          </p:nvPr>
        </p:nvSpPr>
        <p:spPr>
          <a:xfrm>
            <a:off x="457200" y="1484785"/>
            <a:ext cx="8229600" cy="4839816"/>
          </a:xfrm>
        </p:spPr>
        <p:txBody>
          <a:bodyPr/>
          <a:lstStyle/>
          <a:p>
            <a:r>
              <a:rPr lang="cs-CZ" dirty="0"/>
              <a:t>Nikola Tesla Centrum – Ranko </a:t>
            </a:r>
            <a:r>
              <a:rPr lang="cs-CZ" dirty="0" err="1"/>
              <a:t>Rajovič</a:t>
            </a:r>
            <a:endParaRPr lang="cs-CZ" dirty="0"/>
          </a:p>
          <a:p>
            <a:r>
              <a:rPr lang="cs-CZ" dirty="0"/>
              <a:t>Vliv na rozvoj dítěte: dědičnost X prostředí</a:t>
            </a:r>
          </a:p>
          <a:p>
            <a:r>
              <a:rPr lang="cs-CZ" b="1" dirty="0"/>
              <a:t>Kdy začít rozvíjet nadání </a:t>
            </a:r>
            <a:r>
              <a:rPr lang="cs-CZ" dirty="0"/>
              <a:t>– stěžejní období 3-6 let- rozvíjíme rozumové funkce, </a:t>
            </a:r>
            <a:r>
              <a:rPr lang="cs-CZ" dirty="0" err="1"/>
              <a:t>grafomotoriku</a:t>
            </a:r>
            <a:r>
              <a:rPr lang="cs-CZ" dirty="0"/>
              <a:t> a pohybové dovednosti dětí – cílený trénink ve prospěch mozkového rozvoje</a:t>
            </a:r>
          </a:p>
          <a:p>
            <a:r>
              <a:rPr lang="cs-CZ" dirty="0"/>
              <a:t>Základ  tvoří cílené zadávání aktivit na rozumový rozvoj: pracovní listy, herní činnosti a skupinové aktivity v interiéru i v přírodě.</a:t>
            </a:r>
          </a:p>
        </p:txBody>
      </p:sp>
      <p:sp>
        <p:nvSpPr>
          <p:cNvPr id="4" name="Zástupný symbol pro zápatí 3">
            <a:extLst>
              <a:ext uri="{FF2B5EF4-FFF2-40B4-BE49-F238E27FC236}">
                <a16:creationId xmlns:a16="http://schemas.microsoft.com/office/drawing/2014/main" id="{723D9811-BCA6-D892-8A85-295D74FCAB61}"/>
              </a:ext>
            </a:extLst>
          </p:cNvPr>
          <p:cNvSpPr>
            <a:spLocks noGrp="1"/>
          </p:cNvSpPr>
          <p:nvPr>
            <p:ph type="ftr" sz="quarter" idx="11"/>
          </p:nvPr>
        </p:nvSpPr>
        <p:spPr/>
        <p:txBody>
          <a:bodyPr/>
          <a:lstStyle/>
          <a:p>
            <a:pPr>
              <a:defRPr/>
            </a:pPr>
            <a:endParaRPr lang="cs-CZ" dirty="0"/>
          </a:p>
        </p:txBody>
      </p:sp>
      <p:pic>
        <p:nvPicPr>
          <p:cNvPr id="5" name="Obrázek 4" descr="Obsah obrázku text, Písmo, snímek obrazovky, Elektricky modrá&#10;&#10;Popis byl vytvořen automaticky">
            <a:extLst>
              <a:ext uri="{FF2B5EF4-FFF2-40B4-BE49-F238E27FC236}">
                <a16:creationId xmlns:a16="http://schemas.microsoft.com/office/drawing/2014/main" id="{5194E7D7-42CA-D3D8-4959-3669FFD4E074}"/>
              </a:ext>
            </a:extLst>
          </p:cNvPr>
          <p:cNvPicPr>
            <a:picLocks noChangeAspect="1"/>
          </p:cNvPicPr>
          <p:nvPr/>
        </p:nvPicPr>
        <p:blipFill>
          <a:blip r:embed="rId2"/>
          <a:stretch>
            <a:fillRect/>
          </a:stretch>
        </p:blipFill>
        <p:spPr>
          <a:xfrm>
            <a:off x="2633738" y="6324601"/>
            <a:ext cx="3386061" cy="455449"/>
          </a:xfrm>
          <a:prstGeom prst="rect">
            <a:avLst/>
          </a:prstGeom>
        </p:spPr>
      </p:pic>
    </p:spTree>
    <p:extLst>
      <p:ext uri="{BB962C8B-B14F-4D97-AF65-F5344CB8AC3E}">
        <p14:creationId xmlns:p14="http://schemas.microsoft.com/office/powerpoint/2010/main" val="24123058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850"/>
            <a:ext cx="8229600" cy="563910"/>
          </a:xfrm>
        </p:spPr>
        <p:txBody>
          <a:bodyPr/>
          <a:lstStyle/>
          <a:p>
            <a:r>
              <a:rPr lang="cs-CZ" dirty="0"/>
              <a:t>NTC Aktivity </a:t>
            </a:r>
          </a:p>
        </p:txBody>
      </p:sp>
      <p:sp>
        <p:nvSpPr>
          <p:cNvPr id="3" name="Zástupný symbol pro obsah 2"/>
          <p:cNvSpPr>
            <a:spLocks noGrp="1"/>
          </p:cNvSpPr>
          <p:nvPr>
            <p:ph idx="1"/>
          </p:nvPr>
        </p:nvSpPr>
        <p:spPr>
          <a:xfrm>
            <a:off x="323528" y="1268761"/>
            <a:ext cx="8568952" cy="5055840"/>
          </a:xfrm>
        </p:spPr>
        <p:txBody>
          <a:bodyPr/>
          <a:lstStyle/>
          <a:p>
            <a:r>
              <a:rPr lang="cs-CZ" dirty="0"/>
              <a:t>třídění a pojmenovávání obrázků – </a:t>
            </a:r>
            <a:r>
              <a:rPr lang="cs-CZ" dirty="0">
                <a:solidFill>
                  <a:srgbClr val="FF0000"/>
                </a:solidFill>
                <a:hlinkClick r:id="rId2" action="ppaction://hlinkfile"/>
              </a:rPr>
              <a:t>práce s vlajkami</a:t>
            </a:r>
            <a:endParaRPr lang="cs-CZ" dirty="0">
              <a:solidFill>
                <a:srgbClr val="FF0000"/>
              </a:solidFill>
            </a:endParaRPr>
          </a:p>
          <a:p>
            <a:r>
              <a:rPr lang="cs-CZ" dirty="0"/>
              <a:t>analýza a syntéza tvarů – ukázka </a:t>
            </a:r>
            <a:r>
              <a:rPr lang="cs-CZ" dirty="0">
                <a:solidFill>
                  <a:srgbClr val="FF0000"/>
                </a:solidFill>
              </a:rPr>
              <a:t>matematika</a:t>
            </a:r>
          </a:p>
          <a:p>
            <a:r>
              <a:rPr lang="cs-CZ" dirty="0"/>
              <a:t>tréning logického myšlení – </a:t>
            </a:r>
            <a:r>
              <a:rPr lang="cs-CZ" dirty="0">
                <a:solidFill>
                  <a:srgbClr val="FF0000"/>
                </a:solidFill>
              </a:rPr>
              <a:t>ukázka povídky</a:t>
            </a:r>
          </a:p>
          <a:p>
            <a:r>
              <a:rPr lang="cs-CZ" dirty="0"/>
              <a:t>trénink paměti – vlajky, auta, básničky…</a:t>
            </a:r>
          </a:p>
          <a:p>
            <a:r>
              <a:rPr lang="cs-CZ" dirty="0"/>
              <a:t>rozvoj slovní zásoby</a:t>
            </a:r>
          </a:p>
          <a:p>
            <a:r>
              <a:rPr lang="cs-CZ" dirty="0"/>
              <a:t>rozvoj vědomostí dítěte o okolním světě  - bádání</a:t>
            </a:r>
          </a:p>
          <a:p>
            <a:r>
              <a:rPr lang="cs-CZ" dirty="0">
                <a:solidFill>
                  <a:srgbClr val="FF0000"/>
                </a:solidFill>
              </a:rPr>
              <a:t>NEPŘETĚŽOVAT!!!  - VZBUDIT ZÁJEM - PODPOROVAT</a:t>
            </a:r>
          </a:p>
          <a:p>
            <a:r>
              <a:rPr lang="cs-CZ" dirty="0"/>
              <a:t>Přetěžování v tomto věku více souvisí s frekvencí a časovou náročností než obsahem – tenis 2-3x týdně zatíží dítě víc než práce s PL nebo logické hry</a:t>
            </a:r>
          </a:p>
          <a:p>
            <a:endParaRPr lang="cs-CZ" dirty="0"/>
          </a:p>
        </p:txBody>
      </p:sp>
      <p:sp>
        <p:nvSpPr>
          <p:cNvPr id="4" name="Zástupný symbol pro zápatí 3">
            <a:extLst>
              <a:ext uri="{FF2B5EF4-FFF2-40B4-BE49-F238E27FC236}">
                <a16:creationId xmlns:a16="http://schemas.microsoft.com/office/drawing/2014/main" id="{1FF6D93C-712C-B923-3589-24138A8D02A4}"/>
              </a:ext>
            </a:extLst>
          </p:cNvPr>
          <p:cNvSpPr>
            <a:spLocks noGrp="1"/>
          </p:cNvSpPr>
          <p:nvPr>
            <p:ph type="ftr" sz="quarter" idx="11"/>
          </p:nvPr>
        </p:nvSpPr>
        <p:spPr/>
        <p:txBody>
          <a:bodyPr/>
          <a:lstStyle/>
          <a:p>
            <a:pPr>
              <a:defRPr/>
            </a:pPr>
            <a:endParaRPr lang="cs-CZ" dirty="0"/>
          </a:p>
        </p:txBody>
      </p:sp>
      <p:pic>
        <p:nvPicPr>
          <p:cNvPr id="5" name="Obrázek 4" descr="Obsah obrázku text, Písmo, snímek obrazovky, Elektricky modrá&#10;&#10;Popis byl vytvořen automaticky">
            <a:extLst>
              <a:ext uri="{FF2B5EF4-FFF2-40B4-BE49-F238E27FC236}">
                <a16:creationId xmlns:a16="http://schemas.microsoft.com/office/drawing/2014/main" id="{5488AB09-FDF1-4840-BF52-5E295937ADA2}"/>
              </a:ext>
            </a:extLst>
          </p:cNvPr>
          <p:cNvPicPr>
            <a:picLocks noChangeAspect="1"/>
          </p:cNvPicPr>
          <p:nvPr/>
        </p:nvPicPr>
        <p:blipFill>
          <a:blip r:embed="rId3"/>
          <a:stretch>
            <a:fillRect/>
          </a:stretch>
        </p:blipFill>
        <p:spPr>
          <a:xfrm>
            <a:off x="2633738" y="6324601"/>
            <a:ext cx="3386061" cy="455449"/>
          </a:xfrm>
          <a:prstGeom prst="rect">
            <a:avLst/>
          </a:prstGeom>
        </p:spPr>
      </p:pic>
    </p:spTree>
    <p:extLst>
      <p:ext uri="{BB962C8B-B14F-4D97-AF65-F5344CB8AC3E}">
        <p14:creationId xmlns:p14="http://schemas.microsoft.com/office/powerpoint/2010/main" val="1611917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32656"/>
            <a:ext cx="8229600" cy="576064"/>
          </a:xfrm>
        </p:spPr>
        <p:txBody>
          <a:bodyPr/>
          <a:lstStyle/>
          <a:p>
            <a:r>
              <a:rPr lang="cs-CZ" dirty="0"/>
              <a:t>Práce s nadanými</a:t>
            </a:r>
          </a:p>
        </p:txBody>
      </p:sp>
      <p:sp>
        <p:nvSpPr>
          <p:cNvPr id="3" name="Zástupný symbol pro obsah 2"/>
          <p:cNvSpPr>
            <a:spLocks noGrp="1"/>
          </p:cNvSpPr>
          <p:nvPr>
            <p:ph idx="1"/>
          </p:nvPr>
        </p:nvSpPr>
        <p:spPr>
          <a:xfrm>
            <a:off x="251520" y="980728"/>
            <a:ext cx="8712968" cy="5343873"/>
          </a:xfrm>
        </p:spPr>
        <p:txBody>
          <a:bodyPr/>
          <a:lstStyle/>
          <a:p>
            <a:r>
              <a:rPr lang="cs-CZ" sz="2400" dirty="0"/>
              <a:t>V centru pozornosti současných výzkumů, týkajících se rozvoje nadání, </a:t>
            </a:r>
            <a:r>
              <a:rPr lang="cs-CZ" sz="2400" b="1" dirty="0"/>
              <a:t>je interakce mezi potenciálem dítěte a možnostmi jeho rozvoje.</a:t>
            </a:r>
            <a:r>
              <a:rPr lang="cs-CZ" sz="2400" dirty="0"/>
              <a:t> </a:t>
            </a:r>
          </a:p>
          <a:p>
            <a:r>
              <a:rPr lang="cs-CZ" sz="2400" dirty="0"/>
              <a:t>Přiměřené vzdělávání vyžaduje odpovídající vybavení a úroveň výuky. </a:t>
            </a:r>
          </a:p>
          <a:p>
            <a:r>
              <a:rPr lang="cs-CZ" sz="2400" dirty="0"/>
              <a:t>Vysoká úroveň potenciálu může být ve školách rozvíjena prostřednictvím:</a:t>
            </a:r>
            <a:endParaRPr lang="en-GB" sz="2400" dirty="0"/>
          </a:p>
          <a:p>
            <a:pPr marL="0" lvl="0" indent="0">
              <a:buNone/>
            </a:pPr>
            <a:r>
              <a:rPr lang="cs-CZ" sz="2400" b="1" dirty="0"/>
              <a:t>(a)diferenciace</a:t>
            </a:r>
            <a:r>
              <a:rPr lang="cs-CZ" sz="2400" dirty="0"/>
              <a:t> - přiměřenost kurikula a učiva vlastnostem konkrétního žáka (pestrá nabídka pro různé typy žáků)</a:t>
            </a:r>
            <a:endParaRPr lang="en-GB" sz="2400" dirty="0"/>
          </a:p>
          <a:p>
            <a:pPr marL="0" lvl="0" indent="0">
              <a:buNone/>
            </a:pPr>
            <a:r>
              <a:rPr lang="cs-CZ" sz="2400" b="1" dirty="0"/>
              <a:t>(b) individualizace</a:t>
            </a:r>
            <a:r>
              <a:rPr lang="cs-CZ" sz="2400" dirty="0"/>
              <a:t> - vzdělání „šité na míru“. Žák má větší odpovědnost za obsah a tempo svého vzdělávání. Měl by se vést k tomu, aby kvalitu svého učení sám kontroloval. Stanovování vlastních cílů vzdělávání a vlastních vzdělávacích strategií.   </a:t>
            </a:r>
            <a:endParaRPr lang="en-GB" sz="2400" dirty="0"/>
          </a:p>
          <a:p>
            <a:pPr marL="0" indent="0">
              <a:buNone/>
            </a:pPr>
            <a:endParaRPr lang="en-GB" dirty="0"/>
          </a:p>
          <a:p>
            <a:endParaRPr lang="cs-CZ" dirty="0"/>
          </a:p>
        </p:txBody>
      </p:sp>
      <p:sp>
        <p:nvSpPr>
          <p:cNvPr id="4" name="Zástupný symbol pro zápatí 3">
            <a:extLst>
              <a:ext uri="{FF2B5EF4-FFF2-40B4-BE49-F238E27FC236}">
                <a16:creationId xmlns:a16="http://schemas.microsoft.com/office/drawing/2014/main" id="{10AB49AD-F0F7-F785-5895-137381791A58}"/>
              </a:ext>
            </a:extLst>
          </p:cNvPr>
          <p:cNvSpPr>
            <a:spLocks noGrp="1"/>
          </p:cNvSpPr>
          <p:nvPr>
            <p:ph type="ftr" sz="quarter" idx="11"/>
          </p:nvPr>
        </p:nvSpPr>
        <p:spPr/>
        <p:txBody>
          <a:bodyPr/>
          <a:lstStyle/>
          <a:p>
            <a:pPr>
              <a:defRPr/>
            </a:pPr>
            <a:endParaRPr lang="cs-CZ" dirty="0"/>
          </a:p>
        </p:txBody>
      </p:sp>
      <p:pic>
        <p:nvPicPr>
          <p:cNvPr id="5" name="Obrázek 4" descr="Obsah obrázku text, Písmo, snímek obrazovky, Elektricky modrá&#10;&#10;Popis byl vytvořen automaticky">
            <a:extLst>
              <a:ext uri="{FF2B5EF4-FFF2-40B4-BE49-F238E27FC236}">
                <a16:creationId xmlns:a16="http://schemas.microsoft.com/office/drawing/2014/main" id="{3221F9D5-2CBA-20FE-5026-CB34E851C61D}"/>
              </a:ext>
            </a:extLst>
          </p:cNvPr>
          <p:cNvPicPr>
            <a:picLocks noChangeAspect="1"/>
          </p:cNvPicPr>
          <p:nvPr/>
        </p:nvPicPr>
        <p:blipFill>
          <a:blip r:embed="rId2"/>
          <a:stretch>
            <a:fillRect/>
          </a:stretch>
        </p:blipFill>
        <p:spPr>
          <a:xfrm>
            <a:off x="2633738" y="6324601"/>
            <a:ext cx="3386061" cy="455449"/>
          </a:xfrm>
          <a:prstGeom prst="rect">
            <a:avLst/>
          </a:prstGeom>
        </p:spPr>
      </p:pic>
    </p:spTree>
    <p:extLst>
      <p:ext uri="{BB962C8B-B14F-4D97-AF65-F5344CB8AC3E}">
        <p14:creationId xmlns:p14="http://schemas.microsoft.com/office/powerpoint/2010/main" val="39392625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15416"/>
            <a:ext cx="8229600" cy="1587202"/>
          </a:xfrm>
        </p:spPr>
        <p:txBody>
          <a:bodyPr/>
          <a:lstStyle/>
          <a:p>
            <a:r>
              <a:rPr lang="cs-CZ" dirty="0"/>
              <a:t>Metodika NTC</a:t>
            </a:r>
          </a:p>
        </p:txBody>
      </p:sp>
      <p:sp>
        <p:nvSpPr>
          <p:cNvPr id="3" name="Zástupný symbol pro obsah 2"/>
          <p:cNvSpPr>
            <a:spLocks noGrp="1"/>
          </p:cNvSpPr>
          <p:nvPr>
            <p:ph idx="1"/>
          </p:nvPr>
        </p:nvSpPr>
        <p:spPr>
          <a:xfrm>
            <a:off x="457200" y="1412777"/>
            <a:ext cx="8229600" cy="4911824"/>
          </a:xfrm>
        </p:spPr>
        <p:txBody>
          <a:bodyPr/>
          <a:lstStyle/>
          <a:p>
            <a:r>
              <a:rPr lang="cs-CZ" dirty="0">
                <a:solidFill>
                  <a:schemeClr val="accent1"/>
                </a:solidFill>
              </a:rPr>
              <a:t>I. fáze Dodatečná stimulace rozvoje synapsí </a:t>
            </a:r>
          </a:p>
          <a:p>
            <a:pPr marL="0" indent="0">
              <a:buNone/>
            </a:pPr>
            <a:r>
              <a:rPr lang="cs-CZ" dirty="0"/>
              <a:t>– cvičení motoriky, </a:t>
            </a:r>
            <a:r>
              <a:rPr lang="cs-CZ" dirty="0" err="1"/>
              <a:t>grafomotoriky</a:t>
            </a:r>
            <a:r>
              <a:rPr lang="cs-CZ" dirty="0"/>
              <a:t> a akomodace oka</a:t>
            </a:r>
          </a:p>
          <a:p>
            <a:r>
              <a:rPr lang="cs-CZ" dirty="0">
                <a:solidFill>
                  <a:schemeClr val="accent1"/>
                </a:solidFill>
              </a:rPr>
              <a:t>II. fáze Stimulace vývoje asociativního myšlení </a:t>
            </a:r>
          </a:p>
          <a:p>
            <a:pPr marL="0" indent="0">
              <a:buNone/>
            </a:pPr>
            <a:r>
              <a:rPr lang="cs-CZ" dirty="0"/>
              <a:t>Stupeň 1 :      Abstrakce, vizualizace</a:t>
            </a:r>
          </a:p>
          <a:p>
            <a:pPr marL="0" indent="0">
              <a:buNone/>
            </a:pPr>
            <a:r>
              <a:rPr lang="cs-CZ" dirty="0"/>
              <a:t>Stupeň 2:      Abstraktní klasifikace a třídění</a:t>
            </a:r>
          </a:p>
          <a:p>
            <a:pPr marL="0" indent="0">
              <a:buNone/>
            </a:pPr>
            <a:r>
              <a:rPr lang="cs-CZ" dirty="0"/>
              <a:t> Stupeň 3:     Asociace, hudba</a:t>
            </a:r>
          </a:p>
          <a:p>
            <a:pPr>
              <a:buFont typeface="Arial" panose="020B0604020202020204" pitchFamily="34" charset="0"/>
              <a:buChar char="•"/>
            </a:pPr>
            <a:r>
              <a:rPr lang="cs-CZ" dirty="0"/>
              <a:t>III. fáze Stimulace vývoje funkcionálního myšlení</a:t>
            </a:r>
          </a:p>
          <a:p>
            <a:pPr marL="0" indent="0">
              <a:buNone/>
            </a:pPr>
            <a:r>
              <a:rPr lang="cs-CZ" dirty="0"/>
              <a:t>- hádankové příběhy a hádanky</a:t>
            </a:r>
          </a:p>
          <a:p>
            <a:pPr marL="0" indent="0">
              <a:buNone/>
            </a:pPr>
            <a:endParaRPr lang="cs-CZ" dirty="0"/>
          </a:p>
        </p:txBody>
      </p:sp>
      <p:sp>
        <p:nvSpPr>
          <p:cNvPr id="4" name="Zástupný symbol pro zápatí 3">
            <a:extLst>
              <a:ext uri="{FF2B5EF4-FFF2-40B4-BE49-F238E27FC236}">
                <a16:creationId xmlns:a16="http://schemas.microsoft.com/office/drawing/2014/main" id="{615FAB19-8B51-C2D7-541E-21D3A7C22124}"/>
              </a:ext>
            </a:extLst>
          </p:cNvPr>
          <p:cNvSpPr>
            <a:spLocks noGrp="1"/>
          </p:cNvSpPr>
          <p:nvPr>
            <p:ph type="ftr" sz="quarter" idx="11"/>
          </p:nvPr>
        </p:nvSpPr>
        <p:spPr/>
        <p:txBody>
          <a:bodyPr/>
          <a:lstStyle/>
          <a:p>
            <a:pPr>
              <a:defRPr/>
            </a:pPr>
            <a:endParaRPr lang="cs-CZ" dirty="0"/>
          </a:p>
        </p:txBody>
      </p:sp>
      <p:pic>
        <p:nvPicPr>
          <p:cNvPr id="5" name="Obrázek 4" descr="Obsah obrázku text, Písmo, snímek obrazovky, Elektricky modrá&#10;&#10;Popis byl vytvořen automaticky">
            <a:extLst>
              <a:ext uri="{FF2B5EF4-FFF2-40B4-BE49-F238E27FC236}">
                <a16:creationId xmlns:a16="http://schemas.microsoft.com/office/drawing/2014/main" id="{22F90D11-128E-284C-73D1-C165A72EF2DA}"/>
              </a:ext>
            </a:extLst>
          </p:cNvPr>
          <p:cNvPicPr>
            <a:picLocks noChangeAspect="1"/>
          </p:cNvPicPr>
          <p:nvPr/>
        </p:nvPicPr>
        <p:blipFill>
          <a:blip r:embed="rId2"/>
          <a:stretch>
            <a:fillRect/>
          </a:stretch>
        </p:blipFill>
        <p:spPr>
          <a:xfrm>
            <a:off x="2633738" y="6324601"/>
            <a:ext cx="3386061" cy="455449"/>
          </a:xfrm>
          <a:prstGeom prst="rect">
            <a:avLst/>
          </a:prstGeom>
        </p:spPr>
      </p:pic>
    </p:spTree>
    <p:extLst>
      <p:ext uri="{BB962C8B-B14F-4D97-AF65-F5344CB8AC3E}">
        <p14:creationId xmlns:p14="http://schemas.microsoft.com/office/powerpoint/2010/main" val="1189296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Ukázka NTC</a:t>
            </a:r>
          </a:p>
        </p:txBody>
      </p:sp>
      <p:sp>
        <p:nvSpPr>
          <p:cNvPr id="3" name="Zástupný symbol pro obsah 2"/>
          <p:cNvSpPr>
            <a:spLocks noGrp="1"/>
          </p:cNvSpPr>
          <p:nvPr>
            <p:ph idx="1"/>
          </p:nvPr>
        </p:nvSpPr>
        <p:spPr/>
        <p:txBody>
          <a:bodyPr/>
          <a:lstStyle/>
          <a:p>
            <a:r>
              <a:rPr lang="cs-CZ" dirty="0"/>
              <a:t>Příběh</a:t>
            </a:r>
          </a:p>
          <a:p>
            <a:r>
              <a:rPr lang="cs-CZ" dirty="0"/>
              <a:t>Jednou hustě sněžilo a myška se schovala pod malou houbu. Nezbylo tam místo pro jejího kamaráda, který se šel schovat jinam. Když se den poté při dešti potkali pod stejnou houbou, už se tam vešli oba. Jak je to možné?</a:t>
            </a:r>
          </a:p>
          <a:p>
            <a:r>
              <a:rPr lang="cs-CZ" sz="1600" dirty="0"/>
              <a:t>D 1 – Myšky nic nejedly, a tak byly menší.</a:t>
            </a:r>
          </a:p>
          <a:p>
            <a:r>
              <a:rPr lang="cs-CZ" sz="1600" dirty="0"/>
              <a:t>U. nemohly tolik zhubnout za jeden den.</a:t>
            </a:r>
          </a:p>
          <a:p>
            <a:r>
              <a:rPr lang="cs-CZ" sz="1600" dirty="0"/>
              <a:t>Ch1 : Měly deštník.</a:t>
            </a:r>
          </a:p>
          <a:p>
            <a:r>
              <a:rPr lang="cs-CZ" sz="1600" dirty="0"/>
              <a:t>U: Neměly deštník.</a:t>
            </a:r>
          </a:p>
          <a:p>
            <a:r>
              <a:rPr lang="cs-CZ" sz="1600" dirty="0"/>
              <a:t>D2: Houba za 1 den vyrostla, tak se tam vešly obě.</a:t>
            </a:r>
          </a:p>
          <a:p>
            <a:r>
              <a:rPr lang="cs-CZ" sz="1600" dirty="0"/>
              <a:t>U Výborné řešení. Vzpomeňte si, jak jsme si říkali, že po dešti houby rychle rostou.</a:t>
            </a:r>
          </a:p>
        </p:txBody>
      </p:sp>
      <p:sp>
        <p:nvSpPr>
          <p:cNvPr id="4" name="Zástupný symbol pro zápatí 3">
            <a:extLst>
              <a:ext uri="{FF2B5EF4-FFF2-40B4-BE49-F238E27FC236}">
                <a16:creationId xmlns:a16="http://schemas.microsoft.com/office/drawing/2014/main" id="{F3EA651E-449D-3BF1-8BA3-783101502C3B}"/>
              </a:ext>
            </a:extLst>
          </p:cNvPr>
          <p:cNvSpPr>
            <a:spLocks noGrp="1"/>
          </p:cNvSpPr>
          <p:nvPr>
            <p:ph type="ftr" sz="quarter" idx="11"/>
          </p:nvPr>
        </p:nvSpPr>
        <p:spPr/>
        <p:txBody>
          <a:bodyPr/>
          <a:lstStyle/>
          <a:p>
            <a:pPr>
              <a:defRPr/>
            </a:pPr>
            <a:endParaRPr lang="cs-CZ" dirty="0"/>
          </a:p>
        </p:txBody>
      </p:sp>
      <p:pic>
        <p:nvPicPr>
          <p:cNvPr id="5" name="Obrázek 4" descr="Obsah obrázku text, Písmo, snímek obrazovky, Elektricky modrá&#10;&#10;Popis byl vytvořen automaticky">
            <a:extLst>
              <a:ext uri="{FF2B5EF4-FFF2-40B4-BE49-F238E27FC236}">
                <a16:creationId xmlns:a16="http://schemas.microsoft.com/office/drawing/2014/main" id="{DC05363B-BE98-E95C-5BC4-2DF761ECF780}"/>
              </a:ext>
            </a:extLst>
          </p:cNvPr>
          <p:cNvPicPr>
            <a:picLocks noChangeAspect="1"/>
          </p:cNvPicPr>
          <p:nvPr/>
        </p:nvPicPr>
        <p:blipFill>
          <a:blip r:embed="rId2"/>
          <a:stretch>
            <a:fillRect/>
          </a:stretch>
        </p:blipFill>
        <p:spPr>
          <a:xfrm>
            <a:off x="2633738" y="6324601"/>
            <a:ext cx="3386061" cy="455449"/>
          </a:xfrm>
          <a:prstGeom prst="rect">
            <a:avLst/>
          </a:prstGeom>
        </p:spPr>
      </p:pic>
    </p:spTree>
    <p:extLst>
      <p:ext uri="{BB962C8B-B14F-4D97-AF65-F5344CB8AC3E}">
        <p14:creationId xmlns:p14="http://schemas.microsoft.com/office/powerpoint/2010/main" val="34918986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000" b="1" dirty="0"/>
              <a:t>Ukázky obohacení z přírodovědy</a:t>
            </a:r>
          </a:p>
        </p:txBody>
      </p:sp>
      <p:sp>
        <p:nvSpPr>
          <p:cNvPr id="3" name="Zástupný symbol pro obsah 2"/>
          <p:cNvSpPr>
            <a:spLocks noGrp="1"/>
          </p:cNvSpPr>
          <p:nvPr>
            <p:ph idx="1"/>
          </p:nvPr>
        </p:nvSpPr>
        <p:spPr/>
        <p:txBody>
          <a:bodyPr/>
          <a:lstStyle/>
          <a:p>
            <a:r>
              <a:rPr lang="cs-CZ" dirty="0"/>
              <a:t>Podporovat bádání – hraní s cílem objevit „přírodní zákonitosti“</a:t>
            </a:r>
          </a:p>
          <a:p>
            <a:r>
              <a:rPr lang="cs-CZ" dirty="0"/>
              <a:t>Důležité prekoncepce – vztah k STEM se buduje v předškolním věku</a:t>
            </a:r>
          </a:p>
        </p:txBody>
      </p:sp>
      <p:sp>
        <p:nvSpPr>
          <p:cNvPr id="4" name="Zástupný symbol pro zápatí 3">
            <a:extLst>
              <a:ext uri="{FF2B5EF4-FFF2-40B4-BE49-F238E27FC236}">
                <a16:creationId xmlns:a16="http://schemas.microsoft.com/office/drawing/2014/main" id="{E82E6D39-FD90-E2CC-47EE-A04348D68763}"/>
              </a:ext>
            </a:extLst>
          </p:cNvPr>
          <p:cNvSpPr>
            <a:spLocks noGrp="1"/>
          </p:cNvSpPr>
          <p:nvPr>
            <p:ph type="ftr" sz="quarter" idx="11"/>
          </p:nvPr>
        </p:nvSpPr>
        <p:spPr/>
        <p:txBody>
          <a:bodyPr/>
          <a:lstStyle/>
          <a:p>
            <a:pPr>
              <a:defRPr/>
            </a:pPr>
            <a:endParaRPr lang="cs-CZ" dirty="0"/>
          </a:p>
        </p:txBody>
      </p:sp>
      <p:pic>
        <p:nvPicPr>
          <p:cNvPr id="5" name="Obrázek 4" descr="Obsah obrázku text, Písmo, snímek obrazovky, Elektricky modrá&#10;&#10;Popis byl vytvořen automaticky">
            <a:extLst>
              <a:ext uri="{FF2B5EF4-FFF2-40B4-BE49-F238E27FC236}">
                <a16:creationId xmlns:a16="http://schemas.microsoft.com/office/drawing/2014/main" id="{83D4177C-8D1F-255B-E523-E6C114832243}"/>
              </a:ext>
            </a:extLst>
          </p:cNvPr>
          <p:cNvPicPr>
            <a:picLocks noChangeAspect="1"/>
          </p:cNvPicPr>
          <p:nvPr/>
        </p:nvPicPr>
        <p:blipFill>
          <a:blip r:embed="rId2"/>
          <a:stretch>
            <a:fillRect/>
          </a:stretch>
        </p:blipFill>
        <p:spPr>
          <a:xfrm>
            <a:off x="2633738" y="6324601"/>
            <a:ext cx="3386061" cy="455449"/>
          </a:xfrm>
          <a:prstGeom prst="rect">
            <a:avLst/>
          </a:prstGeom>
        </p:spPr>
      </p:pic>
    </p:spTree>
    <p:extLst>
      <p:ext uri="{BB962C8B-B14F-4D97-AF65-F5344CB8AC3E}">
        <p14:creationId xmlns:p14="http://schemas.microsoft.com/office/powerpoint/2010/main" val="706764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88640"/>
            <a:ext cx="8712968" cy="792088"/>
          </a:xfrm>
        </p:spPr>
        <p:txBody>
          <a:bodyPr/>
          <a:lstStyle/>
          <a:p>
            <a:pPr algn="ctr"/>
            <a:r>
              <a:rPr lang="cs-CZ" sz="4000" b="1" dirty="0"/>
              <a:t>Základní způsoby práce s nadanými žáky</a:t>
            </a:r>
            <a:endParaRPr lang="cs-CZ" sz="4000" dirty="0"/>
          </a:p>
        </p:txBody>
      </p:sp>
      <p:sp>
        <p:nvSpPr>
          <p:cNvPr id="3" name="Zástupný symbol pro obsah 2"/>
          <p:cNvSpPr>
            <a:spLocks noGrp="1"/>
          </p:cNvSpPr>
          <p:nvPr>
            <p:ph idx="1"/>
          </p:nvPr>
        </p:nvSpPr>
        <p:spPr>
          <a:xfrm>
            <a:off x="457200" y="1052736"/>
            <a:ext cx="8229600" cy="5271865"/>
          </a:xfrm>
        </p:spPr>
        <p:txBody>
          <a:bodyPr/>
          <a:lstStyle/>
          <a:p>
            <a:pPr lvl="0"/>
            <a:r>
              <a:rPr lang="cs-CZ" sz="2400" b="1" dirty="0"/>
              <a:t>Akcelerace</a:t>
            </a:r>
            <a:r>
              <a:rPr lang="cs-CZ" sz="2400" dirty="0"/>
              <a:t> - urychlování postupu (předčasný vstup do školy, přeskočení ročníku). Princip akcelerace umožňuje seskupování žáků podle úrovně dosažených kompetencí, vytváření věkově heterogenních skupin. Tyto vzdělávací programy vyhovují zejména žákům s rychlým učebním tempem.</a:t>
            </a:r>
            <a:endParaRPr lang="en-GB" sz="2400" dirty="0"/>
          </a:p>
          <a:p>
            <a:pPr lvl="0"/>
            <a:r>
              <a:rPr lang="cs-CZ" sz="2400" b="1" dirty="0"/>
              <a:t>Obohacování (</a:t>
            </a:r>
            <a:r>
              <a:rPr lang="cs-CZ" sz="2400" b="1" dirty="0" err="1"/>
              <a:t>enrichment</a:t>
            </a:r>
            <a:r>
              <a:rPr lang="cs-CZ" sz="2400" b="1" dirty="0"/>
              <a:t>)</a:t>
            </a:r>
            <a:r>
              <a:rPr lang="cs-CZ" sz="2400" dirty="0"/>
              <a:t> - rozšíření učiva, vyšší náročnost výuky. Je zaměřeno zejména na rozvoj vyšších mentálních procesů a rozvoj tvořivosti. Důraz je kladen především na řešení problémových úloh žákem, na strategii plánování řešení úloh a na rozvoj strategií myšlení.</a:t>
            </a:r>
            <a:endParaRPr lang="en-GB" sz="2400" dirty="0"/>
          </a:p>
          <a:p>
            <a:r>
              <a:rPr lang="cs-CZ" sz="2400" dirty="0"/>
              <a:t>Prolínání obou principů - akcelerace je často doprovázena obohacováním, oba přístupy se při vzdělávání nadaného žáka doplňují.</a:t>
            </a:r>
            <a:endParaRPr lang="en-GB" sz="2400" dirty="0"/>
          </a:p>
          <a:p>
            <a:endParaRPr lang="cs-CZ" sz="2400" dirty="0"/>
          </a:p>
        </p:txBody>
      </p:sp>
      <p:sp>
        <p:nvSpPr>
          <p:cNvPr id="4" name="Zástupný symbol pro zápatí 3">
            <a:extLst>
              <a:ext uri="{FF2B5EF4-FFF2-40B4-BE49-F238E27FC236}">
                <a16:creationId xmlns:a16="http://schemas.microsoft.com/office/drawing/2014/main" id="{77210DF3-FCEF-3EE3-9FB0-3CC2D717244E}"/>
              </a:ext>
            </a:extLst>
          </p:cNvPr>
          <p:cNvSpPr>
            <a:spLocks noGrp="1"/>
          </p:cNvSpPr>
          <p:nvPr>
            <p:ph type="ftr" sz="quarter" idx="11"/>
          </p:nvPr>
        </p:nvSpPr>
        <p:spPr/>
        <p:txBody>
          <a:bodyPr/>
          <a:lstStyle/>
          <a:p>
            <a:pPr>
              <a:defRPr/>
            </a:pPr>
            <a:endParaRPr lang="cs-CZ" dirty="0"/>
          </a:p>
        </p:txBody>
      </p:sp>
      <p:pic>
        <p:nvPicPr>
          <p:cNvPr id="5" name="Obrázek 4" descr="Obsah obrázku text, Písmo, snímek obrazovky, Elektricky modrá&#10;&#10;Popis byl vytvořen automaticky">
            <a:extLst>
              <a:ext uri="{FF2B5EF4-FFF2-40B4-BE49-F238E27FC236}">
                <a16:creationId xmlns:a16="http://schemas.microsoft.com/office/drawing/2014/main" id="{7529B088-A99B-EDC8-CA27-BCCCCCB8C7AA}"/>
              </a:ext>
            </a:extLst>
          </p:cNvPr>
          <p:cNvPicPr>
            <a:picLocks noChangeAspect="1"/>
          </p:cNvPicPr>
          <p:nvPr/>
        </p:nvPicPr>
        <p:blipFill>
          <a:blip r:embed="rId2"/>
          <a:stretch>
            <a:fillRect/>
          </a:stretch>
        </p:blipFill>
        <p:spPr>
          <a:xfrm>
            <a:off x="2633738" y="6324601"/>
            <a:ext cx="3386061" cy="455449"/>
          </a:xfrm>
          <a:prstGeom prst="rect">
            <a:avLst/>
          </a:prstGeom>
        </p:spPr>
      </p:pic>
    </p:spTree>
    <p:extLst>
      <p:ext uri="{BB962C8B-B14F-4D97-AF65-F5344CB8AC3E}">
        <p14:creationId xmlns:p14="http://schemas.microsoft.com/office/powerpoint/2010/main" val="850058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323850" y="115888"/>
            <a:ext cx="8374063" cy="1152525"/>
          </a:xfrm>
        </p:spPr>
        <p:txBody>
          <a:bodyPr/>
          <a:lstStyle/>
          <a:p>
            <a:pPr fontAlgn="auto">
              <a:spcAft>
                <a:spcPts val="0"/>
              </a:spcAft>
              <a:defRPr/>
            </a:pPr>
            <a:r>
              <a:rPr lang="cs-CZ" altLang="en-US" b="1">
                <a:solidFill>
                  <a:schemeClr val="tx1">
                    <a:lumMod val="95000"/>
                    <a:lumOff val="5000"/>
                  </a:schemeClr>
                </a:solidFill>
              </a:rPr>
              <a:t>Kdy přistoupit k akceleraci</a:t>
            </a:r>
          </a:p>
        </p:txBody>
      </p:sp>
      <p:sp>
        <p:nvSpPr>
          <p:cNvPr id="64515" name="Rectangle 3"/>
          <p:cNvSpPr>
            <a:spLocks noGrp="1" noChangeArrowheads="1"/>
          </p:cNvSpPr>
          <p:nvPr>
            <p:ph idx="1"/>
          </p:nvPr>
        </p:nvSpPr>
        <p:spPr>
          <a:xfrm>
            <a:off x="457200" y="1341438"/>
            <a:ext cx="8229600" cy="4784725"/>
          </a:xfrm>
        </p:spPr>
        <p:txBody>
          <a:bodyPr/>
          <a:lstStyle/>
          <a:p>
            <a:pPr>
              <a:lnSpc>
                <a:spcPct val="80000"/>
              </a:lnSpc>
            </a:pPr>
            <a:r>
              <a:rPr lang="cs-CZ" altLang="en-US" sz="2400"/>
              <a:t>Akcelerace = razantnější zásah do průběhu studia žáka. </a:t>
            </a:r>
          </a:p>
          <a:p>
            <a:pPr>
              <a:lnSpc>
                <a:spcPct val="80000"/>
              </a:lnSpc>
            </a:pPr>
            <a:r>
              <a:rPr lang="cs-CZ" altLang="en-US" sz="2400"/>
              <a:t>Akcelerace je doporučována pouze pro děti v pásmu horních 2% inteligence – mimořádně nadané. </a:t>
            </a:r>
          </a:p>
          <a:p>
            <a:pPr>
              <a:lnSpc>
                <a:spcPct val="80000"/>
              </a:lnSpc>
            </a:pPr>
            <a:r>
              <a:rPr lang="cs-CZ" altLang="en-US" sz="2400"/>
              <a:t>Nutné zjistit </a:t>
            </a:r>
            <a:r>
              <a:rPr lang="cs-CZ" altLang="en-US" sz="2400" b="1"/>
              <a:t>příčiny </a:t>
            </a:r>
            <a:r>
              <a:rPr lang="cs-CZ" altLang="en-US" sz="2400"/>
              <a:t>– často nátlak učitelů ale především rodičů. </a:t>
            </a:r>
          </a:p>
          <a:p>
            <a:pPr>
              <a:lnSpc>
                <a:spcPct val="80000"/>
              </a:lnSpc>
            </a:pPr>
            <a:r>
              <a:rPr lang="cs-CZ" altLang="en-US" sz="2400" b="1"/>
              <a:t>Učitel</a:t>
            </a:r>
            <a:r>
              <a:rPr lang="cs-CZ" altLang="en-US" sz="2400"/>
              <a:t>, který bude s dítětem spolupracovat, musí s akcelerací </a:t>
            </a:r>
            <a:r>
              <a:rPr lang="cs-CZ" altLang="en-US" sz="2400" b="1"/>
              <a:t>souhlasit</a:t>
            </a:r>
            <a:r>
              <a:rPr lang="cs-CZ" altLang="en-US" sz="2400"/>
              <a:t>, stejně tak musí souhlasit </a:t>
            </a:r>
            <a:r>
              <a:rPr lang="cs-CZ" altLang="en-US" sz="2400" b="1"/>
              <a:t>rodiče</a:t>
            </a:r>
            <a:r>
              <a:rPr lang="cs-CZ" altLang="en-US" sz="2400"/>
              <a:t> a dobrovolně souhlasit i sám </a:t>
            </a:r>
            <a:r>
              <a:rPr lang="cs-CZ" altLang="en-US" sz="2400" b="1"/>
              <a:t>akcelerovaný žák</a:t>
            </a:r>
            <a:r>
              <a:rPr lang="cs-CZ" altLang="en-US" sz="2400"/>
              <a:t>. </a:t>
            </a:r>
          </a:p>
          <a:p>
            <a:pPr>
              <a:lnSpc>
                <a:spcPct val="80000"/>
              </a:lnSpc>
            </a:pPr>
            <a:r>
              <a:rPr lang="cs-CZ" altLang="en-US" sz="2400"/>
              <a:t>Dítě by mělo být v dané oblasti </a:t>
            </a:r>
            <a:r>
              <a:rPr lang="cs-CZ" altLang="en-US" sz="2400" b="1"/>
              <a:t>excelentní</a:t>
            </a:r>
            <a:r>
              <a:rPr lang="cs-CZ" altLang="en-US" sz="2400"/>
              <a:t>, </a:t>
            </a:r>
            <a:r>
              <a:rPr lang="cs-CZ" altLang="en-US" sz="2400" b="1"/>
              <a:t>emocionálně stabilní</a:t>
            </a:r>
            <a:r>
              <a:rPr lang="cs-CZ" altLang="en-US" sz="2400"/>
              <a:t> a být připraveno na to, co ho čeká (např. starší spolužáci – viz nebezpečí akcelerace) – posouzení odborníka (psycholog). </a:t>
            </a:r>
            <a:br>
              <a:rPr lang="cs-CZ" altLang="en-US" sz="2400"/>
            </a:br>
            <a:endParaRPr lang="cs-CZ" altLang="en-US" sz="2400"/>
          </a:p>
        </p:txBody>
      </p:sp>
      <p:sp>
        <p:nvSpPr>
          <p:cNvPr id="64516"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eaLnBrk="0" fontAlgn="base" hangingPunct="0">
              <a:spcBef>
                <a:spcPct val="0"/>
              </a:spcBef>
              <a:spcAft>
                <a:spcPct val="0"/>
              </a:spcAft>
              <a:defRPr>
                <a:solidFill>
                  <a:schemeClr val="tx1"/>
                </a:solidFill>
                <a:latin typeface="Comic Sans MS" panose="030F0702030302020204" pitchFamily="66" charset="0"/>
              </a:defRPr>
            </a:lvl6pPr>
            <a:lvl7pPr marL="2971800" indent="-228600" eaLnBrk="0" fontAlgn="base" hangingPunct="0">
              <a:spcBef>
                <a:spcPct val="0"/>
              </a:spcBef>
              <a:spcAft>
                <a:spcPct val="0"/>
              </a:spcAft>
              <a:defRPr>
                <a:solidFill>
                  <a:schemeClr val="tx1"/>
                </a:solidFill>
                <a:latin typeface="Comic Sans MS" panose="030F0702030302020204" pitchFamily="66" charset="0"/>
              </a:defRPr>
            </a:lvl7pPr>
            <a:lvl8pPr marL="3429000" indent="-228600" eaLnBrk="0" fontAlgn="base" hangingPunct="0">
              <a:spcBef>
                <a:spcPct val="0"/>
              </a:spcBef>
              <a:spcAft>
                <a:spcPct val="0"/>
              </a:spcAft>
              <a:defRPr>
                <a:solidFill>
                  <a:schemeClr val="tx1"/>
                </a:solidFill>
                <a:latin typeface="Comic Sans MS" panose="030F0702030302020204" pitchFamily="66" charset="0"/>
              </a:defRPr>
            </a:lvl8pPr>
            <a:lvl9pPr marL="3886200" indent="-228600" eaLnBrk="0" fontAlgn="base" hangingPunct="0">
              <a:spcBef>
                <a:spcPct val="0"/>
              </a:spcBef>
              <a:spcAft>
                <a:spcPct val="0"/>
              </a:spcAft>
              <a:defRPr>
                <a:solidFill>
                  <a:schemeClr val="tx1"/>
                </a:solidFill>
                <a:latin typeface="Comic Sans MS" panose="030F0702030302020204" pitchFamily="66" charset="0"/>
              </a:defRPr>
            </a:lvl9pPr>
          </a:lstStyle>
          <a:p>
            <a:pPr eaLnBrk="1" hangingPunct="1"/>
            <a:endParaRPr lang="cs-CZ" altLang="en-US">
              <a:latin typeface="Arial" panose="020B0604020202020204" pitchFamily="34" charset="0"/>
            </a:endParaRPr>
          </a:p>
        </p:txBody>
      </p:sp>
      <p:sp>
        <p:nvSpPr>
          <p:cNvPr id="2" name="Zástupný symbol pro zápatí 1">
            <a:extLst>
              <a:ext uri="{FF2B5EF4-FFF2-40B4-BE49-F238E27FC236}">
                <a16:creationId xmlns:a16="http://schemas.microsoft.com/office/drawing/2014/main" id="{F866F123-000D-7025-0B46-7129B0A835A8}"/>
              </a:ext>
            </a:extLst>
          </p:cNvPr>
          <p:cNvSpPr>
            <a:spLocks noGrp="1"/>
          </p:cNvSpPr>
          <p:nvPr>
            <p:ph type="ftr" sz="quarter" idx="11"/>
          </p:nvPr>
        </p:nvSpPr>
        <p:spPr/>
        <p:txBody>
          <a:bodyPr/>
          <a:lstStyle/>
          <a:p>
            <a:pPr>
              <a:defRPr/>
            </a:pPr>
            <a:endParaRPr lang="cs-CZ" dirty="0"/>
          </a:p>
        </p:txBody>
      </p:sp>
      <p:pic>
        <p:nvPicPr>
          <p:cNvPr id="3" name="Obrázek 2" descr="Obsah obrázku text, Písmo, snímek obrazovky, Elektricky modrá&#10;&#10;Popis byl vytvořen automaticky">
            <a:extLst>
              <a:ext uri="{FF2B5EF4-FFF2-40B4-BE49-F238E27FC236}">
                <a16:creationId xmlns:a16="http://schemas.microsoft.com/office/drawing/2014/main" id="{DFD49607-D442-3D2A-F921-A4627C4A7095}"/>
              </a:ext>
            </a:extLst>
          </p:cNvPr>
          <p:cNvPicPr>
            <a:picLocks noChangeAspect="1"/>
          </p:cNvPicPr>
          <p:nvPr/>
        </p:nvPicPr>
        <p:blipFill>
          <a:blip r:embed="rId2"/>
          <a:stretch>
            <a:fillRect/>
          </a:stretch>
        </p:blipFill>
        <p:spPr>
          <a:xfrm>
            <a:off x="2633738" y="6324601"/>
            <a:ext cx="3386061" cy="455449"/>
          </a:xfrm>
          <a:prstGeom prst="rect">
            <a:avLst/>
          </a:prstGeom>
        </p:spPr>
      </p:pic>
    </p:spTree>
    <p:extLst>
      <p:ext uri="{BB962C8B-B14F-4D97-AF65-F5344CB8AC3E}">
        <p14:creationId xmlns:p14="http://schemas.microsoft.com/office/powerpoint/2010/main" val="3311160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468313" y="115888"/>
            <a:ext cx="8229600" cy="1009650"/>
          </a:xfrm>
        </p:spPr>
        <p:txBody>
          <a:bodyPr/>
          <a:lstStyle/>
          <a:p>
            <a:pPr algn="ctr" fontAlgn="auto">
              <a:spcAft>
                <a:spcPts val="0"/>
              </a:spcAft>
              <a:defRPr/>
            </a:pPr>
            <a:r>
              <a:rPr lang="cs-CZ" altLang="en-US" b="1" dirty="0">
                <a:solidFill>
                  <a:schemeClr val="tx1">
                    <a:lumMod val="95000"/>
                    <a:lumOff val="5000"/>
                  </a:schemeClr>
                </a:solidFill>
              </a:rPr>
              <a:t>Klady akcelerace</a:t>
            </a:r>
          </a:p>
        </p:txBody>
      </p:sp>
      <p:sp>
        <p:nvSpPr>
          <p:cNvPr id="65539" name="Rectangle 3"/>
          <p:cNvSpPr>
            <a:spLocks noGrp="1" noChangeArrowheads="1"/>
          </p:cNvSpPr>
          <p:nvPr>
            <p:ph idx="1"/>
          </p:nvPr>
        </p:nvSpPr>
        <p:spPr>
          <a:xfrm>
            <a:off x="457200" y="1268413"/>
            <a:ext cx="8229600" cy="4857750"/>
          </a:xfrm>
        </p:spPr>
        <p:txBody>
          <a:bodyPr/>
          <a:lstStyle/>
          <a:p>
            <a:pPr>
              <a:lnSpc>
                <a:spcPct val="80000"/>
              </a:lnSpc>
            </a:pPr>
            <a:r>
              <a:rPr lang="cs-CZ" altLang="cs-CZ" sz="2800"/>
              <a:t>Úroveň studijních požadavků je adekvátní schopnostem nadaného – nízké nároky demotivují </a:t>
            </a:r>
            <a:r>
              <a:rPr lang="cs-CZ" altLang="cs-CZ" sz="2800" i="1"/>
              <a:t>(underacheivement);</a:t>
            </a:r>
          </a:p>
          <a:p>
            <a:pPr>
              <a:lnSpc>
                <a:spcPct val="80000"/>
              </a:lnSpc>
            </a:pPr>
            <a:r>
              <a:rPr lang="cs-CZ" altLang="cs-CZ" sz="2800"/>
              <a:t>větší konkurence – starší spolužáci; </a:t>
            </a:r>
          </a:p>
          <a:p>
            <a:pPr>
              <a:lnSpc>
                <a:spcPct val="80000"/>
              </a:lnSpc>
            </a:pPr>
            <a:r>
              <a:rPr lang="cs-CZ" altLang="cs-CZ" sz="2800"/>
              <a:t>zvýšená produktivita nadaných dětí – musí se vyrovnat s náročnějšími úkoly; </a:t>
            </a:r>
          </a:p>
          <a:p>
            <a:pPr>
              <a:lnSpc>
                <a:spcPct val="80000"/>
              </a:lnSpc>
            </a:pPr>
            <a:r>
              <a:rPr lang="cs-CZ" altLang="cs-CZ" sz="2800"/>
              <a:t>méně monotónní práce a nudy  -  zvýšená motivace; </a:t>
            </a:r>
          </a:p>
          <a:p>
            <a:pPr>
              <a:lnSpc>
                <a:spcPct val="80000"/>
              </a:lnSpc>
            </a:pPr>
            <a:r>
              <a:rPr lang="cs-CZ" altLang="cs-CZ" sz="2800"/>
              <a:t>vyvarování se konfliktů s vrstevníky, kteří nesdílejí jejich zájmy a schopnosti.</a:t>
            </a:r>
          </a:p>
        </p:txBody>
      </p:sp>
      <p:sp>
        <p:nvSpPr>
          <p:cNvPr id="65540"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eaLnBrk="0" fontAlgn="base" hangingPunct="0">
              <a:spcBef>
                <a:spcPct val="0"/>
              </a:spcBef>
              <a:spcAft>
                <a:spcPct val="0"/>
              </a:spcAft>
              <a:defRPr>
                <a:solidFill>
                  <a:schemeClr val="tx1"/>
                </a:solidFill>
                <a:latin typeface="Comic Sans MS" panose="030F0702030302020204" pitchFamily="66" charset="0"/>
              </a:defRPr>
            </a:lvl6pPr>
            <a:lvl7pPr marL="2971800" indent="-228600" eaLnBrk="0" fontAlgn="base" hangingPunct="0">
              <a:spcBef>
                <a:spcPct val="0"/>
              </a:spcBef>
              <a:spcAft>
                <a:spcPct val="0"/>
              </a:spcAft>
              <a:defRPr>
                <a:solidFill>
                  <a:schemeClr val="tx1"/>
                </a:solidFill>
                <a:latin typeface="Comic Sans MS" panose="030F0702030302020204" pitchFamily="66" charset="0"/>
              </a:defRPr>
            </a:lvl7pPr>
            <a:lvl8pPr marL="3429000" indent="-228600" eaLnBrk="0" fontAlgn="base" hangingPunct="0">
              <a:spcBef>
                <a:spcPct val="0"/>
              </a:spcBef>
              <a:spcAft>
                <a:spcPct val="0"/>
              </a:spcAft>
              <a:defRPr>
                <a:solidFill>
                  <a:schemeClr val="tx1"/>
                </a:solidFill>
                <a:latin typeface="Comic Sans MS" panose="030F0702030302020204" pitchFamily="66" charset="0"/>
              </a:defRPr>
            </a:lvl8pPr>
            <a:lvl9pPr marL="3886200" indent="-228600" eaLnBrk="0" fontAlgn="base" hangingPunct="0">
              <a:spcBef>
                <a:spcPct val="0"/>
              </a:spcBef>
              <a:spcAft>
                <a:spcPct val="0"/>
              </a:spcAft>
              <a:defRPr>
                <a:solidFill>
                  <a:schemeClr val="tx1"/>
                </a:solidFill>
                <a:latin typeface="Comic Sans MS" panose="030F0702030302020204" pitchFamily="66" charset="0"/>
              </a:defRPr>
            </a:lvl9pPr>
          </a:lstStyle>
          <a:p>
            <a:pPr eaLnBrk="1" hangingPunct="1"/>
            <a:endParaRPr lang="cs-CZ" altLang="en-US">
              <a:latin typeface="Arial" panose="020B0604020202020204" pitchFamily="34" charset="0"/>
            </a:endParaRPr>
          </a:p>
        </p:txBody>
      </p:sp>
      <p:sp>
        <p:nvSpPr>
          <p:cNvPr id="2" name="Zástupný symbol pro zápatí 1">
            <a:extLst>
              <a:ext uri="{FF2B5EF4-FFF2-40B4-BE49-F238E27FC236}">
                <a16:creationId xmlns:a16="http://schemas.microsoft.com/office/drawing/2014/main" id="{86140C0A-2FDC-7132-E686-2AAF5F3C49A0}"/>
              </a:ext>
            </a:extLst>
          </p:cNvPr>
          <p:cNvSpPr>
            <a:spLocks noGrp="1"/>
          </p:cNvSpPr>
          <p:nvPr>
            <p:ph type="ftr" sz="quarter" idx="11"/>
          </p:nvPr>
        </p:nvSpPr>
        <p:spPr/>
        <p:txBody>
          <a:bodyPr/>
          <a:lstStyle/>
          <a:p>
            <a:pPr>
              <a:defRPr/>
            </a:pPr>
            <a:endParaRPr lang="cs-CZ" dirty="0"/>
          </a:p>
        </p:txBody>
      </p:sp>
      <p:pic>
        <p:nvPicPr>
          <p:cNvPr id="3" name="Obrázek 2" descr="Obsah obrázku text, Písmo, snímek obrazovky, Elektricky modrá&#10;&#10;Popis byl vytvořen automaticky">
            <a:extLst>
              <a:ext uri="{FF2B5EF4-FFF2-40B4-BE49-F238E27FC236}">
                <a16:creationId xmlns:a16="http://schemas.microsoft.com/office/drawing/2014/main" id="{DD076C0E-11B2-6D9F-9CE8-11E7F46F17C0}"/>
              </a:ext>
            </a:extLst>
          </p:cNvPr>
          <p:cNvPicPr>
            <a:picLocks noChangeAspect="1"/>
          </p:cNvPicPr>
          <p:nvPr/>
        </p:nvPicPr>
        <p:blipFill>
          <a:blip r:embed="rId2"/>
          <a:stretch>
            <a:fillRect/>
          </a:stretch>
        </p:blipFill>
        <p:spPr>
          <a:xfrm>
            <a:off x="2633738" y="6324601"/>
            <a:ext cx="3386061" cy="455449"/>
          </a:xfrm>
          <a:prstGeom prst="rect">
            <a:avLst/>
          </a:prstGeom>
        </p:spPr>
      </p:pic>
    </p:spTree>
    <p:extLst>
      <p:ext uri="{BB962C8B-B14F-4D97-AF65-F5344CB8AC3E}">
        <p14:creationId xmlns:p14="http://schemas.microsoft.com/office/powerpoint/2010/main" val="2034715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cs-CZ" altLang="en-US"/>
              <a:t>Zápory akcelerace - 4 oblasti </a:t>
            </a:r>
          </a:p>
        </p:txBody>
      </p:sp>
      <p:sp>
        <p:nvSpPr>
          <p:cNvPr id="31747" name="Rectangle 3"/>
          <p:cNvSpPr>
            <a:spLocks noGrp="1" noChangeArrowheads="1"/>
          </p:cNvSpPr>
          <p:nvPr>
            <p:ph idx="1"/>
          </p:nvPr>
        </p:nvSpPr>
        <p:spPr/>
        <p:txBody>
          <a:bodyPr/>
          <a:lstStyle/>
          <a:p>
            <a:pPr marL="0" indent="0" eaLnBrk="1" hangingPunct="1">
              <a:lnSpc>
                <a:spcPct val="80000"/>
              </a:lnSpc>
              <a:buFont typeface="Wingdings 2" panose="05020102010507070707" pitchFamily="18" charset="2"/>
              <a:buNone/>
            </a:pPr>
            <a:r>
              <a:rPr lang="cs-CZ" altLang="cs-CZ" sz="2400" b="1"/>
              <a:t>1.</a:t>
            </a:r>
            <a:r>
              <a:rPr lang="cs-CZ" altLang="cs-CZ" sz="2400"/>
              <a:t> </a:t>
            </a:r>
            <a:r>
              <a:rPr lang="cs-CZ" altLang="cs-CZ" sz="2400" b="1"/>
              <a:t>Akademické:</a:t>
            </a:r>
            <a:br>
              <a:rPr lang="cs-CZ" altLang="cs-CZ" sz="2400"/>
            </a:br>
            <a:r>
              <a:rPr lang="cs-CZ" altLang="cs-CZ" sz="2400"/>
              <a:t>· neschopnost se srovnat s většími nároky – přecenění schopností,</a:t>
            </a:r>
            <a:br>
              <a:rPr lang="cs-CZ" altLang="cs-CZ" sz="2400"/>
            </a:br>
            <a:r>
              <a:rPr lang="cs-CZ" altLang="cs-CZ" sz="2400"/>
              <a:t>· </a:t>
            </a:r>
            <a:r>
              <a:rPr lang="cs-CZ" altLang="cs-CZ" sz="2400" b="1"/>
              <a:t>mezery v učivu </a:t>
            </a:r>
            <a:r>
              <a:rPr lang="cs-CZ" altLang="cs-CZ" sz="2400"/>
              <a:t>– nestudují systematicky, </a:t>
            </a:r>
            <a:br>
              <a:rPr lang="cs-CZ" altLang="cs-CZ" sz="2400"/>
            </a:br>
            <a:r>
              <a:rPr lang="cs-CZ" altLang="cs-CZ" sz="2400"/>
              <a:t>· fyzicky či emocionálně </a:t>
            </a:r>
            <a:r>
              <a:rPr lang="cs-CZ" altLang="cs-CZ" sz="2400" b="1"/>
              <a:t>nezralí – </a:t>
            </a:r>
            <a:r>
              <a:rPr lang="cs-CZ" altLang="cs-CZ" sz="2400"/>
              <a:t>nerovnoměrný vývoj,</a:t>
            </a:r>
            <a:br>
              <a:rPr lang="cs-CZ" altLang="cs-CZ" sz="2400"/>
            </a:br>
            <a:r>
              <a:rPr lang="cs-CZ" altLang="cs-CZ" sz="2400"/>
              <a:t>· postrádají </a:t>
            </a:r>
            <a:r>
              <a:rPr lang="cs-CZ" altLang="cs-CZ" sz="2400" b="1"/>
              <a:t>zkušenosti </a:t>
            </a:r>
            <a:r>
              <a:rPr lang="cs-CZ" altLang="cs-CZ" sz="2400"/>
              <a:t>z předchozích ročníků,</a:t>
            </a:r>
            <a:br>
              <a:rPr lang="cs-CZ" altLang="cs-CZ" sz="2400"/>
            </a:br>
            <a:r>
              <a:rPr lang="cs-CZ" altLang="cs-CZ" sz="2400"/>
              <a:t>· větší množství vědomostí může  </a:t>
            </a:r>
            <a:r>
              <a:rPr lang="cs-CZ" altLang="cs-CZ" sz="2400" b="1"/>
              <a:t>zbrzdit </a:t>
            </a:r>
            <a:r>
              <a:rPr lang="cs-CZ" altLang="cs-CZ" sz="2400"/>
              <a:t>rozvoj jejich kreativity a divergentního myšlení (zajímavé výzkumy!).</a:t>
            </a:r>
          </a:p>
          <a:p>
            <a:pPr marL="0" indent="0" eaLnBrk="1" hangingPunct="1">
              <a:lnSpc>
                <a:spcPct val="80000"/>
              </a:lnSpc>
              <a:buFont typeface="Wingdings 2" panose="05020102010507070707" pitchFamily="18" charset="2"/>
              <a:buNone/>
            </a:pPr>
            <a:br>
              <a:rPr lang="cs-CZ" altLang="cs-CZ" sz="2400"/>
            </a:br>
            <a:r>
              <a:rPr lang="cs-CZ" altLang="cs-CZ" sz="2400" b="1"/>
              <a:t>2. Emocionální:</a:t>
            </a:r>
            <a:br>
              <a:rPr lang="cs-CZ" altLang="cs-CZ" sz="2400"/>
            </a:br>
            <a:r>
              <a:rPr lang="cs-CZ" altLang="cs-CZ" sz="2400"/>
              <a:t>· frustrace z vyšších nároků způsobuje </a:t>
            </a:r>
            <a:r>
              <a:rPr lang="cs-CZ" altLang="cs-CZ" sz="2400" b="1"/>
              <a:t>stres a vyhoření,</a:t>
            </a:r>
            <a:br>
              <a:rPr lang="cs-CZ" altLang="cs-CZ" sz="2400" b="1"/>
            </a:br>
            <a:r>
              <a:rPr lang="cs-CZ" altLang="cs-CZ" sz="2400"/>
              <a:t>· omezené možnosti k vytvoření přátelství - vede k </a:t>
            </a:r>
            <a:r>
              <a:rPr lang="cs-CZ" altLang="cs-CZ" sz="2400" b="1"/>
              <a:t>izolaci,</a:t>
            </a:r>
            <a:br>
              <a:rPr lang="cs-CZ" altLang="cs-CZ" sz="2400"/>
            </a:br>
            <a:r>
              <a:rPr lang="cs-CZ" altLang="cs-CZ" sz="2400"/>
              <a:t>· omezené možnosti věnovat se </a:t>
            </a:r>
            <a:r>
              <a:rPr lang="cs-CZ" altLang="cs-CZ" sz="2400" b="1"/>
              <a:t>zájmům a koníčkům- </a:t>
            </a:r>
            <a:r>
              <a:rPr lang="cs-CZ" altLang="cs-CZ" sz="2400"/>
              <a:t>vede k problémům v pozdějším životě.</a:t>
            </a:r>
            <a:br>
              <a:rPr lang="cs-CZ" altLang="cs-CZ" sz="2400"/>
            </a:br>
            <a:endParaRPr lang="cs-CZ" altLang="en-US" sz="2400"/>
          </a:p>
        </p:txBody>
      </p:sp>
      <p:sp>
        <p:nvSpPr>
          <p:cNvPr id="31748"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en-US"/>
          </a:p>
        </p:txBody>
      </p:sp>
      <p:sp>
        <p:nvSpPr>
          <p:cNvPr id="2" name="Zástupný symbol pro zápatí 1">
            <a:extLst>
              <a:ext uri="{FF2B5EF4-FFF2-40B4-BE49-F238E27FC236}">
                <a16:creationId xmlns:a16="http://schemas.microsoft.com/office/drawing/2014/main" id="{30E1BAB6-E1CD-C6A1-9CFD-28E5138FCFCB}"/>
              </a:ext>
            </a:extLst>
          </p:cNvPr>
          <p:cNvSpPr>
            <a:spLocks noGrp="1"/>
          </p:cNvSpPr>
          <p:nvPr>
            <p:ph type="ftr" sz="quarter" idx="11"/>
          </p:nvPr>
        </p:nvSpPr>
        <p:spPr/>
        <p:txBody>
          <a:bodyPr/>
          <a:lstStyle/>
          <a:p>
            <a:pPr>
              <a:defRPr/>
            </a:pPr>
            <a:endParaRPr lang="cs-CZ" dirty="0"/>
          </a:p>
        </p:txBody>
      </p:sp>
      <p:pic>
        <p:nvPicPr>
          <p:cNvPr id="3" name="Obrázek 2" descr="Obsah obrázku text, Písmo, snímek obrazovky, Elektricky modrá&#10;&#10;Popis byl vytvořen automaticky">
            <a:extLst>
              <a:ext uri="{FF2B5EF4-FFF2-40B4-BE49-F238E27FC236}">
                <a16:creationId xmlns:a16="http://schemas.microsoft.com/office/drawing/2014/main" id="{4AF0B49F-EF4D-0126-F5D5-2C689FA6EB97}"/>
              </a:ext>
            </a:extLst>
          </p:cNvPr>
          <p:cNvPicPr>
            <a:picLocks noChangeAspect="1"/>
          </p:cNvPicPr>
          <p:nvPr/>
        </p:nvPicPr>
        <p:blipFill>
          <a:blip r:embed="rId2"/>
          <a:stretch>
            <a:fillRect/>
          </a:stretch>
        </p:blipFill>
        <p:spPr>
          <a:xfrm>
            <a:off x="2633738" y="6324601"/>
            <a:ext cx="3386061" cy="455449"/>
          </a:xfrm>
          <a:prstGeom prst="rect">
            <a:avLst/>
          </a:prstGeom>
        </p:spPr>
      </p:pic>
    </p:spTree>
    <p:extLst>
      <p:ext uri="{BB962C8B-B14F-4D97-AF65-F5344CB8AC3E}">
        <p14:creationId xmlns:p14="http://schemas.microsoft.com/office/powerpoint/2010/main" val="3188439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323850" y="115888"/>
            <a:ext cx="8229600" cy="1143000"/>
          </a:xfrm>
        </p:spPr>
        <p:txBody>
          <a:bodyPr/>
          <a:lstStyle/>
          <a:p>
            <a:pPr algn="ctr" fontAlgn="auto">
              <a:spcAft>
                <a:spcPts val="0"/>
              </a:spcAft>
              <a:defRPr/>
            </a:pPr>
            <a:r>
              <a:rPr lang="cs-CZ" altLang="en-US" dirty="0">
                <a:solidFill>
                  <a:schemeClr val="tx1">
                    <a:lumMod val="95000"/>
                    <a:lumOff val="5000"/>
                  </a:schemeClr>
                </a:solidFill>
              </a:rPr>
              <a:t>Zápory akcelerace - 4 oblasti </a:t>
            </a:r>
          </a:p>
        </p:txBody>
      </p:sp>
      <p:sp>
        <p:nvSpPr>
          <p:cNvPr id="66563" name="Rectangle 3"/>
          <p:cNvSpPr>
            <a:spLocks noGrp="1" noChangeArrowheads="1"/>
          </p:cNvSpPr>
          <p:nvPr>
            <p:ph idx="1"/>
          </p:nvPr>
        </p:nvSpPr>
        <p:spPr>
          <a:xfrm>
            <a:off x="457200" y="1412875"/>
            <a:ext cx="8229600" cy="4713288"/>
          </a:xfrm>
        </p:spPr>
        <p:txBody>
          <a:bodyPr/>
          <a:lstStyle/>
          <a:p>
            <a:pPr>
              <a:lnSpc>
                <a:spcPct val="80000"/>
              </a:lnSpc>
            </a:pPr>
            <a:r>
              <a:rPr lang="cs-CZ" altLang="en-US" sz="2400" b="1"/>
              <a:t>3. Sociální:</a:t>
            </a:r>
            <a:br>
              <a:rPr lang="cs-CZ" altLang="en-US" sz="2400"/>
            </a:br>
            <a:r>
              <a:rPr lang="cs-CZ" altLang="en-US" sz="2400"/>
              <a:t>· limitované možnosti </a:t>
            </a:r>
            <a:r>
              <a:rPr lang="cs-CZ" altLang="en-US" sz="2400" b="1"/>
              <a:t>rozvinout sociální schopnosti </a:t>
            </a:r>
            <a:r>
              <a:rPr lang="cs-CZ" altLang="en-US" sz="2400"/>
              <a:t>v kolektivu starších spolužáků;</a:t>
            </a:r>
            <a:br>
              <a:rPr lang="cs-CZ" altLang="en-US" sz="2400"/>
            </a:br>
            <a:r>
              <a:rPr lang="cs-CZ" altLang="en-US" sz="2400"/>
              <a:t>· nedostatek času a možností </a:t>
            </a:r>
            <a:r>
              <a:rPr lang="cs-CZ" altLang="en-US" sz="2400" b="1"/>
              <a:t>spřátelit se s vrstevníky </a:t>
            </a:r>
            <a:r>
              <a:rPr lang="cs-CZ" altLang="en-US" sz="2400"/>
              <a:t>a </a:t>
            </a:r>
            <a:r>
              <a:rPr lang="cs-CZ" altLang="en-US" sz="2400" b="1"/>
              <a:t>odmítání</a:t>
            </a:r>
            <a:r>
              <a:rPr lang="cs-CZ" altLang="en-US" sz="2400"/>
              <a:t> staršími spolužáky;</a:t>
            </a:r>
            <a:br>
              <a:rPr lang="cs-CZ" altLang="en-US" sz="2400"/>
            </a:br>
            <a:r>
              <a:rPr lang="cs-CZ" altLang="en-US" sz="2400"/>
              <a:t>· chybí </a:t>
            </a:r>
            <a:r>
              <a:rPr lang="cs-CZ" altLang="en-US" sz="2400" b="1"/>
              <a:t>sociální aktivity vhodné </a:t>
            </a:r>
            <a:r>
              <a:rPr lang="cs-CZ" altLang="en-US" sz="2400"/>
              <a:t>jeho </a:t>
            </a:r>
            <a:r>
              <a:rPr lang="cs-CZ" altLang="en-US" sz="2400" b="1"/>
              <a:t>věku</a:t>
            </a:r>
            <a:r>
              <a:rPr lang="cs-CZ" altLang="en-US" sz="2400"/>
              <a:t>.</a:t>
            </a:r>
          </a:p>
          <a:p>
            <a:pPr>
              <a:lnSpc>
                <a:spcPct val="80000"/>
              </a:lnSpc>
            </a:pPr>
            <a:br>
              <a:rPr lang="cs-CZ" altLang="en-US" sz="2400"/>
            </a:br>
            <a:r>
              <a:rPr lang="cs-CZ" altLang="en-US" sz="2400" b="1"/>
              <a:t>4. Omezené mimoškolní možnosti:</a:t>
            </a:r>
            <a:br>
              <a:rPr lang="cs-CZ" altLang="en-US" sz="2400"/>
            </a:br>
            <a:r>
              <a:rPr lang="cs-CZ" altLang="en-US" sz="2400"/>
              <a:t>· méně možností účastnit se mimoškolních aktivit s vrstevníky;</a:t>
            </a:r>
            <a:br>
              <a:rPr lang="cs-CZ" altLang="en-US" sz="2400"/>
            </a:br>
            <a:r>
              <a:rPr lang="cs-CZ" altLang="en-US" sz="2400"/>
              <a:t>· </a:t>
            </a:r>
            <a:r>
              <a:rPr lang="cs-CZ" altLang="en-US" sz="2400" b="1"/>
              <a:t>fyzická nevyspělost </a:t>
            </a:r>
            <a:r>
              <a:rPr lang="cs-CZ" altLang="en-US" sz="2400"/>
              <a:t>omezuje jejich začlenění do fyzických aktivit se spolužáky .</a:t>
            </a:r>
            <a:br>
              <a:rPr lang="cs-CZ" altLang="en-US" sz="2400"/>
            </a:br>
            <a:br>
              <a:rPr lang="cs-CZ" altLang="en-US" sz="2400"/>
            </a:br>
            <a:endParaRPr lang="cs-CZ" altLang="en-US" sz="2400"/>
          </a:p>
        </p:txBody>
      </p:sp>
      <p:sp>
        <p:nvSpPr>
          <p:cNvPr id="66564"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eaLnBrk="0" fontAlgn="base" hangingPunct="0">
              <a:spcBef>
                <a:spcPct val="0"/>
              </a:spcBef>
              <a:spcAft>
                <a:spcPct val="0"/>
              </a:spcAft>
              <a:defRPr>
                <a:solidFill>
                  <a:schemeClr val="tx1"/>
                </a:solidFill>
                <a:latin typeface="Comic Sans MS" panose="030F0702030302020204" pitchFamily="66" charset="0"/>
              </a:defRPr>
            </a:lvl6pPr>
            <a:lvl7pPr marL="2971800" indent="-228600" eaLnBrk="0" fontAlgn="base" hangingPunct="0">
              <a:spcBef>
                <a:spcPct val="0"/>
              </a:spcBef>
              <a:spcAft>
                <a:spcPct val="0"/>
              </a:spcAft>
              <a:defRPr>
                <a:solidFill>
                  <a:schemeClr val="tx1"/>
                </a:solidFill>
                <a:latin typeface="Comic Sans MS" panose="030F0702030302020204" pitchFamily="66" charset="0"/>
              </a:defRPr>
            </a:lvl7pPr>
            <a:lvl8pPr marL="3429000" indent="-228600" eaLnBrk="0" fontAlgn="base" hangingPunct="0">
              <a:spcBef>
                <a:spcPct val="0"/>
              </a:spcBef>
              <a:spcAft>
                <a:spcPct val="0"/>
              </a:spcAft>
              <a:defRPr>
                <a:solidFill>
                  <a:schemeClr val="tx1"/>
                </a:solidFill>
                <a:latin typeface="Comic Sans MS" panose="030F0702030302020204" pitchFamily="66" charset="0"/>
              </a:defRPr>
            </a:lvl8pPr>
            <a:lvl9pPr marL="3886200" indent="-228600" eaLnBrk="0" fontAlgn="base" hangingPunct="0">
              <a:spcBef>
                <a:spcPct val="0"/>
              </a:spcBef>
              <a:spcAft>
                <a:spcPct val="0"/>
              </a:spcAft>
              <a:defRPr>
                <a:solidFill>
                  <a:schemeClr val="tx1"/>
                </a:solidFill>
                <a:latin typeface="Comic Sans MS" panose="030F0702030302020204" pitchFamily="66" charset="0"/>
              </a:defRPr>
            </a:lvl9pPr>
          </a:lstStyle>
          <a:p>
            <a:pPr eaLnBrk="1" hangingPunct="1"/>
            <a:endParaRPr lang="cs-CZ" altLang="en-US">
              <a:latin typeface="Arial" panose="020B0604020202020204" pitchFamily="34" charset="0"/>
            </a:endParaRPr>
          </a:p>
        </p:txBody>
      </p:sp>
      <p:sp>
        <p:nvSpPr>
          <p:cNvPr id="2" name="Zástupný symbol pro zápatí 1">
            <a:extLst>
              <a:ext uri="{FF2B5EF4-FFF2-40B4-BE49-F238E27FC236}">
                <a16:creationId xmlns:a16="http://schemas.microsoft.com/office/drawing/2014/main" id="{C1252728-30D7-2BF4-A283-29EC82C932B9}"/>
              </a:ext>
            </a:extLst>
          </p:cNvPr>
          <p:cNvSpPr>
            <a:spLocks noGrp="1"/>
          </p:cNvSpPr>
          <p:nvPr>
            <p:ph type="ftr" sz="quarter" idx="11"/>
          </p:nvPr>
        </p:nvSpPr>
        <p:spPr/>
        <p:txBody>
          <a:bodyPr/>
          <a:lstStyle/>
          <a:p>
            <a:pPr>
              <a:defRPr/>
            </a:pPr>
            <a:endParaRPr lang="cs-CZ" dirty="0"/>
          </a:p>
        </p:txBody>
      </p:sp>
      <p:pic>
        <p:nvPicPr>
          <p:cNvPr id="3" name="Obrázek 2" descr="Obsah obrázku text, Písmo, snímek obrazovky, Elektricky modrá&#10;&#10;Popis byl vytvořen automaticky">
            <a:extLst>
              <a:ext uri="{FF2B5EF4-FFF2-40B4-BE49-F238E27FC236}">
                <a16:creationId xmlns:a16="http://schemas.microsoft.com/office/drawing/2014/main" id="{AEBCCA34-5967-1418-4AA1-A1692A9141C7}"/>
              </a:ext>
            </a:extLst>
          </p:cNvPr>
          <p:cNvPicPr>
            <a:picLocks noChangeAspect="1"/>
          </p:cNvPicPr>
          <p:nvPr/>
        </p:nvPicPr>
        <p:blipFill>
          <a:blip r:embed="rId2"/>
          <a:stretch>
            <a:fillRect/>
          </a:stretch>
        </p:blipFill>
        <p:spPr>
          <a:xfrm>
            <a:off x="2633738" y="6324601"/>
            <a:ext cx="3386061" cy="455449"/>
          </a:xfrm>
          <a:prstGeom prst="rect">
            <a:avLst/>
          </a:prstGeom>
        </p:spPr>
      </p:pic>
    </p:spTree>
    <p:extLst>
      <p:ext uri="{BB962C8B-B14F-4D97-AF65-F5344CB8AC3E}">
        <p14:creationId xmlns:p14="http://schemas.microsoft.com/office/powerpoint/2010/main" val="12499716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457200" y="549275"/>
            <a:ext cx="8229600" cy="863600"/>
          </a:xfrm>
        </p:spPr>
        <p:txBody>
          <a:bodyPr/>
          <a:lstStyle/>
          <a:p>
            <a:pPr algn="ctr" fontAlgn="auto">
              <a:spcAft>
                <a:spcPts val="0"/>
              </a:spcAft>
              <a:defRPr/>
            </a:pPr>
            <a:r>
              <a:rPr lang="cs-CZ" altLang="en-US" b="1" dirty="0">
                <a:solidFill>
                  <a:schemeClr val="tx1">
                    <a:lumMod val="95000"/>
                    <a:lumOff val="5000"/>
                  </a:schemeClr>
                </a:solidFill>
              </a:rPr>
              <a:t>Obohacování - metody </a:t>
            </a:r>
          </a:p>
        </p:txBody>
      </p:sp>
      <p:sp>
        <p:nvSpPr>
          <p:cNvPr id="59395" name="Rectangle 3"/>
          <p:cNvSpPr>
            <a:spLocks noGrp="1" noChangeArrowheads="1"/>
          </p:cNvSpPr>
          <p:nvPr>
            <p:ph idx="1"/>
          </p:nvPr>
        </p:nvSpPr>
        <p:spPr>
          <a:xfrm>
            <a:off x="250825" y="1484313"/>
            <a:ext cx="8435975" cy="5113337"/>
          </a:xfrm>
        </p:spPr>
        <p:txBody>
          <a:bodyPr rtlCol="0">
            <a:normAutofit/>
          </a:bodyPr>
          <a:lstStyle/>
          <a:p>
            <a:pPr marL="91440" indent="-91440" fontAlgn="auto">
              <a:lnSpc>
                <a:spcPct val="70000"/>
              </a:lnSpc>
              <a:buFont typeface="Tw Cen MT" panose="020B0602020104020603" pitchFamily="34" charset="0"/>
              <a:buChar char=" "/>
              <a:defRPr/>
            </a:pPr>
            <a:r>
              <a:rPr lang="cs-CZ" altLang="en-US" sz="2200"/>
              <a:t>Jde především o </a:t>
            </a:r>
            <a:r>
              <a:rPr lang="cs-CZ" altLang="en-US" sz="2200" b="1"/>
              <a:t>rozšíření </a:t>
            </a:r>
            <a:r>
              <a:rPr lang="cs-CZ" altLang="en-US" sz="2200"/>
              <a:t>znalostí</a:t>
            </a:r>
            <a:r>
              <a:rPr lang="cs-CZ" altLang="en-US" sz="2200" b="1"/>
              <a:t>, dovedností, pochopení a zájmů </a:t>
            </a:r>
            <a:r>
              <a:rPr lang="cs-CZ" altLang="en-US" sz="2200"/>
              <a:t>za hranici běžného kurikula. </a:t>
            </a:r>
          </a:p>
          <a:p>
            <a:pPr marL="91440" indent="-91440" fontAlgn="auto">
              <a:lnSpc>
                <a:spcPct val="70000"/>
              </a:lnSpc>
              <a:buFont typeface="Tw Cen MT" panose="020B0602020104020603" pitchFamily="34" charset="0"/>
              <a:buChar char=" "/>
              <a:defRPr/>
            </a:pPr>
            <a:endParaRPr lang="cs-CZ" altLang="en-US" sz="2200"/>
          </a:p>
          <a:p>
            <a:pPr marL="91440" indent="-91440" fontAlgn="auto">
              <a:lnSpc>
                <a:spcPct val="70000"/>
              </a:lnSpc>
              <a:buFont typeface="Tw Cen MT" panose="020B0602020104020603" pitchFamily="34" charset="0"/>
              <a:buChar char=" "/>
              <a:defRPr/>
            </a:pPr>
            <a:r>
              <a:rPr lang="cs-CZ" altLang="en-US" sz="2200"/>
              <a:t>Mělo by vždy probíhat na </a:t>
            </a:r>
            <a:r>
              <a:rPr lang="cs-CZ" altLang="en-US" sz="2200" b="1"/>
              <a:t>úrovni vývojových potřeb </a:t>
            </a:r>
            <a:r>
              <a:rPr lang="cs-CZ" altLang="en-US" sz="2200"/>
              <a:t>žáka. </a:t>
            </a:r>
          </a:p>
          <a:p>
            <a:pPr marL="91440" indent="-91440" fontAlgn="auto">
              <a:lnSpc>
                <a:spcPct val="70000"/>
              </a:lnSpc>
              <a:buFont typeface="Tw Cen MT" panose="020B0602020104020603" pitchFamily="34" charset="0"/>
              <a:buChar char=" "/>
              <a:defRPr/>
            </a:pPr>
            <a:endParaRPr lang="cs-CZ" altLang="en-US" sz="2200"/>
          </a:p>
          <a:p>
            <a:pPr marL="91440" indent="-91440" fontAlgn="auto">
              <a:lnSpc>
                <a:spcPct val="70000"/>
              </a:lnSpc>
              <a:buFont typeface="Tw Cen MT" panose="020B0602020104020603" pitchFamily="34" charset="0"/>
              <a:buChar char=" "/>
              <a:defRPr/>
            </a:pPr>
            <a:r>
              <a:rPr lang="cs-CZ" altLang="en-US" sz="2200" b="1"/>
              <a:t>Příklady obohacování</a:t>
            </a:r>
            <a:r>
              <a:rPr lang="cs-CZ" altLang="en-US" sz="2200"/>
              <a:t>: </a:t>
            </a:r>
            <a:br>
              <a:rPr lang="cs-CZ" altLang="en-US" sz="2200"/>
            </a:br>
            <a:r>
              <a:rPr lang="cs-CZ" altLang="en-US" sz="2200"/>
              <a:t>· exkurze</a:t>
            </a:r>
            <a:br>
              <a:rPr lang="cs-CZ" altLang="en-US" sz="2200"/>
            </a:br>
            <a:r>
              <a:rPr lang="cs-CZ" altLang="en-US" sz="2200"/>
              <a:t>· zapojení do soutěží</a:t>
            </a:r>
            <a:br>
              <a:rPr lang="cs-CZ" altLang="en-US" sz="2200"/>
            </a:br>
            <a:r>
              <a:rPr lang="cs-CZ" altLang="en-US" sz="2200"/>
              <a:t>· odpolední vzdělávací kluby</a:t>
            </a:r>
            <a:br>
              <a:rPr lang="cs-CZ" altLang="en-US" sz="2200"/>
            </a:br>
            <a:r>
              <a:rPr lang="cs-CZ" altLang="en-US" sz="2200"/>
              <a:t>· odborníci ve výuce</a:t>
            </a:r>
            <a:br>
              <a:rPr lang="cs-CZ" altLang="en-US" sz="2200"/>
            </a:br>
            <a:r>
              <a:rPr lang="cs-CZ" altLang="en-US" sz="2200"/>
              <a:t>· využívání technologií</a:t>
            </a:r>
          </a:p>
          <a:p>
            <a:pPr marL="91440" indent="-91440" fontAlgn="auto">
              <a:lnSpc>
                <a:spcPct val="70000"/>
              </a:lnSpc>
              <a:buFont typeface="Tw Cen MT" panose="020B0602020104020603" pitchFamily="34" charset="0"/>
              <a:buChar char=" "/>
              <a:defRPr/>
            </a:pPr>
            <a:r>
              <a:rPr lang="cs-CZ" altLang="en-US" sz="2200" b="1"/>
              <a:t>extra materiály –</a:t>
            </a:r>
            <a:r>
              <a:rPr lang="cs-CZ" altLang="en-US" sz="2200"/>
              <a:t> knihovna, stavebnice, přístup na Internet</a:t>
            </a:r>
          </a:p>
          <a:p>
            <a:pPr marL="709613" lvl="1" indent="-342900" fontAlgn="auto">
              <a:lnSpc>
                <a:spcPct val="70000"/>
              </a:lnSpc>
              <a:buFontTx/>
              <a:buChar char="-"/>
              <a:defRPr/>
            </a:pPr>
            <a:r>
              <a:rPr lang="cs-CZ" altLang="en-US" sz="2000"/>
              <a:t>souvislost s obsahem hodin- lze je využít v době, kdy děti předčasně dokončí úkol, nebo pro motivaci,</a:t>
            </a:r>
          </a:p>
          <a:p>
            <a:pPr marL="709613" lvl="1" indent="-342900" fontAlgn="auto">
              <a:lnSpc>
                <a:spcPct val="70000"/>
              </a:lnSpc>
              <a:buFontTx/>
              <a:buChar char="-"/>
              <a:defRPr/>
            </a:pPr>
            <a:r>
              <a:rPr lang="cs-CZ" altLang="en-US" sz="2000"/>
              <a:t>pečlivě vybrané hračky či hry mohou podnítit pozorovací a plánovací schopnosti dítěte – </a:t>
            </a:r>
            <a:r>
              <a:rPr lang="cs-CZ" altLang="en-US" sz="2000" b="1"/>
              <a:t>rozvoj kreativity.</a:t>
            </a:r>
          </a:p>
          <a:p>
            <a:pPr marL="709613" lvl="1" indent="-342900" fontAlgn="auto">
              <a:lnSpc>
                <a:spcPct val="70000"/>
              </a:lnSpc>
              <a:buFont typeface="Wingdings 2" panose="05020102010507070707" pitchFamily="18" charset="2"/>
              <a:buNone/>
              <a:defRPr/>
            </a:pPr>
            <a:r>
              <a:rPr lang="cs-CZ" altLang="en-US" sz="2000"/>
              <a:t> </a:t>
            </a:r>
            <a:br>
              <a:rPr lang="cs-CZ" altLang="en-US" sz="2000"/>
            </a:br>
            <a:br>
              <a:rPr lang="cs-CZ" altLang="en-US" sz="2000"/>
            </a:br>
            <a:endParaRPr lang="cs-CZ" altLang="en-US" sz="2000"/>
          </a:p>
        </p:txBody>
      </p:sp>
      <p:sp>
        <p:nvSpPr>
          <p:cNvPr id="61444"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eaLnBrk="0" fontAlgn="base" hangingPunct="0">
              <a:spcBef>
                <a:spcPct val="0"/>
              </a:spcBef>
              <a:spcAft>
                <a:spcPct val="0"/>
              </a:spcAft>
              <a:defRPr>
                <a:solidFill>
                  <a:schemeClr val="tx1"/>
                </a:solidFill>
                <a:latin typeface="Comic Sans MS" panose="030F0702030302020204" pitchFamily="66" charset="0"/>
              </a:defRPr>
            </a:lvl6pPr>
            <a:lvl7pPr marL="2971800" indent="-228600" eaLnBrk="0" fontAlgn="base" hangingPunct="0">
              <a:spcBef>
                <a:spcPct val="0"/>
              </a:spcBef>
              <a:spcAft>
                <a:spcPct val="0"/>
              </a:spcAft>
              <a:defRPr>
                <a:solidFill>
                  <a:schemeClr val="tx1"/>
                </a:solidFill>
                <a:latin typeface="Comic Sans MS" panose="030F0702030302020204" pitchFamily="66" charset="0"/>
              </a:defRPr>
            </a:lvl7pPr>
            <a:lvl8pPr marL="3429000" indent="-228600" eaLnBrk="0" fontAlgn="base" hangingPunct="0">
              <a:spcBef>
                <a:spcPct val="0"/>
              </a:spcBef>
              <a:spcAft>
                <a:spcPct val="0"/>
              </a:spcAft>
              <a:defRPr>
                <a:solidFill>
                  <a:schemeClr val="tx1"/>
                </a:solidFill>
                <a:latin typeface="Comic Sans MS" panose="030F0702030302020204" pitchFamily="66" charset="0"/>
              </a:defRPr>
            </a:lvl8pPr>
            <a:lvl9pPr marL="3886200" indent="-228600" eaLnBrk="0" fontAlgn="base" hangingPunct="0">
              <a:spcBef>
                <a:spcPct val="0"/>
              </a:spcBef>
              <a:spcAft>
                <a:spcPct val="0"/>
              </a:spcAft>
              <a:defRPr>
                <a:solidFill>
                  <a:schemeClr val="tx1"/>
                </a:solidFill>
                <a:latin typeface="Comic Sans MS" panose="030F0702030302020204" pitchFamily="66" charset="0"/>
              </a:defRPr>
            </a:lvl9pPr>
          </a:lstStyle>
          <a:p>
            <a:pPr eaLnBrk="1" hangingPunct="1"/>
            <a:endParaRPr lang="cs-CZ" altLang="en-US">
              <a:latin typeface="Arial" panose="020B0604020202020204" pitchFamily="34" charset="0"/>
            </a:endParaRPr>
          </a:p>
        </p:txBody>
      </p:sp>
      <p:sp>
        <p:nvSpPr>
          <p:cNvPr id="2" name="Zástupný symbol pro zápatí 1">
            <a:extLst>
              <a:ext uri="{FF2B5EF4-FFF2-40B4-BE49-F238E27FC236}">
                <a16:creationId xmlns:a16="http://schemas.microsoft.com/office/drawing/2014/main" id="{AD75DCD1-0097-610A-E724-B29E3EE4FAC2}"/>
              </a:ext>
            </a:extLst>
          </p:cNvPr>
          <p:cNvSpPr>
            <a:spLocks noGrp="1"/>
          </p:cNvSpPr>
          <p:nvPr>
            <p:ph type="ftr" sz="quarter" idx="11"/>
          </p:nvPr>
        </p:nvSpPr>
        <p:spPr/>
        <p:txBody>
          <a:bodyPr/>
          <a:lstStyle/>
          <a:p>
            <a:pPr>
              <a:defRPr/>
            </a:pPr>
            <a:endParaRPr lang="cs-CZ" dirty="0"/>
          </a:p>
        </p:txBody>
      </p:sp>
      <p:pic>
        <p:nvPicPr>
          <p:cNvPr id="3" name="Obrázek 2" descr="Obsah obrázku text, Písmo, snímek obrazovky, Elektricky modrá&#10;&#10;Popis byl vytvořen automaticky">
            <a:extLst>
              <a:ext uri="{FF2B5EF4-FFF2-40B4-BE49-F238E27FC236}">
                <a16:creationId xmlns:a16="http://schemas.microsoft.com/office/drawing/2014/main" id="{20F466C3-F3E1-3427-F2C5-5046D022C53D}"/>
              </a:ext>
            </a:extLst>
          </p:cNvPr>
          <p:cNvPicPr>
            <a:picLocks noChangeAspect="1"/>
          </p:cNvPicPr>
          <p:nvPr/>
        </p:nvPicPr>
        <p:blipFill>
          <a:blip r:embed="rId2"/>
          <a:stretch>
            <a:fillRect/>
          </a:stretch>
        </p:blipFill>
        <p:spPr>
          <a:xfrm>
            <a:off x="2633738" y="6324601"/>
            <a:ext cx="3386061" cy="455449"/>
          </a:xfrm>
          <a:prstGeom prst="rect">
            <a:avLst/>
          </a:prstGeom>
        </p:spPr>
      </p:pic>
    </p:spTree>
    <p:extLst>
      <p:ext uri="{BB962C8B-B14F-4D97-AF65-F5344CB8AC3E}">
        <p14:creationId xmlns:p14="http://schemas.microsoft.com/office/powerpoint/2010/main" val="4043719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04664"/>
            <a:ext cx="8229600" cy="648072"/>
          </a:xfrm>
        </p:spPr>
        <p:txBody>
          <a:bodyPr/>
          <a:lstStyle/>
          <a:p>
            <a:pPr algn="ctr"/>
            <a:r>
              <a:rPr lang="cs-CZ" dirty="0"/>
              <a:t>Organizační formy</a:t>
            </a:r>
          </a:p>
        </p:txBody>
      </p:sp>
      <p:sp>
        <p:nvSpPr>
          <p:cNvPr id="3" name="Zástupný symbol pro obsah 2"/>
          <p:cNvSpPr>
            <a:spLocks noGrp="1"/>
          </p:cNvSpPr>
          <p:nvPr>
            <p:ph idx="1"/>
          </p:nvPr>
        </p:nvSpPr>
        <p:spPr>
          <a:xfrm>
            <a:off x="457200" y="1124745"/>
            <a:ext cx="8229600" cy="5199856"/>
          </a:xfrm>
        </p:spPr>
        <p:txBody>
          <a:bodyPr/>
          <a:lstStyle/>
          <a:p>
            <a:pPr marL="0" lvl="0" indent="0">
              <a:buNone/>
            </a:pPr>
            <a:r>
              <a:rPr lang="cs-CZ" b="1" dirty="0"/>
              <a:t>přeskupování žáků</a:t>
            </a:r>
            <a:r>
              <a:rPr lang="cs-CZ" dirty="0"/>
              <a:t> </a:t>
            </a:r>
          </a:p>
          <a:p>
            <a:pPr lvl="0"/>
            <a:r>
              <a:rPr lang="cs-CZ" dirty="0"/>
              <a:t>speciální školy a třídy</a:t>
            </a:r>
            <a:endParaRPr lang="en-GB" dirty="0"/>
          </a:p>
          <a:p>
            <a:r>
              <a:rPr lang="cs-CZ" dirty="0"/>
              <a:t>soustřeďování nadaných v rámci školy a třídy</a:t>
            </a:r>
            <a:endParaRPr lang="en-GB" dirty="0"/>
          </a:p>
          <a:p>
            <a:r>
              <a:rPr lang="cs-CZ" dirty="0"/>
              <a:t>účast na projektech</a:t>
            </a:r>
            <a:endParaRPr lang="en-GB" dirty="0"/>
          </a:p>
          <a:p>
            <a:r>
              <a:rPr lang="cs-CZ" dirty="0"/>
              <a:t>spolupráce s dalšími institucemi (víkendové semináře atd.)</a:t>
            </a:r>
            <a:endParaRPr lang="en-GB" dirty="0"/>
          </a:p>
          <a:p>
            <a:pPr marL="0" lvl="0" indent="0">
              <a:buNone/>
            </a:pPr>
            <a:r>
              <a:rPr lang="cs-CZ" b="1" dirty="0"/>
              <a:t>kombinace těchto postupů</a:t>
            </a:r>
            <a:r>
              <a:rPr lang="cs-CZ" dirty="0"/>
              <a:t>, např.:</a:t>
            </a:r>
            <a:endParaRPr lang="en-GB" dirty="0"/>
          </a:p>
          <a:p>
            <a:pPr lvl="0"/>
            <a:r>
              <a:rPr lang="cs-CZ" dirty="0"/>
              <a:t>souběžné studium některých předmětů nebo oblastí učiva ve vyšší třídě nebo na vyšším stupni vzdělávání </a:t>
            </a:r>
            <a:endParaRPr lang="en-GB" dirty="0"/>
          </a:p>
          <a:p>
            <a:r>
              <a:rPr lang="cs-CZ" dirty="0"/>
              <a:t>domácí výuka</a:t>
            </a:r>
          </a:p>
        </p:txBody>
      </p:sp>
      <p:sp>
        <p:nvSpPr>
          <p:cNvPr id="4" name="Zástupný symbol pro zápatí 3">
            <a:extLst>
              <a:ext uri="{FF2B5EF4-FFF2-40B4-BE49-F238E27FC236}">
                <a16:creationId xmlns:a16="http://schemas.microsoft.com/office/drawing/2014/main" id="{D5AA9640-FC63-E62D-7934-83C15E1310F2}"/>
              </a:ext>
            </a:extLst>
          </p:cNvPr>
          <p:cNvSpPr>
            <a:spLocks noGrp="1"/>
          </p:cNvSpPr>
          <p:nvPr>
            <p:ph type="ftr" sz="quarter" idx="11"/>
          </p:nvPr>
        </p:nvSpPr>
        <p:spPr/>
        <p:txBody>
          <a:bodyPr/>
          <a:lstStyle/>
          <a:p>
            <a:pPr>
              <a:defRPr/>
            </a:pPr>
            <a:endParaRPr lang="cs-CZ" dirty="0"/>
          </a:p>
        </p:txBody>
      </p:sp>
      <p:pic>
        <p:nvPicPr>
          <p:cNvPr id="5" name="Obrázek 4" descr="Obsah obrázku text, Písmo, snímek obrazovky, Elektricky modrá&#10;&#10;Popis byl vytvořen automaticky">
            <a:extLst>
              <a:ext uri="{FF2B5EF4-FFF2-40B4-BE49-F238E27FC236}">
                <a16:creationId xmlns:a16="http://schemas.microsoft.com/office/drawing/2014/main" id="{33A311D5-4E17-F9C9-67F8-BD90DD7A2208}"/>
              </a:ext>
            </a:extLst>
          </p:cNvPr>
          <p:cNvPicPr>
            <a:picLocks noChangeAspect="1"/>
          </p:cNvPicPr>
          <p:nvPr/>
        </p:nvPicPr>
        <p:blipFill>
          <a:blip r:embed="rId2"/>
          <a:stretch>
            <a:fillRect/>
          </a:stretch>
        </p:blipFill>
        <p:spPr>
          <a:xfrm>
            <a:off x="2633738" y="6324601"/>
            <a:ext cx="3386061" cy="455449"/>
          </a:xfrm>
          <a:prstGeom prst="rect">
            <a:avLst/>
          </a:prstGeom>
        </p:spPr>
      </p:pic>
    </p:spTree>
    <p:extLst>
      <p:ext uri="{BB962C8B-B14F-4D97-AF65-F5344CB8AC3E}">
        <p14:creationId xmlns:p14="http://schemas.microsoft.com/office/powerpoint/2010/main" val="22618990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ok">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o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o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2350</TotalTime>
  <Words>1794</Words>
  <Application>Microsoft Office PowerPoint</Application>
  <PresentationFormat>Předvádění na obrazovce (4:3)</PresentationFormat>
  <Paragraphs>142</Paragraphs>
  <Slides>22</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22</vt:i4>
      </vt:variant>
    </vt:vector>
  </HeadingPairs>
  <TitlesOfParts>
    <vt:vector size="28" baseType="lpstr">
      <vt:lpstr>Arial</vt:lpstr>
      <vt:lpstr>Calibri</vt:lpstr>
      <vt:lpstr>Constantia</vt:lpstr>
      <vt:lpstr>Tw Cen MT</vt:lpstr>
      <vt:lpstr>Wingdings 2</vt:lpstr>
      <vt:lpstr>Tok</vt:lpstr>
      <vt:lpstr>Strategie rozvoje nadání  Akcelerace a obohacení</vt:lpstr>
      <vt:lpstr>Práce s nadanými</vt:lpstr>
      <vt:lpstr>Základní způsoby práce s nadanými žáky</vt:lpstr>
      <vt:lpstr>Kdy přistoupit k akceleraci</vt:lpstr>
      <vt:lpstr>Klady akcelerace</vt:lpstr>
      <vt:lpstr>Zápory akcelerace - 4 oblasti </vt:lpstr>
      <vt:lpstr>Zápory akcelerace - 4 oblasti </vt:lpstr>
      <vt:lpstr>Obohacování - metody </vt:lpstr>
      <vt:lpstr>Organizační formy</vt:lpstr>
      <vt:lpstr>        Konkrétní problémy, se kterými se může pedagog setkat při výuce nadaných dětí (Jurášková, 2003).  </vt:lpstr>
      <vt:lpstr>Legislativa</vt:lpstr>
      <vt:lpstr>Prezentace aplikace PowerPoint</vt:lpstr>
      <vt:lpstr>Modely práce s nadanými</vt:lpstr>
      <vt:lpstr>Renzulliho „model otáčivých dveří“ </vt:lpstr>
      <vt:lpstr> Vybraná pravidla pro učitele nadaných žáků </vt:lpstr>
      <vt:lpstr>Prezentace aplikace PowerPoint</vt:lpstr>
      <vt:lpstr>Prezentace aplikace PowerPoint</vt:lpstr>
      <vt:lpstr>NTC metoda</vt:lpstr>
      <vt:lpstr>NTC Aktivity </vt:lpstr>
      <vt:lpstr>Metodika NTC</vt:lpstr>
      <vt:lpstr>Ukázka NTC</vt:lpstr>
      <vt:lpstr>Ukázky obohacení z přírodovědy</vt:lpstr>
    </vt:vector>
  </TitlesOfParts>
  <Company>pokoj</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IDENTIFIKACE A VÝBĚR NADANÝCH DĚTÍ</dc:title>
  <dc:creator>jana</dc:creator>
  <cp:lastModifiedBy>Eva Trnová</cp:lastModifiedBy>
  <cp:revision>216</cp:revision>
  <dcterms:created xsi:type="dcterms:W3CDTF">2012-04-20T17:58:18Z</dcterms:created>
  <dcterms:modified xsi:type="dcterms:W3CDTF">2024-06-10T13:16:06Z</dcterms:modified>
</cp:coreProperties>
</file>