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1" r:id="rId1"/>
  </p:sldMasterIdLst>
  <p:notesMasterIdLst>
    <p:notesMasterId r:id="rId20"/>
  </p:notesMasterIdLst>
  <p:sldIdLst>
    <p:sldId id="266" r:id="rId2"/>
    <p:sldId id="468" r:id="rId3"/>
    <p:sldId id="455" r:id="rId4"/>
    <p:sldId id="456" r:id="rId5"/>
    <p:sldId id="457" r:id="rId6"/>
    <p:sldId id="458" r:id="rId7"/>
    <p:sldId id="459" r:id="rId8"/>
    <p:sldId id="460" r:id="rId9"/>
    <p:sldId id="464" r:id="rId10"/>
    <p:sldId id="462" r:id="rId11"/>
    <p:sldId id="465" r:id="rId12"/>
    <p:sldId id="472" r:id="rId13"/>
    <p:sldId id="466" r:id="rId14"/>
    <p:sldId id="469" r:id="rId15"/>
    <p:sldId id="470" r:id="rId16"/>
    <p:sldId id="471" r:id="rId17"/>
    <p:sldId id="463" r:id="rId18"/>
    <p:sldId id="473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47" autoAdjust="0"/>
    <p:restoredTop sz="94434" autoAdjust="0"/>
  </p:normalViewPr>
  <p:slideViewPr>
    <p:cSldViewPr>
      <p:cViewPr varScale="1">
        <p:scale>
          <a:sx n="83" d="100"/>
          <a:sy n="83" d="100"/>
        </p:scale>
        <p:origin x="1445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DA7C9B1-C199-4A14-8CB1-4F6EE1E8DBAA}" type="datetimeFigureOut">
              <a:rPr lang="cs-CZ"/>
              <a:pPr>
                <a:defRPr/>
              </a:pPr>
              <a:t>10.06.2024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D25E6E3-C816-489B-8954-22A800CB33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230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85681-8541-4793-AEB2-65ECB8BABB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0BB01-1C0D-43EF-8A74-16690D315B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63308-5BA6-424E-8A62-F5AC2EADCA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986BD-4A60-4D8A-8FC6-43907B9A69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5B19C-AA3E-4EB3-AB8A-30224B3BDA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8CCD5-88BD-4D9E-9D14-FF7E64352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AA6B0-9578-40D2-8D68-59F5EA0E80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94E9A-38B0-4458-92C2-F49E6D6BC4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7C4A1-30AB-4142-BC9C-ED0BBD2CB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5EF1F-B397-496E-A368-3FDD5BEF1C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avoúhlý trojúhelník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Volný tvar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CE535-AED8-4710-A9B4-796D710916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A725744-1775-476B-95A9-C92D476FEC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8" r:id="rId2"/>
    <p:sldLayoutId id="2147483817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8" r:id="rId9"/>
    <p:sldLayoutId id="2147483814" r:id="rId10"/>
    <p:sldLayoutId id="2147483815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251520" y="548680"/>
            <a:ext cx="8133528" cy="1752600"/>
          </a:xfrm>
        </p:spPr>
        <p:txBody>
          <a:bodyPr>
            <a:normAutofit/>
          </a:bodyPr>
          <a:lstStyle/>
          <a:p>
            <a:pPr algn="ctr"/>
            <a:r>
              <a:rPr lang="cs-CZ" sz="4800" dirty="0" err="1"/>
              <a:t>Podvýkonní</a:t>
            </a:r>
            <a:r>
              <a:rPr lang="cs-CZ" sz="4800" dirty="0"/>
              <a:t> nadaní žáci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533400" y="2348880"/>
            <a:ext cx="7854696" cy="1800200"/>
          </a:xfrm>
        </p:spPr>
        <p:txBody>
          <a:bodyPr/>
          <a:lstStyle/>
          <a:p>
            <a:pPr algn="ctr"/>
            <a:r>
              <a:rPr lang="cs-CZ" sz="3200" dirty="0"/>
              <a:t>Eva Trnová</a:t>
            </a:r>
          </a:p>
          <a:p>
            <a:pPr algn="ctr"/>
            <a:r>
              <a:rPr lang="cs-CZ" sz="3200" dirty="0" err="1"/>
              <a:t>PdF</a:t>
            </a:r>
            <a:r>
              <a:rPr lang="cs-CZ" sz="3200" dirty="0"/>
              <a:t> MU</a:t>
            </a:r>
          </a:p>
          <a:p>
            <a:pPr algn="ctr"/>
            <a:r>
              <a:rPr lang="cs-CZ" sz="3200" dirty="0"/>
              <a:t>trnova@ped.muni.cz</a:t>
            </a:r>
          </a:p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821AF46-331F-D44B-49FC-B40FF355443C}"/>
              </a:ext>
            </a:extLst>
          </p:cNvPr>
          <p:cNvSpPr txBox="1"/>
          <p:nvPr/>
        </p:nvSpPr>
        <p:spPr>
          <a:xfrm>
            <a:off x="2051720" y="5085184"/>
            <a:ext cx="6333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A6350B05-AF40-0C06-8914-4CB6EC579F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670" y="4545950"/>
            <a:ext cx="553466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158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6F6B6-BFD7-5DE2-533F-F962C2379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30498"/>
          </a:xfrm>
        </p:spPr>
        <p:txBody>
          <a:bodyPr/>
          <a:lstStyle/>
          <a:p>
            <a:r>
              <a:rPr lang="cs-CZ" sz="5400" dirty="0">
                <a:latin typeface="+mj-lt"/>
              </a:rPr>
              <a:t>Perfekcionismus</a:t>
            </a:r>
            <a:br>
              <a:rPr lang="cs-CZ" sz="5400" dirty="0">
                <a:latin typeface="+mj-lt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7BC3FB-1383-22BC-D33A-AE4FF35E0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983832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Patří spolu s vysokou sebekritičností mezi nejčastěji uváděné problematické projevy nadaných.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Souvisí s ním nereálná očekávání, výkonová orientace, ctižádost a příliš vysoké nároky,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které dítě 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 sebe klade. To může vést k vytvoření neadekvátního sebeobrazu dítěte</a:t>
            </a:r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Jedinec ztrácí potřebnou sebedůvěru, podceňuje své schopnosti. Obává se  chyby a selhání, a proto nechce riskovat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vyhýbá se obtížnějším úkolům, 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což může v konečném důsledku vést k chronické </a:t>
            </a:r>
            <a:r>
              <a:rPr lang="cs-CZ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podvýkonnosti</a:t>
            </a:r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Podle J. Juráškové (2005) může perfekcionismus souviset také s prudkými reakcemi na prohru a neúspěch jako jsou</a:t>
            </a:r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výbuchy zlosti, křik, sebeobviňování, házení věcmi.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E8A31E6-45B7-7481-2DD4-0B521AA8F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F00FA6B0-5858-FCE6-0EC4-06F0ABC593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886" y="6311187"/>
            <a:ext cx="351428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469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4D1B98-8B81-1659-BA9A-4DB9C92A2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Sociální </a:t>
            </a:r>
            <a:r>
              <a:rPr lang="cs-CZ" sz="5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d</a:t>
            </a:r>
            <a:r>
              <a:rPr lang="cs-CZ" sz="5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yssynchronie</a:t>
            </a:r>
            <a:r>
              <a:rPr lang="cs-CZ" sz="5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-1</a:t>
            </a:r>
            <a:br>
              <a:rPr lang="cs-CZ" sz="5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192409-6B4D-51CF-8259-1C308B2CF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5055840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Nejvíce problémů nadaných dětí 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souvisí s jejich interakcí s okolím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rodinou, školou a vrstevníky.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Sociální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dyssynchronie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", resp. nesoulad osobnosti a potřeb nadaného s jeho okolím (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Terrassier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1985 in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Silvermann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2002) se často projeví u dítěte již v předškolním věku, výrazně však se vstupem do školy, 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 souvislosti se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školní socializací.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Významné období, počátek školní docházky  má zásadní vliv na vztah dítěte  k učení, škole a sobě samému. 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Nadané děti jsou obvykle silně motivované a očekávají od školy nové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intelektové 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podněty. Pokud nejsou tato očekávání naplněna, může dojít k e zklamání, rezignaci a následně </a:t>
            </a:r>
            <a:r>
              <a:rPr lang="cs-CZ" sz="1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podvýkonu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Způsob vzdělávání podstatně determinuje eventuální výskyt problémů nadaného jedince v emoční, sociální aj. oblastech (Hříbková 2005).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1CFF7D4-2086-3ECC-AB19-A31AE8AC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0303CE3-6645-6BFD-F8D4-0E9F078AFB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886" y="6311187"/>
            <a:ext cx="351428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269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4D1B98-8B81-1659-BA9A-4DB9C92A2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Sociální </a:t>
            </a:r>
            <a:r>
              <a:rPr lang="cs-CZ" sz="5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d</a:t>
            </a:r>
            <a:r>
              <a:rPr lang="cs-CZ" sz="5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yssynchronie</a:t>
            </a:r>
            <a:r>
              <a:rPr lang="cs-CZ" sz="5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- 2</a:t>
            </a:r>
            <a:br>
              <a:rPr lang="cs-CZ" sz="5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192409-6B4D-51CF-8259-1C308B2CF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5055840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Mezi nejvýznamnější důvody </a:t>
            </a:r>
            <a:r>
              <a:rPr lang="cs-CZ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podvýkonu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patří vrstevnické vztahy.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Odlišnost nadaných ohrožuje sociální zařazení dítěte, zejména jeho přijetí spolužáky.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Jedním se způsobu,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 se s touto situací vyrovnat, je maskování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naddání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tedy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podvýkon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potřeba nadaným pomoci tento konflikt mezi jejich úspěšností a přijetím v kolektivu vrstevníků zvládnout, aby mohli adekvátně rozvinout své schopnosti, zůstali aktivní a nezávislí, a při tom jejich vztahy s vrstevníky byly bezproblémové.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41976D-94A3-4A91-3D50-5B7B97208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8C84FAE4-986E-DA7F-7768-DAF5A2BCE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886" y="6311187"/>
            <a:ext cx="351428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883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83265-495D-808C-C32A-D80DA52B2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49"/>
            <a:ext cx="8229600" cy="851943"/>
          </a:xfrm>
        </p:spPr>
        <p:txBody>
          <a:bodyPr/>
          <a:lstStyle/>
          <a:p>
            <a:r>
              <a:rPr lang="cs-CZ" sz="36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Trojtaktní</a:t>
            </a:r>
            <a:r>
              <a:rPr lang="cs-CZ" sz="36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problém </a:t>
            </a:r>
            <a:br>
              <a:rPr lang="cs-CZ" sz="5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FC85D5-2429-5F6F-C29B-480F400B4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08720"/>
            <a:ext cx="8363272" cy="5415881"/>
          </a:xfrm>
        </p:spPr>
        <p:txBody>
          <a:bodyPr/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Označení pro reakci na vyučování nedostatečně respektující rozdílnou úroveň znalostí a schopností, tempa, zájmů, stylu učení a potřeb nadaných žáků.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J. Freemanová (1998) označuje reakci na tento způsob výuky jako </a:t>
            </a:r>
            <a:r>
              <a:rPr lang="cs-CZ" sz="20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trojtaktní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problém (</a:t>
            </a:r>
            <a:r>
              <a:rPr lang="cs-CZ" sz="20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three-times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problém). Nadaní si vytvářejí strategii osvojit si požadované informace napoprvé, následně „mentálně vypnou" a začnou vnímat opět až ve chvíli, kdy je prezentována nová, zajímavá informace. Nebezpečí je, že nemusí docenit závažnost výuky a mohou sklouznout k </a:t>
            </a:r>
            <a:r>
              <a:rPr lang="cs-CZ" sz="20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podvýkonú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 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Kdy nejčastěji uplatňují nadaní tuto strategii:</a:t>
            </a:r>
          </a:p>
          <a:p>
            <a:pPr marL="652463" lvl="1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reakce 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nudu, </a:t>
            </a:r>
          </a:p>
          <a:p>
            <a:pPr marL="652463" lvl="1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pomalé tempo výuky,</a:t>
            </a:r>
          </a:p>
          <a:p>
            <a:pPr marL="652463" lvl="1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omezenou možnost ukázat své schopnosti a dovednosti.</a:t>
            </a:r>
          </a:p>
          <a:p>
            <a:pPr marL="366713" lvl="1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4C583CA-566F-A6CC-F6AD-A99646796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C50842DB-C6B0-4550-026F-007213B987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886" y="6311187"/>
            <a:ext cx="351428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152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B0F3E5-7184-D939-2D30-B657C542D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704850"/>
            <a:ext cx="8507288" cy="491902"/>
          </a:xfrm>
        </p:spPr>
        <p:txBody>
          <a:bodyPr/>
          <a:lstStyle/>
          <a:p>
            <a:pPr algn="ctr"/>
            <a:r>
              <a:rPr lang="cs-CZ" dirty="0"/>
              <a:t> </a:t>
            </a:r>
            <a:r>
              <a:rPr lang="cs-CZ" sz="3600" dirty="0"/>
              <a:t>Snížená tolerance k  vnějším autoritám - direktivnosti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F35257-4DEF-94EE-1983-8A50B2A09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5127848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Mezi významné projevy nadaných patří nezávislost a nekonformnost, což se projevuje sníženou tolerancí nadaných k vnějším autoritám, direktivnosti.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Nadaní přistupují k dospělým jako k rovnocenným partnerům, diskutují, kritizují jej. Potřebují adekvátně zdůvodnit, co a proč mají dělat.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Nadané dítě nebude plnit úkol, o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jehož smysluplnosti není přesvědčeno, což může vést v důsledku k </a:t>
            </a:r>
            <a:r>
              <a:rPr lang="cs-CZ" sz="20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podvýkonu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Nerespektování učitele a jeho způsobu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výuky může vést ke snížení výkonu dítěte. Zadanou práci, pro kterou dítě není motivováno a které proto nevěnuje adekvátní pozornost, může odevzdávat nedokončenou nebo i s chybami.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Původní vysoké pozitivní očekávání může být vystřídáno zklamáním dítěte, ztrátou motivace pro školní vyučování a negativním vztahem ke škole, někdy dokonce až k chronickému </a:t>
            </a:r>
            <a:r>
              <a:rPr lang="cs-CZ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podvýkonu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cs-CZ" sz="18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1AA19C5-3ED9-500B-3A6A-35526D5F3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FCF97D7E-015A-B139-83A2-B0FA6829FC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886" y="6311187"/>
            <a:ext cx="351428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576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554FE8-2F95-85C9-7E39-F34C26F32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Psychosomatické problémy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8F6353-7B65-FD07-7A11-2E3DD351B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Mohou být vyvolány dlouhodobou frustrací speciálních vzdělávacích potřeb dítěte.</a:t>
            </a:r>
          </a:p>
          <a:p>
            <a:endParaRPr lang="cs-CZ" sz="24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cs-CZ" sz="2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Jedná se především o </a:t>
            </a:r>
            <a:r>
              <a:rPr lang="cs-CZ" sz="24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časté bolesti hlavy, zvýšenou únavu, problémy se zažíváním. </a:t>
            </a:r>
          </a:p>
          <a:p>
            <a:endParaRPr lang="cs-CZ" sz="24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cs-CZ" sz="2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Nejsou-li tyto psychosomatické problémy řešeny, snižuje se výkon nadaného, což může vést k trvalému </a:t>
            </a:r>
            <a:r>
              <a:rPr lang="cs-CZ" sz="2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podvýkonu</a:t>
            </a:r>
            <a:r>
              <a:rPr lang="cs-CZ" sz="2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cs-CZ" sz="24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cs-CZ" sz="18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959B9F9-E5C1-FC04-5EA0-04419C757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1C772D49-E0E8-6BB3-C459-0282E60C18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886" y="6311187"/>
            <a:ext cx="351428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675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0DA99D-BEDF-CBA6-412E-B9A551ADE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7926"/>
          </a:xfrm>
        </p:spPr>
        <p:txBody>
          <a:bodyPr/>
          <a:lstStyle/>
          <a:p>
            <a:r>
              <a:rPr lang="cs-CZ" dirty="0"/>
              <a:t>Neumí se učit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33654A-3410-467E-90B2-28C9ED415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839816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Neumí se učit, protože získávají úspěch při minimálním úsilí.</a:t>
            </a:r>
            <a:endParaRPr lang="cs-CZ" sz="18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Někteří nadaní nepodnětnou </a:t>
            </a:r>
            <a:r>
              <a:rPr lang="cs-CZ" sz="18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výuku akceptují a přizpůsobují se. Pro</a:t>
            </a:r>
            <a:r>
              <a:rPr lang="cs-CZ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jevují se  jako úspěšní a bezproblémoví žáci.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Díky svému vysokému potenciálu plní bez námahy úkoly, které jsou pod úrovní jejich schopností. Získávají úspěch při minimálním úsilí, ale </a:t>
            </a:r>
            <a:r>
              <a:rPr lang="cs-CZ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neosvojují si potřebné pracovní a učební návyky. To se negativně může projevit, když  mají </a:t>
            </a:r>
            <a:r>
              <a:rPr lang="cs-CZ" sz="18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plnit zadání odpovídající jejich potenciálu.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Problémem je pak nejen samotná absence potřebných strategií, jak náročnější úkol zvládnout, ale také minimální zkušenost, jak se s případným neúspěchem vyrovnat. </a:t>
            </a:r>
            <a:endParaRPr lang="cs-CZ" sz="18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Zejména na 1. stupni má na sebehodnocení žáka velký vliv hodnocení učitelem. Pokud tedy není požadován na dítěti výkon adekvátní jeho </a:t>
            </a:r>
            <a:r>
              <a:rPr lang="cs-CZ" sz="18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potenciálu, existuje mimořádně vysoké riziko</a:t>
            </a:r>
            <a:r>
              <a:rPr lang="cs-CZ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že se nadané dítě přizpůsobí dlouhodobě podprahové a neadekvátní výuce, upadá do </a:t>
            </a:r>
            <a:r>
              <a:rPr lang="cs-CZ" sz="18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podvýkonu</a:t>
            </a:r>
            <a:r>
              <a:rPr lang="cs-CZ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79579BC-7273-68C0-A504-FB859ADB6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C8E52A89-ACA5-CBF6-9186-3AF9B70CE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886" y="6311187"/>
            <a:ext cx="351428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689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FE1665-C9E8-F0D9-7947-72D140D84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347886"/>
          </a:xfrm>
        </p:spPr>
        <p:txBody>
          <a:bodyPr/>
          <a:lstStyle/>
          <a:p>
            <a:r>
              <a:rPr lang="cs-CZ" sz="3600" b="1" dirty="0"/>
              <a:t>Skupiny nadaných ohrožené </a:t>
            </a:r>
            <a:r>
              <a:rPr lang="cs-CZ" sz="3600" b="1" dirty="0" err="1"/>
              <a:t>podvýkonem</a:t>
            </a:r>
            <a:endParaRPr lang="cs-CZ" sz="36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CF0332-10FE-81D0-71FF-25C991F4F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5055840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 praxi jsou často</a:t>
            </a:r>
            <a:r>
              <a:rPr lang="cs-CZ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neidentifikovaní, proto nemají adekvátní </a:t>
            </a:r>
            <a:r>
              <a:rPr lang="cs-CZ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pedagogicko</a:t>
            </a:r>
            <a:r>
              <a:rPr lang="cs-CZ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psychologickou péči. Jejich potřeby vyžadují speciální přístup, proto jsou více ohroženi </a:t>
            </a:r>
            <a:r>
              <a:rPr lang="cs-CZ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podvýkonem</a:t>
            </a:r>
            <a:r>
              <a:rPr lang="cs-CZ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 rozvojem dalších sociálních a emocionálních problémů.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Obvykle jsou k nim řazeni: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nadaní s extrémně vysokým IQ,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nadaní s handicapem,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nadaní z odlišného kulturního prostředí,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nadaní ze sociálně znevýhodněného prostředí,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nadané dívky,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vysoce kreativní nadaní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6F6026D-11C8-E4EA-BCEC-4FCDC9D13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C5E7F25A-931D-B710-3E9B-444BE87CAD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886" y="6311187"/>
            <a:ext cx="351428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823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0734D3-155D-FF8B-26CD-DA4A87647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ve skupině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3D7FE2-0F35-3654-51F0-339332F19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Prodiskutujte jednotlivé příčiny </a:t>
            </a:r>
            <a:r>
              <a:rPr lang="cs-CZ" dirty="0" err="1"/>
              <a:t>podvýkonu</a:t>
            </a:r>
            <a:r>
              <a:rPr lang="cs-CZ" dirty="0"/>
              <a:t> a uveďte konkrétní příklady, jak na ně v praxi reagovat.</a:t>
            </a:r>
          </a:p>
          <a:p>
            <a:r>
              <a:rPr lang="cs-CZ" dirty="0"/>
              <a:t>Prezentace názorů a jejich obhajoba.</a:t>
            </a:r>
          </a:p>
          <a:p>
            <a:r>
              <a:rPr lang="cs-CZ" dirty="0"/>
              <a:t>Diskuze.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DB3C24D-1AE3-4A28-416E-77B9A104B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4DE6B52-26B9-A174-A0B9-50F207A605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886" y="6311187"/>
            <a:ext cx="351428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70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A193B-8229-379C-D3E4-3732926EA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Vymezení pojmu - brainstorming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3584A8-6BFC-B31E-8AB5-C46673A24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rozumíte pod pojmeme PODVÝKON?</a:t>
            </a:r>
          </a:p>
          <a:p>
            <a:r>
              <a:rPr lang="cs-CZ" dirty="0"/>
              <a:t> Práce ve skupině.</a:t>
            </a:r>
          </a:p>
          <a:p>
            <a:r>
              <a:rPr lang="cs-CZ" dirty="0"/>
              <a:t> Prezentace názorů a jejich obhajoba.</a:t>
            </a:r>
          </a:p>
          <a:p>
            <a:r>
              <a:rPr lang="cs-CZ" dirty="0"/>
              <a:t>Diskuze.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CCCD690-7C27-83DA-1C3B-2FBFBAD0A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3221F9D5-2CBA-20FE-5026-CB34E851C6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886" y="6311187"/>
            <a:ext cx="351428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926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88128-6B73-3F40-4721-2A548660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7926"/>
          </a:xfrm>
        </p:spPr>
        <p:txBody>
          <a:bodyPr/>
          <a:lstStyle/>
          <a:p>
            <a:r>
              <a:rPr lang="cs-CZ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PODVÝKONNÍ NADANÍ (</a:t>
            </a:r>
            <a:r>
              <a:rPr lang="cs-CZ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Underachievers</a:t>
            </a:r>
            <a:r>
              <a:rPr lang="cs-CZ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Vondráková,E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.: Co můžeme udělat pro rozvoj talentů)</a:t>
            </a:r>
            <a:endParaRPr lang="cs-CZ" sz="1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D0B5F3-32BD-C693-1C32-2133180DC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695800"/>
          </a:xfrm>
        </p:spPr>
        <p:txBody>
          <a:bodyPr/>
          <a:lstStyle/>
          <a:p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odvýkonní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nadaní žáci jsou jedinci, jejichž výkon je pod úrovní jejich schopností.</a:t>
            </a:r>
          </a:p>
          <a:p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Podvýkonnost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ovšem netýká jen nadaných.</a:t>
            </a: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Jedná se velmi závažný problém, který není zcela vyřešen. </a:t>
            </a:r>
          </a:p>
          <a:p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Podvýkonní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jedinci netvoří homogenní skupinu, ale naopak o velmi heterogenní.</a:t>
            </a:r>
          </a:p>
          <a:p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říčiny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podvýkonu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(neúspěchu) jsou velmi rozmanité – za významnou je považován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nedostatek motivace. </a:t>
            </a: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Mohou být úspěšní v oblasti svých zájmů, které se však nekryjí s učivem. </a:t>
            </a:r>
          </a:p>
          <a:p>
            <a:pPr marL="0" indent="0"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1A498CB-9EFD-0BDB-744F-BBE791E7D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98F3819-2BFB-B331-642D-84B3E3B17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886" y="6311187"/>
            <a:ext cx="351428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002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E28BB6-4E77-F1B4-F72E-14C0B1439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35918"/>
          </a:xfrm>
        </p:spPr>
        <p:txBody>
          <a:bodyPr/>
          <a:lstStyle/>
          <a:p>
            <a:r>
              <a:rPr lang="cs-CZ" dirty="0"/>
              <a:t>Vymezení pojmu </a:t>
            </a:r>
            <a:r>
              <a:rPr lang="cs-CZ" dirty="0" err="1"/>
              <a:t>podvýkon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029715-0AD6-B97F-6381-A8AA194E0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5"/>
          </a:xfrm>
        </p:spPr>
        <p:txBody>
          <a:bodyPr/>
          <a:lstStyle/>
          <a:p>
            <a:r>
              <a:rPr lang="cs-CZ" sz="2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odvýkon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Underachievement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rozpor mezi schopnostmi dítěte a podávaným, školním výkonem.</a:t>
            </a:r>
          </a:p>
          <a:p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Může být:</a:t>
            </a:r>
          </a:p>
          <a:p>
            <a:pPr>
              <a:buFontTx/>
              <a:buChar char="-"/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okamžitý (situační)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spojen např. s nedostatkem motivace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nebo stavem žáka;</a:t>
            </a:r>
          </a:p>
          <a:p>
            <a:pPr>
              <a:buFontTx/>
              <a:buChar char="-"/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dlouhodobý (chronický)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vyvolaný déle trvajícími negativními vlivy.</a:t>
            </a:r>
          </a:p>
          <a:p>
            <a:r>
              <a:rPr lang="cs-CZ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Významná je intenzita projevu:</a:t>
            </a:r>
          </a:p>
          <a:p>
            <a:pPr>
              <a:buFontTx/>
              <a:buChar char="-"/>
            </a:pPr>
            <a:r>
              <a:rPr lang="cs-CZ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írná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pokud je pouze situační, obvykle se neprojeví významně na 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rozvoji žáka, ale je potřeba mu věnovat pozornost, aby nepřešel do závažné podoby;</a:t>
            </a:r>
          </a:p>
          <a:p>
            <a:pPr>
              <a:buFontTx/>
              <a:buChar char="-"/>
            </a:pPr>
            <a:r>
              <a:rPr lang="cs-CZ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ávažná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má dopad na výkon žáka, je vždy nutné řešit, zejména pokud jde o dlouhodobý stav.</a:t>
            </a:r>
            <a:endParaRPr lang="cs-CZ" sz="22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8137BCF-3A36-8466-DA20-A0C18173D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6EE5F2BE-CD4A-2761-E4BA-4696E64D8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886" y="6311187"/>
            <a:ext cx="351428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900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D2975D-D69F-FB09-84A7-993027B50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7926"/>
          </a:xfrm>
        </p:spPr>
        <p:txBody>
          <a:bodyPr/>
          <a:lstStyle/>
          <a:p>
            <a:r>
              <a:rPr lang="cs-CZ" dirty="0"/>
              <a:t>Znaky </a:t>
            </a:r>
            <a:r>
              <a:rPr lang="cs-CZ" dirty="0" err="1"/>
              <a:t>podvýkonných</a:t>
            </a:r>
            <a:r>
              <a:rPr lang="cs-CZ" dirty="0"/>
              <a:t> jedinců - 1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9BBFB9-7BA5-8283-BD39-D6A245BE5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911824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Podle odborníků (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Porterová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Khatena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Montgomeryová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Clarková,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Boekaertsová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jiní) se tato skupina vyznačuje některou z následujících charakteristik: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nízká motivace a aspirace;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slabé školní návyky a nezodpovědnost;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malý zájem o školní činnost, ale větší zájem o mimoškolní aktivity;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slabá úroveň přizpůsobení;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rebelantství a vyrušování;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E0CFABC-23FD-1AD0-5B82-E883028C5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1FB8BB9-D9AD-CB5E-ABE8-FD2CE03F32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886" y="6311187"/>
            <a:ext cx="351428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549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473C4A-2A0B-1DF5-C944-C9B14071B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7926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r>
              <a:rPr lang="cs-CZ" dirty="0"/>
              <a:t>Znaky </a:t>
            </a:r>
            <a:r>
              <a:rPr lang="cs-CZ" dirty="0" err="1"/>
              <a:t>podvýkonných</a:t>
            </a:r>
            <a:r>
              <a:rPr lang="cs-CZ" dirty="0"/>
              <a:t> jedinců - 2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30813F-5F93-F0FE-B75B-D97575983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nedůslednost, selhávání při kompletaci školní práce 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ní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zké sebevědomí a negativní sebeobrana;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lepší zručnosti v ústní produkci než v písemných úlohách;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defenzivita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rafinovanost v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sebeospravedlňování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odpor k rutinním činnostem a drilu.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0A91252-617F-3822-ACD4-6242B2F95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DBBA9B5A-C6AD-2BE3-124E-58461FE9CF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886" y="6311187"/>
            <a:ext cx="351428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922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E49611-CC5B-96DE-C212-6E92E53E0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7926"/>
          </a:xfrm>
        </p:spPr>
        <p:txBody>
          <a:bodyPr/>
          <a:lstStyle/>
          <a:p>
            <a:r>
              <a:rPr lang="cs-CZ" dirty="0"/>
              <a:t>Příčiny </a:t>
            </a:r>
            <a:r>
              <a:rPr lang="cs-CZ" dirty="0" err="1"/>
              <a:t>podvýkonu</a:t>
            </a:r>
            <a:r>
              <a:rPr lang="cs-CZ" dirty="0"/>
              <a:t> nadaných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2191D2-C153-9354-6A2F-3B0615DDD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5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Vnější příčiny:</a:t>
            </a:r>
          </a:p>
          <a:p>
            <a:pPr marL="369887" indent="-342900"/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kola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nerespektování individuálních potřeb, nevhodný přístup učitele, nedostatečná podpora rozvoje schopností.</a:t>
            </a:r>
          </a:p>
          <a:p>
            <a:pPr marL="369887" indent="-342900"/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odina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nedostatek podpory v vzdělávání, nedostatek financí na podporu rozvoje zájmů (koupě PC, knih, sportovní vybavení, apod.). </a:t>
            </a:r>
          </a:p>
          <a:p>
            <a:pPr marL="369887" indent="-342900"/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rstevníci –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vyřazení z kolektivu díky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odlišnosti, dopadem může být skrývání nadání. </a:t>
            </a:r>
          </a:p>
          <a:p>
            <a:pPr marL="26987" indent="0">
              <a:buNone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nitřní –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souvisí s osobností nadaného a tedy typem nadání, z nichž některé typy jsou velmi náchylné k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podvýkonu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(utajovaný nadaný, nadaný v ohrožení, nadaný s dvojí výjimečností). </a:t>
            </a:r>
          </a:p>
          <a:p>
            <a:pPr marL="0" indent="0"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Obě příčiny se často vzájemně kombinují. </a:t>
            </a:r>
          </a:p>
          <a:p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253A7E5-F010-2DE2-1F13-7A4967233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FF5F94D0-B353-FE3B-43B3-CA1295969B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886" y="6311187"/>
            <a:ext cx="351428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0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0734D3-155D-FF8B-26CD-DA4A87647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ve skupině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3D7FE2-0F35-3654-51F0-339332F19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Uveďte konkrétní příklady vnějších a vnitřních příčin </a:t>
            </a:r>
            <a:r>
              <a:rPr lang="cs-CZ" dirty="0" err="1"/>
              <a:t>podvýkonu</a:t>
            </a:r>
            <a:r>
              <a:rPr lang="cs-CZ" dirty="0"/>
              <a:t>.</a:t>
            </a:r>
          </a:p>
          <a:p>
            <a:r>
              <a:rPr lang="cs-CZ" dirty="0"/>
              <a:t>Prezentace názorů a jejich obhajoba.</a:t>
            </a:r>
          </a:p>
          <a:p>
            <a:r>
              <a:rPr lang="cs-CZ" dirty="0"/>
              <a:t>Diskuze.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000D6A2-DDCF-A3F4-D4EF-C8F2015E2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6E4363BA-2E9A-5621-05DA-9DADA36D9C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886" y="6311187"/>
            <a:ext cx="351428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577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94142-D316-FB12-FFFF-A650E9EF9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může vést </a:t>
            </a:r>
            <a:r>
              <a:rPr lang="cs-CZ" dirty="0" err="1"/>
              <a:t>podvýkonu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CF1662-CD7B-6E53-C834-9D1CE2CA7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+mj-lt"/>
              </a:rPr>
              <a:t>Perfekcionismus</a:t>
            </a:r>
          </a:p>
          <a:p>
            <a:r>
              <a:rPr lang="cs-CZ" sz="2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Sociální </a:t>
            </a:r>
            <a:r>
              <a:rPr lang="cs-CZ" sz="28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d</a:t>
            </a:r>
            <a:r>
              <a:rPr lang="cs-CZ" sz="2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yssynchronie</a:t>
            </a:r>
            <a:endParaRPr lang="cs-CZ" sz="2800" dirty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cs-CZ" sz="2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Trojtaktní</a:t>
            </a:r>
            <a:r>
              <a:rPr lang="cs-CZ" sz="2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problém </a:t>
            </a:r>
            <a:endParaRPr lang="cs-CZ" sz="2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Snížená tolerance k vnějším autoritám - direktivnosti </a:t>
            </a:r>
            <a:endParaRPr lang="cs-CZ" sz="2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Psychosomatické problémy </a:t>
            </a:r>
            <a:endParaRPr lang="cs-CZ" sz="2800" dirty="0">
              <a:effectLst/>
              <a:highlight>
                <a:srgbClr val="FFFFFF"/>
              </a:highlight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Neumí se učit</a:t>
            </a:r>
            <a:endParaRPr lang="cs-CZ" sz="2800" dirty="0">
              <a:effectLst/>
              <a:highlight>
                <a:srgbClr val="FFFFFF"/>
              </a:highlight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55A724A-5D21-A3F2-D601-5F74EAC39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29C74C2D-EB28-50F8-CE07-50695AFE3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886" y="6311187"/>
            <a:ext cx="351428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9990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2619</TotalTime>
  <Words>1355</Words>
  <Application>Microsoft Office PowerPoint</Application>
  <PresentationFormat>Předvádění na obrazovce (4:3)</PresentationFormat>
  <Paragraphs>110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Constantia</vt:lpstr>
      <vt:lpstr>Wingdings</vt:lpstr>
      <vt:lpstr>Wingdings 2</vt:lpstr>
      <vt:lpstr>Tok</vt:lpstr>
      <vt:lpstr>Podvýkonní nadaní žáci</vt:lpstr>
      <vt:lpstr>Vymezení pojmu - brainstorming</vt:lpstr>
      <vt:lpstr>PODVÝKONNÍ NADANÍ (Underachievers) (Vondráková,E.: Co můžeme udělat pro rozvoj talentů)</vt:lpstr>
      <vt:lpstr>Vymezení pojmu podvýkon</vt:lpstr>
      <vt:lpstr>Znaky podvýkonných jedinců - 1</vt:lpstr>
      <vt:lpstr>  Znaky podvýkonných jedinců - 2</vt:lpstr>
      <vt:lpstr>Příčiny podvýkonu nadaných</vt:lpstr>
      <vt:lpstr>Práce ve skupině</vt:lpstr>
      <vt:lpstr>Co může vést podvýkonu</vt:lpstr>
      <vt:lpstr>Perfekcionismus </vt:lpstr>
      <vt:lpstr>Sociální dyssynchronie -1 </vt:lpstr>
      <vt:lpstr>Sociální dyssynchronie - 2 </vt:lpstr>
      <vt:lpstr>Trojtaktní problém  </vt:lpstr>
      <vt:lpstr> Snížená tolerance k  vnějším autoritám - direktivnosti</vt:lpstr>
      <vt:lpstr>Psychosomatické problémy</vt:lpstr>
      <vt:lpstr>Neumí se učit</vt:lpstr>
      <vt:lpstr>Skupiny nadaných ohrožené podvýkonem</vt:lpstr>
      <vt:lpstr>Práce ve skupině</vt:lpstr>
    </vt:vector>
  </TitlesOfParts>
  <Company>pokoj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IDENTIFIKACE A VÝBĚR NADANÝCH DĚTÍ</dc:title>
  <dc:creator>jana</dc:creator>
  <cp:lastModifiedBy>Eva Trnová</cp:lastModifiedBy>
  <cp:revision>219</cp:revision>
  <dcterms:created xsi:type="dcterms:W3CDTF">2012-04-20T17:58:18Z</dcterms:created>
  <dcterms:modified xsi:type="dcterms:W3CDTF">2024-06-10T13:32:00Z</dcterms:modified>
</cp:coreProperties>
</file>