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0"/>
  </p:handoutMasterIdLst>
  <p:sldIdLst>
    <p:sldId id="299" r:id="rId5"/>
    <p:sldId id="300" r:id="rId6"/>
    <p:sldId id="257" r:id="rId7"/>
    <p:sldId id="301" r:id="rId8"/>
    <p:sldId id="258" r:id="rId9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710DC2-01F2-4716-9725-331707D90ABD}" type="doc">
      <dgm:prSet loTypeId="urn:microsoft.com/office/officeart/2008/layout/LinedList" loCatId="list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F7D20B53-F3BF-4FBA-A295-4288808BED8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2400"/>
            <a:t>Zachycení situace ve třídě, které vyžadují interferenci či výchovné působení</a:t>
          </a:r>
          <a:r>
            <a:rPr lang="cs-CZ" sz="1800"/>
            <a:t>; </a:t>
          </a:r>
          <a:endParaRPr lang="en-US" sz="1800" dirty="0"/>
        </a:p>
      </dgm:t>
    </dgm:pt>
    <dgm:pt modelId="{EEA4E241-F67C-4B68-A6A5-05428813D431}" type="parTrans" cxnId="{FCBEA85F-0528-4683-988E-7CB534D5C1D8}">
      <dgm:prSet/>
      <dgm:spPr/>
      <dgm:t>
        <a:bodyPr/>
        <a:lstStyle/>
        <a:p>
          <a:endParaRPr lang="en-US"/>
        </a:p>
      </dgm:t>
    </dgm:pt>
    <dgm:pt modelId="{68B2B600-DFAB-427C-8D65-6855F85306B9}" type="sibTrans" cxnId="{FCBEA85F-0528-4683-988E-7CB534D5C1D8}">
      <dgm:prSet/>
      <dgm:spPr/>
      <dgm:t>
        <a:bodyPr/>
        <a:lstStyle/>
        <a:p>
          <a:endParaRPr lang="en-US"/>
        </a:p>
      </dgm:t>
    </dgm:pt>
    <dgm:pt modelId="{5106C9D9-E56D-43BB-AFB2-DBC0B73F329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2400"/>
            <a:t>Rozklíčování dynamiky problémového chování žáků a volba cesty k intervenci a prevenci chování; </a:t>
          </a:r>
        </a:p>
        <a:p>
          <a:pPr>
            <a:lnSpc>
              <a:spcPct val="100000"/>
            </a:lnSpc>
          </a:pPr>
          <a:endParaRPr lang="cs-CZ" sz="2400"/>
        </a:p>
        <a:p>
          <a:pPr>
            <a:lnSpc>
              <a:spcPct val="100000"/>
            </a:lnSpc>
          </a:pPr>
          <a:endParaRPr lang="en-US" sz="2400" dirty="0"/>
        </a:p>
      </dgm:t>
    </dgm:pt>
    <dgm:pt modelId="{A98AB1DB-7A4D-48C9-90F7-4AB609FEEB0E}" type="parTrans" cxnId="{F39DBADA-D3F5-4ED9-A049-8FA758B8CB9B}">
      <dgm:prSet/>
      <dgm:spPr/>
      <dgm:t>
        <a:bodyPr/>
        <a:lstStyle/>
        <a:p>
          <a:endParaRPr lang="en-US"/>
        </a:p>
      </dgm:t>
    </dgm:pt>
    <dgm:pt modelId="{B7241D80-56FE-458E-8FC3-63CE3431CC90}" type="sibTrans" cxnId="{F39DBADA-D3F5-4ED9-A049-8FA758B8CB9B}">
      <dgm:prSet/>
      <dgm:spPr/>
      <dgm:t>
        <a:bodyPr/>
        <a:lstStyle/>
        <a:p>
          <a:endParaRPr lang="en-US"/>
        </a:p>
      </dgm:t>
    </dgm:pt>
    <dgm:pt modelId="{0586AC97-C4E5-4897-BE47-723A67586C5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2400"/>
            <a:t>Volba adekvátních postupů při reakci na nevhodné chování žáků či patologické projevy ve školní třídě. </a:t>
          </a:r>
          <a:endParaRPr lang="en-US" sz="2400" dirty="0"/>
        </a:p>
      </dgm:t>
    </dgm:pt>
    <dgm:pt modelId="{314CFA59-6572-489E-A1F8-99733AEA5B64}" type="parTrans" cxnId="{58F2E703-1DD4-4AE5-9A6D-AB75E4C9E2F6}">
      <dgm:prSet/>
      <dgm:spPr/>
      <dgm:t>
        <a:bodyPr/>
        <a:lstStyle/>
        <a:p>
          <a:endParaRPr lang="en-US"/>
        </a:p>
      </dgm:t>
    </dgm:pt>
    <dgm:pt modelId="{41F6AC98-11D5-4B48-99D4-2D7B842BA41D}" type="sibTrans" cxnId="{58F2E703-1DD4-4AE5-9A6D-AB75E4C9E2F6}">
      <dgm:prSet/>
      <dgm:spPr/>
      <dgm:t>
        <a:bodyPr/>
        <a:lstStyle/>
        <a:p>
          <a:endParaRPr lang="en-US"/>
        </a:p>
      </dgm:t>
    </dgm:pt>
    <dgm:pt modelId="{EA28620D-DA76-491A-BFE1-75E4F9A73373}">
      <dgm:prSet custT="1"/>
      <dgm:spPr/>
      <dgm:t>
        <a:bodyPr/>
        <a:lstStyle/>
        <a:p>
          <a:pPr>
            <a:lnSpc>
              <a:spcPct val="100000"/>
            </a:lnSpc>
          </a:pPr>
          <a:endParaRPr lang="en-US" sz="2400" dirty="0"/>
        </a:p>
      </dgm:t>
    </dgm:pt>
    <dgm:pt modelId="{90CC7115-CD41-4AAC-8E24-AF34364C6A8B}" type="parTrans" cxnId="{35D416B2-8034-40FF-887E-9A8ACEA28CE1}">
      <dgm:prSet/>
      <dgm:spPr/>
      <dgm:t>
        <a:bodyPr/>
        <a:lstStyle/>
        <a:p>
          <a:endParaRPr lang="en-US"/>
        </a:p>
      </dgm:t>
    </dgm:pt>
    <dgm:pt modelId="{2793216C-5EBD-4123-8FAD-C19D3DCE6BD4}" type="sibTrans" cxnId="{35D416B2-8034-40FF-887E-9A8ACEA28CE1}">
      <dgm:prSet/>
      <dgm:spPr/>
      <dgm:t>
        <a:bodyPr/>
        <a:lstStyle/>
        <a:p>
          <a:endParaRPr lang="en-US"/>
        </a:p>
      </dgm:t>
    </dgm:pt>
    <dgm:pt modelId="{310C10AE-1ED1-4BE8-BC6A-A9639C14E9F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2400"/>
            <a:t>Využívání technik zvládání stresových situací; </a:t>
          </a:r>
          <a:endParaRPr lang="en-US" sz="2400" dirty="0"/>
        </a:p>
      </dgm:t>
    </dgm:pt>
    <dgm:pt modelId="{599D0C70-D816-46B3-8215-DD0F991FB5A1}" type="parTrans" cxnId="{94D621A2-3E8E-499F-B61A-00145AB6962E}">
      <dgm:prSet/>
      <dgm:spPr/>
      <dgm:t>
        <a:bodyPr/>
        <a:lstStyle/>
        <a:p>
          <a:endParaRPr lang="en-US"/>
        </a:p>
      </dgm:t>
    </dgm:pt>
    <dgm:pt modelId="{1A01B7D8-CABE-4C4F-919A-EF11DF096275}" type="sibTrans" cxnId="{94D621A2-3E8E-499F-B61A-00145AB6962E}">
      <dgm:prSet/>
      <dgm:spPr/>
      <dgm:t>
        <a:bodyPr/>
        <a:lstStyle/>
        <a:p>
          <a:endParaRPr lang="en-US"/>
        </a:p>
      </dgm:t>
    </dgm:pt>
    <dgm:pt modelId="{E3F95E28-8D93-4377-9846-A94C5C12444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2400"/>
            <a:t>Práce s metodickými pokyny MŠMT. </a:t>
          </a:r>
          <a:endParaRPr lang="en-US" sz="2400" dirty="0"/>
        </a:p>
      </dgm:t>
    </dgm:pt>
    <dgm:pt modelId="{204EC53F-59E0-434F-B571-7665D379E4FE}" type="parTrans" cxnId="{1D6E109C-C271-4DF3-A76B-A2D6F78456E3}">
      <dgm:prSet/>
      <dgm:spPr/>
      <dgm:t>
        <a:bodyPr/>
        <a:lstStyle/>
        <a:p>
          <a:endParaRPr lang="en-US"/>
        </a:p>
      </dgm:t>
    </dgm:pt>
    <dgm:pt modelId="{D862CBCE-DCAC-46EE-AC43-3D3EABB1FDA1}" type="sibTrans" cxnId="{1D6E109C-C271-4DF3-A76B-A2D6F78456E3}">
      <dgm:prSet/>
      <dgm:spPr/>
      <dgm:t>
        <a:bodyPr/>
        <a:lstStyle/>
        <a:p>
          <a:endParaRPr lang="en-US"/>
        </a:p>
      </dgm:t>
    </dgm:pt>
    <dgm:pt modelId="{832C618B-9D22-4167-9405-F4CF4E17D4D5}" type="pres">
      <dgm:prSet presAssocID="{0F710DC2-01F2-4716-9725-331707D90ABD}" presName="vert0" presStyleCnt="0">
        <dgm:presLayoutVars>
          <dgm:dir/>
          <dgm:animOne val="branch"/>
          <dgm:animLvl val="lvl"/>
        </dgm:presLayoutVars>
      </dgm:prSet>
      <dgm:spPr/>
    </dgm:pt>
    <dgm:pt modelId="{B3023573-35F6-4BE2-82F2-DBBE259FEBDE}" type="pres">
      <dgm:prSet presAssocID="{F7D20B53-F3BF-4FBA-A295-4288808BED8A}" presName="thickLine" presStyleLbl="alignNode1" presStyleIdx="0" presStyleCnt="6"/>
      <dgm:spPr/>
    </dgm:pt>
    <dgm:pt modelId="{BAFD8031-2C8D-47FA-B98C-8FBB45A612F5}" type="pres">
      <dgm:prSet presAssocID="{F7D20B53-F3BF-4FBA-A295-4288808BED8A}" presName="horz1" presStyleCnt="0"/>
      <dgm:spPr/>
    </dgm:pt>
    <dgm:pt modelId="{EAB3CFE8-F990-46A2-A356-408F675E4816}" type="pres">
      <dgm:prSet presAssocID="{F7D20B53-F3BF-4FBA-A295-4288808BED8A}" presName="tx1" presStyleLbl="revTx" presStyleIdx="0" presStyleCnt="6" custScaleY="128348"/>
      <dgm:spPr/>
    </dgm:pt>
    <dgm:pt modelId="{29F94EC0-2CA3-45B0-99F1-2836095C4A27}" type="pres">
      <dgm:prSet presAssocID="{F7D20B53-F3BF-4FBA-A295-4288808BED8A}" presName="vert1" presStyleCnt="0"/>
      <dgm:spPr/>
    </dgm:pt>
    <dgm:pt modelId="{B0CCFB72-CBF2-4F73-81B6-EACD913387D5}" type="pres">
      <dgm:prSet presAssocID="{5106C9D9-E56D-43BB-AFB2-DBC0B73F3291}" presName="thickLine" presStyleLbl="alignNode1" presStyleIdx="1" presStyleCnt="6"/>
      <dgm:spPr/>
    </dgm:pt>
    <dgm:pt modelId="{96971ACA-C952-4CCB-B12C-9598F1FFF216}" type="pres">
      <dgm:prSet presAssocID="{5106C9D9-E56D-43BB-AFB2-DBC0B73F3291}" presName="horz1" presStyleCnt="0"/>
      <dgm:spPr/>
    </dgm:pt>
    <dgm:pt modelId="{A3622B68-85A3-42DF-A227-589BF92BAA61}" type="pres">
      <dgm:prSet presAssocID="{5106C9D9-E56D-43BB-AFB2-DBC0B73F3291}" presName="tx1" presStyleLbl="revTx" presStyleIdx="1" presStyleCnt="6" custScaleY="181886"/>
      <dgm:spPr/>
    </dgm:pt>
    <dgm:pt modelId="{1B77ADF2-1D84-407A-A56C-835CF5DF9B86}" type="pres">
      <dgm:prSet presAssocID="{5106C9D9-E56D-43BB-AFB2-DBC0B73F3291}" presName="vert1" presStyleCnt="0"/>
      <dgm:spPr/>
    </dgm:pt>
    <dgm:pt modelId="{93FB613D-3E0B-4985-B0AE-6DF8120BA9FA}" type="pres">
      <dgm:prSet presAssocID="{0586AC97-C4E5-4897-BE47-723A67586C5D}" presName="thickLine" presStyleLbl="alignNode1" presStyleIdx="2" presStyleCnt="6"/>
      <dgm:spPr/>
    </dgm:pt>
    <dgm:pt modelId="{416AB9A4-EA35-4DD7-9339-25254EC77586}" type="pres">
      <dgm:prSet presAssocID="{0586AC97-C4E5-4897-BE47-723A67586C5D}" presName="horz1" presStyleCnt="0"/>
      <dgm:spPr/>
    </dgm:pt>
    <dgm:pt modelId="{4A8871DD-48EA-4E8A-B933-E4F748D2FA79}" type="pres">
      <dgm:prSet presAssocID="{0586AC97-C4E5-4897-BE47-723A67586C5D}" presName="tx1" presStyleLbl="revTx" presStyleIdx="2" presStyleCnt="6" custScaleY="226171"/>
      <dgm:spPr/>
    </dgm:pt>
    <dgm:pt modelId="{46BC335E-6852-43F2-8FC0-97CBEDBD2AF2}" type="pres">
      <dgm:prSet presAssocID="{0586AC97-C4E5-4897-BE47-723A67586C5D}" presName="vert1" presStyleCnt="0"/>
      <dgm:spPr/>
    </dgm:pt>
    <dgm:pt modelId="{BEBFE12F-5C00-4C6A-8140-77645163A17E}" type="pres">
      <dgm:prSet presAssocID="{EA28620D-DA76-491A-BFE1-75E4F9A73373}" presName="thickLine" presStyleLbl="alignNode1" presStyleIdx="3" presStyleCnt="6"/>
      <dgm:spPr/>
    </dgm:pt>
    <dgm:pt modelId="{ADF65CD1-5685-4778-A4C1-CD37EB115FE2}" type="pres">
      <dgm:prSet presAssocID="{EA28620D-DA76-491A-BFE1-75E4F9A73373}" presName="horz1" presStyleCnt="0"/>
      <dgm:spPr/>
    </dgm:pt>
    <dgm:pt modelId="{304BBD89-7580-4AB8-8149-2E74580D1731}" type="pres">
      <dgm:prSet presAssocID="{EA28620D-DA76-491A-BFE1-75E4F9A73373}" presName="tx1" presStyleLbl="revTx" presStyleIdx="3" presStyleCnt="6" custScaleY="53880"/>
      <dgm:spPr/>
    </dgm:pt>
    <dgm:pt modelId="{9626FFDD-A444-4289-9E95-0DBDAE4B45F8}" type="pres">
      <dgm:prSet presAssocID="{EA28620D-DA76-491A-BFE1-75E4F9A73373}" presName="vert1" presStyleCnt="0"/>
      <dgm:spPr/>
    </dgm:pt>
    <dgm:pt modelId="{CC75975D-0DEC-4AE0-A812-0FB301F15616}" type="pres">
      <dgm:prSet presAssocID="{310C10AE-1ED1-4BE8-BC6A-A9639C14E9F4}" presName="thickLine" presStyleLbl="alignNode1" presStyleIdx="4" presStyleCnt="6"/>
      <dgm:spPr/>
    </dgm:pt>
    <dgm:pt modelId="{7A9CC68A-973E-4ED3-AC48-0ABA6E5E46A3}" type="pres">
      <dgm:prSet presAssocID="{310C10AE-1ED1-4BE8-BC6A-A9639C14E9F4}" presName="horz1" presStyleCnt="0"/>
      <dgm:spPr/>
    </dgm:pt>
    <dgm:pt modelId="{98D9C08B-C786-42A6-9E13-DFD1512511C8}" type="pres">
      <dgm:prSet presAssocID="{310C10AE-1ED1-4BE8-BC6A-A9639C14E9F4}" presName="tx1" presStyleLbl="revTx" presStyleIdx="4" presStyleCnt="6" custScaleY="128348"/>
      <dgm:spPr/>
    </dgm:pt>
    <dgm:pt modelId="{245FB670-FAA9-4FDF-8DE5-1C53631D9574}" type="pres">
      <dgm:prSet presAssocID="{310C10AE-1ED1-4BE8-BC6A-A9639C14E9F4}" presName="vert1" presStyleCnt="0"/>
      <dgm:spPr/>
    </dgm:pt>
    <dgm:pt modelId="{5EF4F96D-9732-4D69-B6A4-90F91E191C89}" type="pres">
      <dgm:prSet presAssocID="{E3F95E28-8D93-4377-9846-A94C5C124444}" presName="thickLine" presStyleLbl="alignNode1" presStyleIdx="5" presStyleCnt="6"/>
      <dgm:spPr/>
    </dgm:pt>
    <dgm:pt modelId="{811C6ACE-A3BF-4DD1-BAF5-F1055CDF42CC}" type="pres">
      <dgm:prSet presAssocID="{E3F95E28-8D93-4377-9846-A94C5C124444}" presName="horz1" presStyleCnt="0"/>
      <dgm:spPr/>
    </dgm:pt>
    <dgm:pt modelId="{0E59D112-775B-4F2F-A07A-2B822A81AD4A}" type="pres">
      <dgm:prSet presAssocID="{E3F95E28-8D93-4377-9846-A94C5C124444}" presName="tx1" presStyleLbl="revTx" presStyleIdx="5" presStyleCnt="6" custScaleY="128348"/>
      <dgm:spPr/>
    </dgm:pt>
    <dgm:pt modelId="{F127FF38-3A16-4D48-BD49-E0D28DEBF09D}" type="pres">
      <dgm:prSet presAssocID="{E3F95E28-8D93-4377-9846-A94C5C124444}" presName="vert1" presStyleCnt="0"/>
      <dgm:spPr/>
    </dgm:pt>
  </dgm:ptLst>
  <dgm:cxnLst>
    <dgm:cxn modelId="{58F2E703-1DD4-4AE5-9A6D-AB75E4C9E2F6}" srcId="{0F710DC2-01F2-4716-9725-331707D90ABD}" destId="{0586AC97-C4E5-4897-BE47-723A67586C5D}" srcOrd="2" destOrd="0" parTransId="{314CFA59-6572-489E-A1F8-99733AEA5B64}" sibTransId="{41F6AC98-11D5-4B48-99D4-2D7B842BA41D}"/>
    <dgm:cxn modelId="{0DF55122-E876-4325-83CF-E353F3000253}" type="presOf" srcId="{EA28620D-DA76-491A-BFE1-75E4F9A73373}" destId="{304BBD89-7580-4AB8-8149-2E74580D1731}" srcOrd="0" destOrd="0" presId="urn:microsoft.com/office/officeart/2008/layout/LinedList"/>
    <dgm:cxn modelId="{FCBEA85F-0528-4683-988E-7CB534D5C1D8}" srcId="{0F710DC2-01F2-4716-9725-331707D90ABD}" destId="{F7D20B53-F3BF-4FBA-A295-4288808BED8A}" srcOrd="0" destOrd="0" parTransId="{EEA4E241-F67C-4B68-A6A5-05428813D431}" sibTransId="{68B2B600-DFAB-427C-8D65-6855F85306B9}"/>
    <dgm:cxn modelId="{89D90875-9121-465E-A9AB-44E0F234403C}" type="presOf" srcId="{E3F95E28-8D93-4377-9846-A94C5C124444}" destId="{0E59D112-775B-4F2F-A07A-2B822A81AD4A}" srcOrd="0" destOrd="0" presId="urn:microsoft.com/office/officeart/2008/layout/LinedList"/>
    <dgm:cxn modelId="{11CF1096-BF5D-4A40-8281-0796AC65D149}" type="presOf" srcId="{5106C9D9-E56D-43BB-AFB2-DBC0B73F3291}" destId="{A3622B68-85A3-42DF-A227-589BF92BAA61}" srcOrd="0" destOrd="0" presId="urn:microsoft.com/office/officeart/2008/layout/LinedList"/>
    <dgm:cxn modelId="{1D6E109C-C271-4DF3-A76B-A2D6F78456E3}" srcId="{0F710DC2-01F2-4716-9725-331707D90ABD}" destId="{E3F95E28-8D93-4377-9846-A94C5C124444}" srcOrd="5" destOrd="0" parTransId="{204EC53F-59E0-434F-B571-7665D379E4FE}" sibTransId="{D862CBCE-DCAC-46EE-AC43-3D3EABB1FDA1}"/>
    <dgm:cxn modelId="{6B9BF79F-FCA2-48A5-B9E7-3BE7D4890258}" type="presOf" srcId="{0586AC97-C4E5-4897-BE47-723A67586C5D}" destId="{4A8871DD-48EA-4E8A-B933-E4F748D2FA79}" srcOrd="0" destOrd="0" presId="urn:microsoft.com/office/officeart/2008/layout/LinedList"/>
    <dgm:cxn modelId="{94D621A2-3E8E-499F-B61A-00145AB6962E}" srcId="{0F710DC2-01F2-4716-9725-331707D90ABD}" destId="{310C10AE-1ED1-4BE8-BC6A-A9639C14E9F4}" srcOrd="4" destOrd="0" parTransId="{599D0C70-D816-46B3-8215-DD0F991FB5A1}" sibTransId="{1A01B7D8-CABE-4C4F-919A-EF11DF096275}"/>
    <dgm:cxn modelId="{DA0EF0AC-5289-4512-81E4-833DB5265963}" type="presOf" srcId="{F7D20B53-F3BF-4FBA-A295-4288808BED8A}" destId="{EAB3CFE8-F990-46A2-A356-408F675E4816}" srcOrd="0" destOrd="0" presId="urn:microsoft.com/office/officeart/2008/layout/LinedList"/>
    <dgm:cxn modelId="{35D416B2-8034-40FF-887E-9A8ACEA28CE1}" srcId="{0F710DC2-01F2-4716-9725-331707D90ABD}" destId="{EA28620D-DA76-491A-BFE1-75E4F9A73373}" srcOrd="3" destOrd="0" parTransId="{90CC7115-CD41-4AAC-8E24-AF34364C6A8B}" sibTransId="{2793216C-5EBD-4123-8FAD-C19D3DCE6BD4}"/>
    <dgm:cxn modelId="{6A4F11D7-E5A7-4D4D-8E52-4B7738AD11A5}" type="presOf" srcId="{0F710DC2-01F2-4716-9725-331707D90ABD}" destId="{832C618B-9D22-4167-9405-F4CF4E17D4D5}" srcOrd="0" destOrd="0" presId="urn:microsoft.com/office/officeart/2008/layout/LinedList"/>
    <dgm:cxn modelId="{F39DBADA-D3F5-4ED9-A049-8FA758B8CB9B}" srcId="{0F710DC2-01F2-4716-9725-331707D90ABD}" destId="{5106C9D9-E56D-43BB-AFB2-DBC0B73F3291}" srcOrd="1" destOrd="0" parTransId="{A98AB1DB-7A4D-48C9-90F7-4AB609FEEB0E}" sibTransId="{B7241D80-56FE-458E-8FC3-63CE3431CC90}"/>
    <dgm:cxn modelId="{21E653F5-44F8-4BAA-996C-302E526A1C24}" type="presOf" srcId="{310C10AE-1ED1-4BE8-BC6A-A9639C14E9F4}" destId="{98D9C08B-C786-42A6-9E13-DFD1512511C8}" srcOrd="0" destOrd="0" presId="urn:microsoft.com/office/officeart/2008/layout/LinedList"/>
    <dgm:cxn modelId="{C39F2132-704A-4BD5-823E-BD03E4C7FF83}" type="presParOf" srcId="{832C618B-9D22-4167-9405-F4CF4E17D4D5}" destId="{B3023573-35F6-4BE2-82F2-DBBE259FEBDE}" srcOrd="0" destOrd="0" presId="urn:microsoft.com/office/officeart/2008/layout/LinedList"/>
    <dgm:cxn modelId="{1C5E4149-6244-497A-989B-1DBC6E129C22}" type="presParOf" srcId="{832C618B-9D22-4167-9405-F4CF4E17D4D5}" destId="{BAFD8031-2C8D-47FA-B98C-8FBB45A612F5}" srcOrd="1" destOrd="0" presId="urn:microsoft.com/office/officeart/2008/layout/LinedList"/>
    <dgm:cxn modelId="{3067B9BB-2842-41EE-AB08-C82FA5566724}" type="presParOf" srcId="{BAFD8031-2C8D-47FA-B98C-8FBB45A612F5}" destId="{EAB3CFE8-F990-46A2-A356-408F675E4816}" srcOrd="0" destOrd="0" presId="urn:microsoft.com/office/officeart/2008/layout/LinedList"/>
    <dgm:cxn modelId="{1EB5A9CE-A58D-44FC-8D4B-4042D1DA6B5A}" type="presParOf" srcId="{BAFD8031-2C8D-47FA-B98C-8FBB45A612F5}" destId="{29F94EC0-2CA3-45B0-99F1-2836095C4A27}" srcOrd="1" destOrd="0" presId="urn:microsoft.com/office/officeart/2008/layout/LinedList"/>
    <dgm:cxn modelId="{184D08E2-F67D-47C8-AD5D-F71592CB0E68}" type="presParOf" srcId="{832C618B-9D22-4167-9405-F4CF4E17D4D5}" destId="{B0CCFB72-CBF2-4F73-81B6-EACD913387D5}" srcOrd="2" destOrd="0" presId="urn:microsoft.com/office/officeart/2008/layout/LinedList"/>
    <dgm:cxn modelId="{A3D418A9-4D25-46BF-A6ED-19B7A2BB6E37}" type="presParOf" srcId="{832C618B-9D22-4167-9405-F4CF4E17D4D5}" destId="{96971ACA-C952-4CCB-B12C-9598F1FFF216}" srcOrd="3" destOrd="0" presId="urn:microsoft.com/office/officeart/2008/layout/LinedList"/>
    <dgm:cxn modelId="{5EB6C39F-59BC-48D2-8F37-76F46086F021}" type="presParOf" srcId="{96971ACA-C952-4CCB-B12C-9598F1FFF216}" destId="{A3622B68-85A3-42DF-A227-589BF92BAA61}" srcOrd="0" destOrd="0" presId="urn:microsoft.com/office/officeart/2008/layout/LinedList"/>
    <dgm:cxn modelId="{7A30A84B-34AA-4FB1-8A22-1C8C5066EAF9}" type="presParOf" srcId="{96971ACA-C952-4CCB-B12C-9598F1FFF216}" destId="{1B77ADF2-1D84-407A-A56C-835CF5DF9B86}" srcOrd="1" destOrd="0" presId="urn:microsoft.com/office/officeart/2008/layout/LinedList"/>
    <dgm:cxn modelId="{F091CBEF-FD8D-41E2-87C1-0242E40F8DE5}" type="presParOf" srcId="{832C618B-9D22-4167-9405-F4CF4E17D4D5}" destId="{93FB613D-3E0B-4985-B0AE-6DF8120BA9FA}" srcOrd="4" destOrd="0" presId="urn:microsoft.com/office/officeart/2008/layout/LinedList"/>
    <dgm:cxn modelId="{694D45CF-E27D-47F1-9405-67E5C8DAF5BA}" type="presParOf" srcId="{832C618B-9D22-4167-9405-F4CF4E17D4D5}" destId="{416AB9A4-EA35-4DD7-9339-25254EC77586}" srcOrd="5" destOrd="0" presId="urn:microsoft.com/office/officeart/2008/layout/LinedList"/>
    <dgm:cxn modelId="{7B7EAB3B-C814-470F-906C-B4D1001DB5A9}" type="presParOf" srcId="{416AB9A4-EA35-4DD7-9339-25254EC77586}" destId="{4A8871DD-48EA-4E8A-B933-E4F748D2FA79}" srcOrd="0" destOrd="0" presId="urn:microsoft.com/office/officeart/2008/layout/LinedList"/>
    <dgm:cxn modelId="{043FCF61-A813-4CC0-8CAC-1D63F65BA1FE}" type="presParOf" srcId="{416AB9A4-EA35-4DD7-9339-25254EC77586}" destId="{46BC335E-6852-43F2-8FC0-97CBEDBD2AF2}" srcOrd="1" destOrd="0" presId="urn:microsoft.com/office/officeart/2008/layout/LinedList"/>
    <dgm:cxn modelId="{4D3AFEA4-A7BD-4436-A218-3E80CF9EF4BF}" type="presParOf" srcId="{832C618B-9D22-4167-9405-F4CF4E17D4D5}" destId="{BEBFE12F-5C00-4C6A-8140-77645163A17E}" srcOrd="6" destOrd="0" presId="urn:microsoft.com/office/officeart/2008/layout/LinedList"/>
    <dgm:cxn modelId="{E31AA2FB-7AF4-450B-AAAB-779FC3731AA6}" type="presParOf" srcId="{832C618B-9D22-4167-9405-F4CF4E17D4D5}" destId="{ADF65CD1-5685-4778-A4C1-CD37EB115FE2}" srcOrd="7" destOrd="0" presId="urn:microsoft.com/office/officeart/2008/layout/LinedList"/>
    <dgm:cxn modelId="{DC2B615C-59A0-4759-912E-A9E57BA13F8D}" type="presParOf" srcId="{ADF65CD1-5685-4778-A4C1-CD37EB115FE2}" destId="{304BBD89-7580-4AB8-8149-2E74580D1731}" srcOrd="0" destOrd="0" presId="urn:microsoft.com/office/officeart/2008/layout/LinedList"/>
    <dgm:cxn modelId="{A3F815FD-BFEE-433D-8477-CDAE19734814}" type="presParOf" srcId="{ADF65CD1-5685-4778-A4C1-CD37EB115FE2}" destId="{9626FFDD-A444-4289-9E95-0DBDAE4B45F8}" srcOrd="1" destOrd="0" presId="urn:microsoft.com/office/officeart/2008/layout/LinedList"/>
    <dgm:cxn modelId="{EEBBD790-E43A-4B7F-8AFB-1892DDF38D8E}" type="presParOf" srcId="{832C618B-9D22-4167-9405-F4CF4E17D4D5}" destId="{CC75975D-0DEC-4AE0-A812-0FB301F15616}" srcOrd="8" destOrd="0" presId="urn:microsoft.com/office/officeart/2008/layout/LinedList"/>
    <dgm:cxn modelId="{18C52C36-D421-44BC-97A1-9935E2F808AB}" type="presParOf" srcId="{832C618B-9D22-4167-9405-F4CF4E17D4D5}" destId="{7A9CC68A-973E-4ED3-AC48-0ABA6E5E46A3}" srcOrd="9" destOrd="0" presId="urn:microsoft.com/office/officeart/2008/layout/LinedList"/>
    <dgm:cxn modelId="{2180A74A-ABFE-40FB-A6E7-4183EADF7BF7}" type="presParOf" srcId="{7A9CC68A-973E-4ED3-AC48-0ABA6E5E46A3}" destId="{98D9C08B-C786-42A6-9E13-DFD1512511C8}" srcOrd="0" destOrd="0" presId="urn:microsoft.com/office/officeart/2008/layout/LinedList"/>
    <dgm:cxn modelId="{FE0A4AF5-2615-407E-8DEE-75A68C09AC23}" type="presParOf" srcId="{7A9CC68A-973E-4ED3-AC48-0ABA6E5E46A3}" destId="{245FB670-FAA9-4FDF-8DE5-1C53631D9574}" srcOrd="1" destOrd="0" presId="urn:microsoft.com/office/officeart/2008/layout/LinedList"/>
    <dgm:cxn modelId="{B95816E6-8548-42BD-A432-C9B2D235AD0A}" type="presParOf" srcId="{832C618B-9D22-4167-9405-F4CF4E17D4D5}" destId="{5EF4F96D-9732-4D69-B6A4-90F91E191C89}" srcOrd="10" destOrd="0" presId="urn:microsoft.com/office/officeart/2008/layout/LinedList"/>
    <dgm:cxn modelId="{F8677D29-F17D-4BB4-A170-867344164801}" type="presParOf" srcId="{832C618B-9D22-4167-9405-F4CF4E17D4D5}" destId="{811C6ACE-A3BF-4DD1-BAF5-F1055CDF42CC}" srcOrd="11" destOrd="0" presId="urn:microsoft.com/office/officeart/2008/layout/LinedList"/>
    <dgm:cxn modelId="{79464DA0-61DD-43E1-ABBA-8C65EE8CBD50}" type="presParOf" srcId="{811C6ACE-A3BF-4DD1-BAF5-F1055CDF42CC}" destId="{0E59D112-775B-4F2F-A07A-2B822A81AD4A}" srcOrd="0" destOrd="0" presId="urn:microsoft.com/office/officeart/2008/layout/LinedList"/>
    <dgm:cxn modelId="{058EAA73-BE76-487A-A109-A3C594815223}" type="presParOf" srcId="{811C6ACE-A3BF-4DD1-BAF5-F1055CDF42CC}" destId="{F127FF38-3A16-4D48-BD49-E0D28DEBF09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023573-35F6-4BE2-82F2-DBBE259FEBDE}">
      <dsp:nvSpPr>
        <dsp:cNvPr id="0" name=""/>
        <dsp:cNvSpPr/>
      </dsp:nvSpPr>
      <dsp:spPr>
        <a:xfrm>
          <a:off x="0" y="510"/>
          <a:ext cx="105156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B3CFE8-F990-46A2-A356-408F675E4816}">
      <dsp:nvSpPr>
        <dsp:cNvPr id="0" name=""/>
        <dsp:cNvSpPr/>
      </dsp:nvSpPr>
      <dsp:spPr>
        <a:xfrm>
          <a:off x="0" y="510"/>
          <a:ext cx="10505330" cy="74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Zachycení situace ve třídě, které vyžadují interferenci či výchovné působení</a:t>
          </a:r>
          <a:r>
            <a:rPr lang="cs-CZ" sz="1800" kern="1200"/>
            <a:t>; </a:t>
          </a:r>
          <a:endParaRPr lang="en-US" sz="1800" kern="1200" dirty="0"/>
        </a:p>
      </dsp:txBody>
      <dsp:txXfrm>
        <a:off x="0" y="510"/>
        <a:ext cx="10505330" cy="748030"/>
      </dsp:txXfrm>
    </dsp:sp>
    <dsp:sp modelId="{B0CCFB72-CBF2-4F73-81B6-EACD913387D5}">
      <dsp:nvSpPr>
        <dsp:cNvPr id="0" name=""/>
        <dsp:cNvSpPr/>
      </dsp:nvSpPr>
      <dsp:spPr>
        <a:xfrm>
          <a:off x="0" y="748540"/>
          <a:ext cx="105156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622B68-85A3-42DF-A227-589BF92BAA61}">
      <dsp:nvSpPr>
        <dsp:cNvPr id="0" name=""/>
        <dsp:cNvSpPr/>
      </dsp:nvSpPr>
      <dsp:spPr>
        <a:xfrm>
          <a:off x="0" y="748540"/>
          <a:ext cx="10505330" cy="10600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Rozklíčování dynamiky problémového chování žáků a volba cesty k intervenci a prevenci chování; </a:t>
          </a:r>
        </a:p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400" kern="1200"/>
        </a:p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0" y="748540"/>
        <a:ext cx="10505330" cy="1060056"/>
      </dsp:txXfrm>
    </dsp:sp>
    <dsp:sp modelId="{93FB613D-3E0B-4985-B0AE-6DF8120BA9FA}">
      <dsp:nvSpPr>
        <dsp:cNvPr id="0" name=""/>
        <dsp:cNvSpPr/>
      </dsp:nvSpPr>
      <dsp:spPr>
        <a:xfrm>
          <a:off x="0" y="1808597"/>
          <a:ext cx="105156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8871DD-48EA-4E8A-B933-E4F748D2FA79}">
      <dsp:nvSpPr>
        <dsp:cNvPr id="0" name=""/>
        <dsp:cNvSpPr/>
      </dsp:nvSpPr>
      <dsp:spPr>
        <a:xfrm>
          <a:off x="0" y="1808597"/>
          <a:ext cx="10505330" cy="1318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Volba adekvátních postupů při reakci na nevhodné chování žáků či patologické projevy ve školní třídě. </a:t>
          </a:r>
          <a:endParaRPr lang="en-US" sz="2400" kern="1200" dirty="0"/>
        </a:p>
      </dsp:txBody>
      <dsp:txXfrm>
        <a:off x="0" y="1808597"/>
        <a:ext cx="10505330" cy="1318156"/>
      </dsp:txXfrm>
    </dsp:sp>
    <dsp:sp modelId="{BEBFE12F-5C00-4C6A-8140-77645163A17E}">
      <dsp:nvSpPr>
        <dsp:cNvPr id="0" name=""/>
        <dsp:cNvSpPr/>
      </dsp:nvSpPr>
      <dsp:spPr>
        <a:xfrm>
          <a:off x="0" y="3126753"/>
          <a:ext cx="105156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4BBD89-7580-4AB8-8149-2E74580D1731}">
      <dsp:nvSpPr>
        <dsp:cNvPr id="0" name=""/>
        <dsp:cNvSpPr/>
      </dsp:nvSpPr>
      <dsp:spPr>
        <a:xfrm>
          <a:off x="0" y="3126753"/>
          <a:ext cx="10515600" cy="314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0" y="3126753"/>
        <a:ext cx="10515600" cy="314020"/>
      </dsp:txXfrm>
    </dsp:sp>
    <dsp:sp modelId="{CC75975D-0DEC-4AE0-A812-0FB301F15616}">
      <dsp:nvSpPr>
        <dsp:cNvPr id="0" name=""/>
        <dsp:cNvSpPr/>
      </dsp:nvSpPr>
      <dsp:spPr>
        <a:xfrm>
          <a:off x="0" y="3440773"/>
          <a:ext cx="105156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D9C08B-C786-42A6-9E13-DFD1512511C8}">
      <dsp:nvSpPr>
        <dsp:cNvPr id="0" name=""/>
        <dsp:cNvSpPr/>
      </dsp:nvSpPr>
      <dsp:spPr>
        <a:xfrm>
          <a:off x="0" y="3440773"/>
          <a:ext cx="10505330" cy="74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Využívání technik zvládání stresových situací; </a:t>
          </a:r>
          <a:endParaRPr lang="en-US" sz="2400" kern="1200" dirty="0"/>
        </a:p>
      </dsp:txBody>
      <dsp:txXfrm>
        <a:off x="0" y="3440773"/>
        <a:ext cx="10505330" cy="748030"/>
      </dsp:txXfrm>
    </dsp:sp>
    <dsp:sp modelId="{5EF4F96D-9732-4D69-B6A4-90F91E191C89}">
      <dsp:nvSpPr>
        <dsp:cNvPr id="0" name=""/>
        <dsp:cNvSpPr/>
      </dsp:nvSpPr>
      <dsp:spPr>
        <a:xfrm>
          <a:off x="0" y="4188803"/>
          <a:ext cx="105156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59D112-775B-4F2F-A07A-2B822A81AD4A}">
      <dsp:nvSpPr>
        <dsp:cNvPr id="0" name=""/>
        <dsp:cNvSpPr/>
      </dsp:nvSpPr>
      <dsp:spPr>
        <a:xfrm>
          <a:off x="0" y="4188803"/>
          <a:ext cx="10505330" cy="74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Práce s metodickými pokyny MŠMT. </a:t>
          </a:r>
          <a:endParaRPr lang="en-US" sz="2400" kern="1200" dirty="0"/>
        </a:p>
      </dsp:txBody>
      <dsp:txXfrm>
        <a:off x="0" y="4188803"/>
        <a:ext cx="10505330" cy="7480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C61C29B1-D9FE-45A5-84AA-33F9831F9122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118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9118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AE717A14-8881-4A77-9218-5DD79BEE8B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473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5198FA-8DAF-45BE-9903-8003BDC878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B2317C6-6FC7-456F-B8FF-38E7D324DC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FE4AAD-404E-44EF-8660-4E4F8F4E4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71E9-1CBB-415B-91B5-706E91535403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E8B89D-1226-4E67-ACC5-9B5B08A28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D990C6-6DA9-4545-BAE1-D718E6036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EAAC-853E-4880-A623-ED27186ECC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591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462BA7-CD5D-47A1-B407-8BF878921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5DAA942-DF42-4EB7-9596-8E8D219217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541CA6-05EA-47E1-B79F-3574B9780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71E9-1CBB-415B-91B5-706E91535403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3A74CB-11FE-4C87-B867-628C3F29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19E6F9-3760-401D-B8BD-95C21EC73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EAAC-853E-4880-A623-ED27186ECC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489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0A03963-9CF7-4E99-93E1-EC7870F019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0D71A4-95E8-46C0-AB7B-216C58FBAC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FE90CD-C25E-481A-9943-082C9B958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71E9-1CBB-415B-91B5-706E91535403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02B871-2AB3-423B-8477-B3687762C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D36F4B-0075-46D7-9DFE-947706449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EAAC-853E-4880-A623-ED27186ECC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794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D28890-10FC-4E7E-BEEC-3BCE97BA2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4E8983-3723-4ECE-8918-E5423153A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9589C5-F994-4B53-AD76-F86ACFD78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71E9-1CBB-415B-91B5-706E91535403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F0862D-C7C3-4BFE-92F1-2A1305511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D40CCF-2938-4E58-BAB6-750BD3431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EAAC-853E-4880-A623-ED27186ECC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846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A4D3D-320A-4966-B70E-3BF93DE66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990097B-991C-4041-9DF1-F0BCEB452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32FD1D-E024-4E43-B135-B74209247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71E9-1CBB-415B-91B5-706E91535403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D20D42-357C-49D5-B3B9-87987EFBF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E89462-A97D-4073-AF63-7AAAE3607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EAAC-853E-4880-A623-ED27186ECC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222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AAAD00-7F52-45DA-B79F-CCE3E688E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190329-B6BB-4ACA-A261-11846A391E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B69E284-7361-407A-B428-48D405693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BAC0A0-48B0-4EAB-A883-395C9F45B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71E9-1CBB-415B-91B5-706E91535403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F18E75-991B-469C-A9FF-5C0837624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3D172D-7289-47ED-AB16-FEE290863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EAAC-853E-4880-A623-ED27186ECC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948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626F16-7D2A-4D96-B45D-6988E0A6A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AF7CF0E-4EE4-421F-A8FE-4222D4AE9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07C8BFF-3E6E-40AB-B9EB-73D3FC28BB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85549E7-B8F3-47A9-BC95-682085F830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7A90197-C8A9-4B3D-B7A3-81104DE0BA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E8791B5-CE10-46EF-B44B-F73D84776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71E9-1CBB-415B-91B5-706E91535403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E10B914-38B1-4EEE-A486-5865A75CF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277431D-F7BE-49DF-8C0B-4ED882782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EAAC-853E-4880-A623-ED27186ECC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45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E07711-6DCC-4894-84E8-9BD9DF4E0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54018C9-BE74-45FC-AEFA-484038237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71E9-1CBB-415B-91B5-706E91535403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EB788F8-20F5-4C19-A159-CDF0CD83A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D01F449-9B47-4AF7-9E95-BCCE9657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EAAC-853E-4880-A623-ED27186ECC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47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C6BF794-C2E7-4816-96AD-33781F660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71E9-1CBB-415B-91B5-706E91535403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411109D-D400-4094-AA0C-870A8D4A6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3BE9E9A-3887-490A-A019-1B01C626B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EAAC-853E-4880-A623-ED27186ECC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055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B2B2ED-CECC-47FA-834F-E0D7E484F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817106-5649-49C6-AEB5-7C9FFC37A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EEF8DBF-E0C2-41E7-A946-6792EED465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C3FFEB-93DD-4652-89C7-B98D27830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71E9-1CBB-415B-91B5-706E91535403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EFBF96-6878-43CB-B666-80C2D7459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FC44F9E-B174-4604-B39D-3669E93DD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EAAC-853E-4880-A623-ED27186ECC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20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097AD-5A9B-4552-8F86-E878BDBFB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781D10A-73C9-4F7A-9547-0DD4E40EAF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51B9DAD-C806-4407-A7C2-0B401C5FE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CBFF40B-DBE8-4FF8-A19C-3F6914571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71E9-1CBB-415B-91B5-706E91535403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8783041-DAAB-43BD-8078-DD4AE928E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6C209B-0C3A-4C4D-A2F9-84204C5C1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0EAAC-853E-4880-A623-ED27186ECC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13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33F07C9-78F7-496A-8AED-FBE2BE05B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2053FFE-9144-4E18-9B57-FD276EDB6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624E0A-3FD0-49C3-9E75-69CE1581B2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A71E9-1CBB-415B-91B5-706E91535403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A061BB-6D44-4AD9-AEEF-B436F33CF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9582AA-E580-47DB-9C08-3D53F16992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0EAAC-853E-4880-A623-ED27186ECC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45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D89BF-4B93-4CE8-B2EB-5D10F8AE9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Teoretické ukotvení tématu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FCA54C-D49B-4B07-898D-25DDBC799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7667"/>
            <a:ext cx="1051560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None/>
            </a:pPr>
            <a:r>
              <a:rPr lang="cs-CZ" sz="2400" b="1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Životní situace </a:t>
            </a: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je komplex nahodilých </a:t>
            </a:r>
            <a:r>
              <a:rPr lang="cs-CZ" sz="2400" b="1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činností a podnětů</a:t>
            </a: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odehrávajících se v jistém čase a prostoru. 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None/>
            </a:pPr>
            <a:r>
              <a:rPr lang="cs-CZ" sz="2400" b="1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Výchovná situace </a:t>
            </a: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je zvláštním případem životní situace. Učitel usměrňuje vývoj situace v následujících oblastech: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a) rozvoj osobnosti v rovině kognitivní, afektivní/výchovné a psychomotorické; utváření postojů, hodnot.  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b) podpora učení žáka ke splnění výstupů (učebního výkonu)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c) zjištění a podpora zájmů žáka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d) stabilizace nebo </a:t>
            </a:r>
            <a:r>
              <a:rPr lang="cs-CZ" sz="2400" dirty="0" err="1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neurotizace</a:t>
            </a: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osobnosti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71981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B13BDD-B6C0-4095-92FA-E13F21719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 tvoří rámec výchovné situace?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B184B1-747D-4522-AAF5-DF75145E7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5377"/>
            <a:ext cx="10515600" cy="4878277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Subjekt výchovy – v jaké společnosti žijí, co jim společnost umožňuje, jak si jich váží, jakou prestiž jim dává.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Objekt výchovy – jak působí rodina, škola, celospolečenské poměry, regionální prostředí apod.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 procesu výchovy vstupuje: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1. Kultura – normy morální, právní, tradice a věda, společenskopolitický systém a ekonomika. </a:t>
            </a:r>
            <a:endParaRPr lang="cs-CZ" sz="2400" dirty="0">
              <a:solidFill>
                <a:srgbClr val="0A0A0A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dirty="0">
                <a:solidFill>
                  <a:srgbClr val="0A0A0A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 2. Oblast mezilidských vztahů (atmosférou, ve které výchovně vzdělávací proces probíhá, od atmosféry v samotné třídě po atmosféru v celé společnosti).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76226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B72DD5-68CD-4F57-939C-A565D9D64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/>
              <a:t>K čemu směřujeme aneb na co se připravujeme?</a:t>
            </a:r>
            <a:endParaRPr lang="cs-CZ" sz="4000" b="1" i="1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7348B3B-6CA6-4DBC-A86B-689CB36B35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690607"/>
              </p:ext>
            </p:extLst>
          </p:nvPr>
        </p:nvGraphicFramePr>
        <p:xfrm>
          <a:off x="910024" y="1555532"/>
          <a:ext cx="10515600" cy="4937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2518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1E81DFE-F6C8-44E4-9237-672D36D88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 je to </a:t>
            </a:r>
            <a:r>
              <a:rPr lang="cs-CZ" sz="4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problémové chování</a:t>
            </a:r>
            <a:r>
              <a:rPr lang="cs-CZ" sz="4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cs-CZ" sz="5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54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53BE41-6DAF-4ECA-9A37-36F39A697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cs-C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chování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dítěte, které překračuje očekávané projevy </a:t>
            </a:r>
            <a:r>
              <a:rPr lang="cs-CZ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chování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vzhledem k věku a k situaci, kontextu, nese v sobě negativní konotace. 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chování, které je pro učitele nepřijatelné (</a:t>
            </a:r>
            <a:r>
              <a:rPr lang="cs-CZ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Fontana</a:t>
            </a: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2003) - subj</a:t>
            </a:r>
            <a:r>
              <a:rPr lang="cs-CZ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ektivní</a:t>
            </a: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pohled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cs-CZ" sz="2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výsledek vzájemné interakce učitele, dítěte a rodičů, v níž se projevují specifické rysy osobnosti všech zúčastněných, podmíněné i situačním kontextem.</a:t>
            </a:r>
            <a:endParaRPr lang="cs-CZ" sz="2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Terminologie: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problémové chování žáka (</a:t>
            </a:r>
            <a:r>
              <a:rPr lang="cs-CZ" sz="24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cs-CZ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cs-CZ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misbehaviour</a:t>
            </a:r>
            <a:r>
              <a:rPr lang="cs-CZ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difficult</a:t>
            </a:r>
            <a:r>
              <a:rPr lang="cs-CZ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těžko zvladatelné chování žáka (</a:t>
            </a:r>
            <a:r>
              <a:rPr lang="cs-CZ" sz="24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difficult</a:t>
            </a:r>
            <a:r>
              <a:rPr lang="cs-CZ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-to-</a:t>
            </a:r>
            <a:r>
              <a:rPr lang="cs-CZ" sz="24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manage</a:t>
            </a:r>
            <a:r>
              <a:rPr lang="cs-CZ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problémový žák (</a:t>
            </a:r>
            <a:r>
              <a:rPr lang="cs-CZ" sz="24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cs-CZ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pupil</a:t>
            </a: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obtížně vzdělavatelný žák (</a:t>
            </a:r>
            <a:r>
              <a:rPr lang="cs-CZ" sz="24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difficult</a:t>
            </a:r>
            <a:r>
              <a:rPr lang="cs-CZ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-to-</a:t>
            </a:r>
            <a:r>
              <a:rPr lang="cs-CZ" sz="24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teach</a:t>
            </a:r>
            <a:r>
              <a:rPr lang="cs-CZ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pupil</a:t>
            </a: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342900" lvl="0" indent="-342900">
              <a:spcBef>
                <a:spcPts val="0"/>
              </a:spcBef>
              <a:spcAft>
                <a:spcPts val="800"/>
              </a:spcAft>
              <a:buFont typeface="Georgia" panose="02040502050405020303" pitchFamily="18" charset="0"/>
              <a:buChar char="•"/>
              <a:tabLst>
                <a:tab pos="457200" algn="l"/>
              </a:tabLst>
            </a:pPr>
            <a:endParaRPr lang="cs-CZ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</a:tabLst>
            </a:pP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084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3CDCEDF-33A4-4C03-B9F6-CFECB5A6A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br>
              <a:rPr lang="cs-CZ" sz="5400" dirty="0"/>
            </a:br>
            <a:r>
              <a:rPr lang="cs-CZ" sz="5400" dirty="0"/>
              <a:t>S čím se                        můžeme</a:t>
            </a:r>
            <a:br>
              <a:rPr lang="cs-CZ" sz="5400" dirty="0"/>
            </a:br>
            <a:r>
              <a:rPr lang="cs-CZ" sz="5400" dirty="0"/>
              <a:t>potkat</a:t>
            </a:r>
            <a:br>
              <a:rPr lang="cs-CZ" sz="5400" dirty="0"/>
            </a:br>
            <a:br>
              <a:rPr lang="cs-CZ" sz="5400" dirty="0"/>
            </a:br>
            <a:endParaRPr lang="cs-CZ" sz="5400" dirty="0"/>
          </a:p>
        </p:txBody>
      </p:sp>
      <p:sp>
        <p:nvSpPr>
          <p:cNvPr id="49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Zástupný obsah 2">
            <a:extLst>
              <a:ext uri="{FF2B5EF4-FFF2-40B4-BE49-F238E27FC236}">
                <a16:creationId xmlns:a16="http://schemas.microsoft.com/office/drawing/2014/main" id="{123EF777-0E0E-465C-8D0A-D4BB72A6B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cs-CZ" sz="2200" dirty="0"/>
              <a:t>Problémové chování žáků, příčiny a okolnosti problémového chování žáků, vztah vyučujícího s žákem a se třídou. </a:t>
            </a:r>
          </a:p>
          <a:p>
            <a:r>
              <a:rPr lang="cs-CZ" sz="2200" b="1" dirty="0"/>
              <a:t>Neklid ve třídě, vyrušování, zapomínání. Nevhodné chování, konfliktní, drzý žák. </a:t>
            </a:r>
          </a:p>
          <a:p>
            <a:r>
              <a:rPr lang="cs-CZ" sz="2200" b="1" dirty="0"/>
              <a:t>Negativismus a nespolupracující žák.</a:t>
            </a:r>
          </a:p>
          <a:p>
            <a:r>
              <a:rPr lang="cs-CZ" sz="2200" dirty="0"/>
              <a:t>Závažné </a:t>
            </a:r>
            <a:r>
              <a:rPr lang="cs-CZ" sz="2200" b="1" dirty="0"/>
              <a:t>porušování školního řádu </a:t>
            </a:r>
            <a:r>
              <a:rPr lang="cs-CZ" sz="2200" dirty="0"/>
              <a:t>(drogy, alkohol, krádeže, závažné ubližování).</a:t>
            </a:r>
          </a:p>
          <a:p>
            <a:r>
              <a:rPr lang="cs-CZ" sz="2200" dirty="0"/>
              <a:t>Postupy zvládání stresových situací ve třídě.</a:t>
            </a:r>
          </a:p>
          <a:p>
            <a:r>
              <a:rPr lang="cs-CZ" sz="2200" dirty="0"/>
              <a:t>Možnosti a využití </a:t>
            </a:r>
            <a:r>
              <a:rPr lang="cs-CZ" sz="2200" b="1" dirty="0"/>
              <a:t>neverbálního projevu, verbálního projevu </a:t>
            </a:r>
            <a:r>
              <a:rPr lang="cs-CZ" sz="2200" dirty="0"/>
              <a:t>a asertivní komunikace při výchovných situacích. </a:t>
            </a:r>
          </a:p>
          <a:p>
            <a:r>
              <a:rPr lang="cs-CZ" sz="2200" b="1" dirty="0"/>
              <a:t>Práce s třídním kolektivem</a:t>
            </a:r>
            <a:r>
              <a:rPr lang="cs-CZ" sz="2200" dirty="0"/>
              <a:t>, nastavování a dodržování pravidel třídy. Sociální a osobnostní rozvoj třídy, techniky práce se třídou. </a:t>
            </a:r>
          </a:p>
        </p:txBody>
      </p:sp>
    </p:spTree>
    <p:extLst>
      <p:ext uri="{BB962C8B-B14F-4D97-AF65-F5344CB8AC3E}">
        <p14:creationId xmlns:p14="http://schemas.microsoft.com/office/powerpoint/2010/main" val="7603945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BB7A38A0058A641A35D7AAA8AF09637" ma:contentTypeVersion="2" ma:contentTypeDescription="Vytvoří nový dokument" ma:contentTypeScope="" ma:versionID="07d1f40962b15dd4da9f1141274b0eb2">
  <xsd:schema xmlns:xsd="http://www.w3.org/2001/XMLSchema" xmlns:xs="http://www.w3.org/2001/XMLSchema" xmlns:p="http://schemas.microsoft.com/office/2006/metadata/properties" xmlns:ns3="61f2ff1e-d339-44b6-a036-ca36cfa39f31" targetNamespace="http://schemas.microsoft.com/office/2006/metadata/properties" ma:root="true" ma:fieldsID="e670618fc491f66925f08c320fde0198" ns3:_="">
    <xsd:import namespace="61f2ff1e-d339-44b6-a036-ca36cfa39f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f2ff1e-d339-44b6-a036-ca36cfa39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549288-2884-427E-BE5E-8528D95487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3EADF2-38F7-4816-AB67-816A51A98A3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61f2ff1e-d339-44b6-a036-ca36cfa39f31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8A9A866-CBFD-49F5-8504-84E8C802E2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f2ff1e-d339-44b6-a036-ca36cfa39f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452</Words>
  <Application>Microsoft Office PowerPoint</Application>
  <PresentationFormat>Širokoúhlá obrazovka</PresentationFormat>
  <Paragraphs>38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Georgia</vt:lpstr>
      <vt:lpstr>Times New Roman</vt:lpstr>
      <vt:lpstr>Motiv Office</vt:lpstr>
      <vt:lpstr>Teoretické ukotvení tématu</vt:lpstr>
      <vt:lpstr>Co tvoří rámec výchovné situace?</vt:lpstr>
      <vt:lpstr>K čemu směřujeme aneb na co se připravujeme?</vt:lpstr>
      <vt:lpstr>Co je to problémové chování? </vt:lpstr>
      <vt:lpstr> S čím se                        můžeme potkat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Výchovné situace ve škole: analýza a interpretace</dc:title>
  <dc:creator>Hana Horká</dc:creator>
  <cp:lastModifiedBy>Radek Pospíšil</cp:lastModifiedBy>
  <cp:revision>38</cp:revision>
  <cp:lastPrinted>2023-02-20T09:46:52Z</cp:lastPrinted>
  <dcterms:created xsi:type="dcterms:W3CDTF">2020-02-15T17:54:32Z</dcterms:created>
  <dcterms:modified xsi:type="dcterms:W3CDTF">2024-02-25T08:12:04Z</dcterms:modified>
</cp:coreProperties>
</file>