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 Létalová" userId="a4c3fa8bf1407dbb" providerId="LiveId" clId="{5351F707-3DE3-4A1A-AF17-99B302F419D5}"/>
    <pc:docChg chg="modSld">
      <pc:chgData name="Jana Létalová" userId="a4c3fa8bf1407dbb" providerId="LiveId" clId="{5351F707-3DE3-4A1A-AF17-99B302F419D5}" dt="2023-03-10T14:05:21.243" v="10" actId="113"/>
      <pc:docMkLst>
        <pc:docMk/>
      </pc:docMkLst>
      <pc:sldChg chg="modSp mod">
        <pc:chgData name="Jana Létalová" userId="a4c3fa8bf1407dbb" providerId="LiveId" clId="{5351F707-3DE3-4A1A-AF17-99B302F419D5}" dt="2023-03-10T14:04:35.194" v="3" actId="113"/>
        <pc:sldMkLst>
          <pc:docMk/>
          <pc:sldMk cId="2928336903" sldId="256"/>
        </pc:sldMkLst>
        <pc:spChg chg="mod">
          <ac:chgData name="Jana Létalová" userId="a4c3fa8bf1407dbb" providerId="LiveId" clId="{5351F707-3DE3-4A1A-AF17-99B302F419D5}" dt="2023-03-10T14:04:35.194" v="3" actId="113"/>
          <ac:spMkLst>
            <pc:docMk/>
            <pc:sldMk cId="2928336903" sldId="256"/>
            <ac:spMk id="2" creationId="{428F9109-21DA-5027-AF84-C2B0361ACE5A}"/>
          </ac:spMkLst>
        </pc:spChg>
      </pc:sldChg>
      <pc:sldChg chg="modSp mod">
        <pc:chgData name="Jana Létalová" userId="a4c3fa8bf1407dbb" providerId="LiveId" clId="{5351F707-3DE3-4A1A-AF17-99B302F419D5}" dt="2023-03-10T14:04:27.864" v="2" actId="113"/>
        <pc:sldMkLst>
          <pc:docMk/>
          <pc:sldMk cId="1707704831" sldId="257"/>
        </pc:sldMkLst>
        <pc:spChg chg="mod">
          <ac:chgData name="Jana Létalová" userId="a4c3fa8bf1407dbb" providerId="LiveId" clId="{5351F707-3DE3-4A1A-AF17-99B302F419D5}" dt="2023-03-10T14:04:27.864" v="2" actId="113"/>
          <ac:spMkLst>
            <pc:docMk/>
            <pc:sldMk cId="1707704831" sldId="257"/>
            <ac:spMk id="2" creationId="{5FD9E85D-7BEA-2483-312F-6C024FFD353A}"/>
          </ac:spMkLst>
        </pc:spChg>
      </pc:sldChg>
      <pc:sldChg chg="modSp mod">
        <pc:chgData name="Jana Létalová" userId="a4c3fa8bf1407dbb" providerId="LiveId" clId="{5351F707-3DE3-4A1A-AF17-99B302F419D5}" dt="2023-03-10T14:04:41.708" v="4" actId="113"/>
        <pc:sldMkLst>
          <pc:docMk/>
          <pc:sldMk cId="1625674075" sldId="258"/>
        </pc:sldMkLst>
        <pc:spChg chg="mod">
          <ac:chgData name="Jana Létalová" userId="a4c3fa8bf1407dbb" providerId="LiveId" clId="{5351F707-3DE3-4A1A-AF17-99B302F419D5}" dt="2023-03-10T14:04:41.708" v="4" actId="113"/>
          <ac:spMkLst>
            <pc:docMk/>
            <pc:sldMk cId="1625674075" sldId="258"/>
            <ac:spMk id="2" creationId="{FC6D1A6B-3B40-E3ED-3D6A-EF86EE7EB0C0}"/>
          </ac:spMkLst>
        </pc:spChg>
      </pc:sldChg>
      <pc:sldChg chg="modSp mod">
        <pc:chgData name="Jana Létalová" userId="a4c3fa8bf1407dbb" providerId="LiveId" clId="{5351F707-3DE3-4A1A-AF17-99B302F419D5}" dt="2023-03-10T14:04:52.917" v="5" actId="113"/>
        <pc:sldMkLst>
          <pc:docMk/>
          <pc:sldMk cId="3957311261" sldId="259"/>
        </pc:sldMkLst>
        <pc:spChg chg="mod">
          <ac:chgData name="Jana Létalová" userId="a4c3fa8bf1407dbb" providerId="LiveId" clId="{5351F707-3DE3-4A1A-AF17-99B302F419D5}" dt="2023-03-10T14:04:52.917" v="5" actId="113"/>
          <ac:spMkLst>
            <pc:docMk/>
            <pc:sldMk cId="3957311261" sldId="259"/>
            <ac:spMk id="2" creationId="{3446EBFE-1548-D53B-DFEA-48AF27DC5DDB}"/>
          </ac:spMkLst>
        </pc:spChg>
      </pc:sldChg>
      <pc:sldChg chg="modSp mod">
        <pc:chgData name="Jana Létalová" userId="a4c3fa8bf1407dbb" providerId="LiveId" clId="{5351F707-3DE3-4A1A-AF17-99B302F419D5}" dt="2023-03-10T14:05:01.964" v="6" actId="113"/>
        <pc:sldMkLst>
          <pc:docMk/>
          <pc:sldMk cId="150653415" sldId="260"/>
        </pc:sldMkLst>
        <pc:spChg chg="mod">
          <ac:chgData name="Jana Létalová" userId="a4c3fa8bf1407dbb" providerId="LiveId" clId="{5351F707-3DE3-4A1A-AF17-99B302F419D5}" dt="2023-03-10T14:05:01.964" v="6" actId="113"/>
          <ac:spMkLst>
            <pc:docMk/>
            <pc:sldMk cId="150653415" sldId="260"/>
            <ac:spMk id="2" creationId="{DDD9BB35-FD9D-5F6C-F21E-25C24122A999}"/>
          </ac:spMkLst>
        </pc:spChg>
      </pc:sldChg>
      <pc:sldChg chg="modSp mod">
        <pc:chgData name="Jana Létalová" userId="a4c3fa8bf1407dbb" providerId="LiveId" clId="{5351F707-3DE3-4A1A-AF17-99B302F419D5}" dt="2023-03-10T14:05:09.185" v="7" actId="113"/>
        <pc:sldMkLst>
          <pc:docMk/>
          <pc:sldMk cId="1438552815" sldId="261"/>
        </pc:sldMkLst>
        <pc:spChg chg="mod">
          <ac:chgData name="Jana Létalová" userId="a4c3fa8bf1407dbb" providerId="LiveId" clId="{5351F707-3DE3-4A1A-AF17-99B302F419D5}" dt="2023-03-10T14:05:09.185" v="7" actId="113"/>
          <ac:spMkLst>
            <pc:docMk/>
            <pc:sldMk cId="1438552815" sldId="261"/>
            <ac:spMk id="2" creationId="{B13C43D4-D6DB-D6ED-3431-B73998CFC22B}"/>
          </ac:spMkLst>
        </pc:spChg>
      </pc:sldChg>
      <pc:sldChg chg="modSp mod">
        <pc:chgData name="Jana Létalová" userId="a4c3fa8bf1407dbb" providerId="LiveId" clId="{5351F707-3DE3-4A1A-AF17-99B302F419D5}" dt="2023-03-10T14:05:13.706" v="8" actId="113"/>
        <pc:sldMkLst>
          <pc:docMk/>
          <pc:sldMk cId="780260941" sldId="262"/>
        </pc:sldMkLst>
        <pc:spChg chg="mod">
          <ac:chgData name="Jana Létalová" userId="a4c3fa8bf1407dbb" providerId="LiveId" clId="{5351F707-3DE3-4A1A-AF17-99B302F419D5}" dt="2023-03-10T14:05:13.706" v="8" actId="113"/>
          <ac:spMkLst>
            <pc:docMk/>
            <pc:sldMk cId="780260941" sldId="262"/>
            <ac:spMk id="2" creationId="{8F62C19C-8959-F16A-BD9D-5FFA12F1B6D6}"/>
          </ac:spMkLst>
        </pc:spChg>
      </pc:sldChg>
      <pc:sldChg chg="modSp mod">
        <pc:chgData name="Jana Létalová" userId="a4c3fa8bf1407dbb" providerId="LiveId" clId="{5351F707-3DE3-4A1A-AF17-99B302F419D5}" dt="2023-03-10T14:05:17.443" v="9" actId="113"/>
        <pc:sldMkLst>
          <pc:docMk/>
          <pc:sldMk cId="2960544780" sldId="263"/>
        </pc:sldMkLst>
        <pc:spChg chg="mod">
          <ac:chgData name="Jana Létalová" userId="a4c3fa8bf1407dbb" providerId="LiveId" clId="{5351F707-3DE3-4A1A-AF17-99B302F419D5}" dt="2023-03-10T14:05:17.443" v="9" actId="113"/>
          <ac:spMkLst>
            <pc:docMk/>
            <pc:sldMk cId="2960544780" sldId="263"/>
            <ac:spMk id="2" creationId="{26C58B8C-ED20-4780-F530-0719D3096644}"/>
          </ac:spMkLst>
        </pc:spChg>
      </pc:sldChg>
      <pc:sldChg chg="modSp mod">
        <pc:chgData name="Jana Létalová" userId="a4c3fa8bf1407dbb" providerId="LiveId" clId="{5351F707-3DE3-4A1A-AF17-99B302F419D5}" dt="2023-03-10T14:05:21.243" v="10" actId="113"/>
        <pc:sldMkLst>
          <pc:docMk/>
          <pc:sldMk cId="3370618501" sldId="264"/>
        </pc:sldMkLst>
        <pc:spChg chg="mod">
          <ac:chgData name="Jana Létalová" userId="a4c3fa8bf1407dbb" providerId="LiveId" clId="{5351F707-3DE3-4A1A-AF17-99B302F419D5}" dt="2023-03-10T14:05:21.243" v="10" actId="113"/>
          <ac:spMkLst>
            <pc:docMk/>
            <pc:sldMk cId="3370618501" sldId="264"/>
            <ac:spMk id="2" creationId="{B17F55CD-02AD-65DA-D959-0A3200A94C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177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42292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46620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82805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44960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890466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32251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8104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63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454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92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28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869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586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72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352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386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CBC1C18-307B-4F68-A007-B5B542270E8D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786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8F9109-21DA-5027-AF84-C2B0361ACE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538719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Kompetence učitele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2400" dirty="0">
                <a:solidFill>
                  <a:schemeClr val="bg1"/>
                </a:solidFill>
              </a:rPr>
              <a:t>vybraný Kompetenční model dle:  Průcha, j. (2002). </a:t>
            </a:r>
            <a:r>
              <a:rPr lang="cs-CZ" sz="2400" i="1" dirty="0">
                <a:solidFill>
                  <a:schemeClr val="bg1"/>
                </a:solidFill>
              </a:rPr>
              <a:t>Učitel: Současné poznatky o profesi</a:t>
            </a:r>
            <a:r>
              <a:rPr lang="cs-CZ" sz="2400" dirty="0">
                <a:solidFill>
                  <a:schemeClr val="bg1"/>
                </a:solidFill>
              </a:rPr>
              <a:t>. Praha: portál.</a:t>
            </a:r>
          </a:p>
        </p:txBody>
      </p:sp>
    </p:spTree>
    <p:extLst>
      <p:ext uri="{BB962C8B-B14F-4D97-AF65-F5344CB8AC3E}">
        <p14:creationId xmlns:p14="http://schemas.microsoft.com/office/powerpoint/2010/main" val="2928336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D9E85D-7BEA-2483-312F-6C024FFD3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866" y="629728"/>
            <a:ext cx="9613861" cy="4994695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Kompetence učitele = integrovaný soubor vědomostí, dovedností, schopností, postojů a osobnostních dispozic pro kvalitní výkon povolání</a:t>
            </a:r>
            <a:br>
              <a:rPr lang="cs-CZ" dirty="0">
                <a:solidFill>
                  <a:schemeClr val="bg1"/>
                </a:solidFill>
              </a:rPr>
            </a:br>
            <a:br>
              <a:rPr lang="cs-CZ" dirty="0">
                <a:solidFill>
                  <a:schemeClr val="bg1"/>
                </a:solidFill>
              </a:rPr>
            </a:br>
            <a:r>
              <a:rPr lang="pl-PL" b="1" dirty="0">
                <a:solidFill>
                  <a:schemeClr val="bg1"/>
                </a:solidFill>
              </a:rPr>
              <a:t>Termín kompetence </a:t>
            </a:r>
            <a:r>
              <a:rPr lang="cs-CZ" b="1" dirty="0">
                <a:solidFill>
                  <a:schemeClr val="bg1"/>
                </a:solidFill>
              </a:rPr>
              <a:t>je výrazem pro obecnou připravenost učitele vyrovnat se s nároky své profesionální role</a:t>
            </a:r>
          </a:p>
        </p:txBody>
      </p:sp>
    </p:spTree>
    <p:extLst>
      <p:ext uri="{BB962C8B-B14F-4D97-AF65-F5344CB8AC3E}">
        <p14:creationId xmlns:p14="http://schemas.microsoft.com/office/powerpoint/2010/main" val="1707704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D1A6B-3B40-E3ED-3D6A-EF86EE7EB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462177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Kompetence Oborově předmětová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808ABDA-CAF1-F490-0C57-BFC6E29C8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2147977"/>
            <a:ext cx="8535988" cy="384642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● Má osvojeny systematické znalosti aprobačního oboru v rozsahu a hloubce odpovídající potřebám ZŠ/SŠ; </a:t>
            </a:r>
          </a:p>
          <a:p>
            <a:r>
              <a:rPr lang="cs-CZ" dirty="0">
                <a:solidFill>
                  <a:schemeClr val="bg1"/>
                </a:solidFill>
              </a:rPr>
              <a:t>● Je schopen transformovat poznatky příslušných oborů do vzdělávacích obsahů vyučovacích předmětů; </a:t>
            </a:r>
          </a:p>
          <a:p>
            <a:r>
              <a:rPr lang="cs-CZ" dirty="0">
                <a:solidFill>
                  <a:schemeClr val="bg1"/>
                </a:solidFill>
              </a:rPr>
              <a:t>● Dovede integrovat mezioborové poznatky a vytvářet mezipředmětové vztahy; </a:t>
            </a:r>
          </a:p>
          <a:p>
            <a:r>
              <a:rPr lang="cs-CZ" dirty="0">
                <a:solidFill>
                  <a:schemeClr val="bg1"/>
                </a:solidFill>
              </a:rPr>
              <a:t>● Umí vyhledávat a zpracovávat informace zejména v oblasti aprobačních oborů;</a:t>
            </a:r>
          </a:p>
          <a:p>
            <a:r>
              <a:rPr lang="cs-CZ" dirty="0">
                <a:solidFill>
                  <a:schemeClr val="bg1"/>
                </a:solidFill>
              </a:rPr>
              <a:t> ● Disponuje uživatelskými dovednostmi ICT</a:t>
            </a:r>
          </a:p>
        </p:txBody>
      </p:sp>
    </p:spTree>
    <p:extLst>
      <p:ext uri="{BB962C8B-B14F-4D97-AF65-F5344CB8AC3E}">
        <p14:creationId xmlns:p14="http://schemas.microsoft.com/office/powerpoint/2010/main" val="1625674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46EBFE-1548-D53B-DFEA-48AF27DC5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281023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Kompetence Didaktická a </a:t>
            </a:r>
            <a:r>
              <a:rPr lang="cs-CZ" b="1" dirty="0" err="1">
                <a:solidFill>
                  <a:schemeClr val="bg1"/>
                </a:solidFill>
              </a:rPr>
              <a:t>psychodidaktická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E52290D-04B6-FF52-DC11-B51C2F093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966823"/>
            <a:ext cx="8535988" cy="402757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● Ovládá strategie vyučování a učení;</a:t>
            </a:r>
          </a:p>
          <a:p>
            <a:r>
              <a:rPr lang="cs-CZ" dirty="0">
                <a:solidFill>
                  <a:schemeClr val="bg1"/>
                </a:solidFill>
              </a:rPr>
              <a:t>● Dovede využívat základní metodický repertoár ve výuce daného předmětu a je schopen je přizpůsobit individuálním potřebám žáků a požadavkům konkrétní školy;</a:t>
            </a:r>
          </a:p>
          <a:p>
            <a:r>
              <a:rPr lang="cs-CZ" dirty="0">
                <a:solidFill>
                  <a:schemeClr val="bg1"/>
                </a:solidFill>
              </a:rPr>
              <a:t>●  Má přehled o vzdělávacích programech a dovede s nimi pracovat při tvorbě vlastních výukových projektů; </a:t>
            </a:r>
          </a:p>
          <a:p>
            <a:r>
              <a:rPr lang="cs-CZ" dirty="0">
                <a:solidFill>
                  <a:schemeClr val="bg1"/>
                </a:solidFill>
              </a:rPr>
              <a:t>● Má znalosti o teoriích hodnocení a dovede je využívat;</a:t>
            </a:r>
          </a:p>
          <a:p>
            <a:r>
              <a:rPr lang="cs-CZ" dirty="0">
                <a:solidFill>
                  <a:schemeClr val="bg1"/>
                </a:solidFill>
              </a:rPr>
              <a:t>● Dovede využívat ICT pro podporu učení žáků</a:t>
            </a:r>
          </a:p>
        </p:txBody>
      </p:sp>
    </p:spTree>
    <p:extLst>
      <p:ext uri="{BB962C8B-B14F-4D97-AF65-F5344CB8AC3E}">
        <p14:creationId xmlns:p14="http://schemas.microsoft.com/office/powerpoint/2010/main" val="3957311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D9BB35-FD9D-5F6C-F21E-25C24122A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730" y="-280360"/>
            <a:ext cx="10058400" cy="2480095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Kompetence pedagogická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2A68ADF-2626-B944-B7E3-936CC9C09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570008"/>
            <a:ext cx="8535988" cy="3579962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● Ovládá procesy a podmínky výchovy;</a:t>
            </a:r>
          </a:p>
          <a:p>
            <a:r>
              <a:rPr lang="cs-CZ" dirty="0">
                <a:solidFill>
                  <a:schemeClr val="bg1"/>
                </a:solidFill>
              </a:rPr>
              <a:t>● Dovede se orientovat v kontextu výchovy a vzdělání na základě   znalostí vzdělávacích soustav a trendů jejich rozvoje;</a:t>
            </a:r>
          </a:p>
          <a:p>
            <a:r>
              <a:rPr lang="cs-CZ" dirty="0">
                <a:solidFill>
                  <a:schemeClr val="bg1"/>
                </a:solidFill>
              </a:rPr>
              <a:t>● Je schopen podporovat rozvoj individuálních kvalit žáků; </a:t>
            </a:r>
          </a:p>
          <a:p>
            <a:r>
              <a:rPr lang="cs-CZ" dirty="0">
                <a:solidFill>
                  <a:schemeClr val="bg1"/>
                </a:solidFill>
              </a:rPr>
              <a:t>● Má znalosti o právech dítěte a respektuje je ve své práci</a:t>
            </a:r>
          </a:p>
        </p:txBody>
      </p:sp>
    </p:spTree>
    <p:extLst>
      <p:ext uri="{BB962C8B-B14F-4D97-AF65-F5344CB8AC3E}">
        <p14:creationId xmlns:p14="http://schemas.microsoft.com/office/powerpoint/2010/main" val="150653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3C43D4-D6DB-D6ED-3431-B73998CFC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617453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Kompetence Diagnostická a intervenční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A82BE0B-8AAA-DC25-5657-F2E8C60DC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2078966"/>
            <a:ext cx="8535988" cy="3915434"/>
          </a:xfrm>
        </p:spPr>
        <p:txBody>
          <a:bodyPr>
            <a:normAutofit/>
          </a:bodyPr>
          <a:lstStyle/>
          <a:p>
            <a:r>
              <a:rPr lang="cs-CZ" dirty="0"/>
              <a:t> </a:t>
            </a:r>
            <a:r>
              <a:rPr lang="cs-CZ" dirty="0">
                <a:solidFill>
                  <a:schemeClr val="bg1"/>
                </a:solidFill>
              </a:rPr>
              <a:t>● Dovede použít prostředky pedagogické diagnostiky;</a:t>
            </a:r>
          </a:p>
          <a:p>
            <a:r>
              <a:rPr lang="cs-CZ" dirty="0">
                <a:solidFill>
                  <a:schemeClr val="bg1"/>
                </a:solidFill>
              </a:rPr>
              <a:t> ● Je schopen identifikovat žáky se specifickými poruchami učení;</a:t>
            </a:r>
          </a:p>
          <a:p>
            <a:r>
              <a:rPr lang="cs-CZ" dirty="0">
                <a:solidFill>
                  <a:schemeClr val="bg1"/>
                </a:solidFill>
              </a:rPr>
              <a:t> ● Ovládá způsoby vedení talentovaných žáků;</a:t>
            </a:r>
          </a:p>
          <a:p>
            <a:r>
              <a:rPr lang="cs-CZ" dirty="0">
                <a:solidFill>
                  <a:schemeClr val="bg1"/>
                </a:solidFill>
              </a:rPr>
              <a:t> ● Je schopný rozpoznat sociálně patologické projevy žáků;</a:t>
            </a:r>
          </a:p>
          <a:p>
            <a:r>
              <a:rPr lang="cs-CZ" dirty="0">
                <a:solidFill>
                  <a:schemeClr val="bg1"/>
                </a:solidFill>
              </a:rPr>
              <a:t> ● Ovládá prostředky zajištění kázně</a:t>
            </a:r>
          </a:p>
        </p:txBody>
      </p:sp>
    </p:spTree>
    <p:extLst>
      <p:ext uri="{BB962C8B-B14F-4D97-AF65-F5344CB8AC3E}">
        <p14:creationId xmlns:p14="http://schemas.microsoft.com/office/powerpoint/2010/main" val="1438552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62C19C-8959-F16A-BD9D-5FFA12F1B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522562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Kompetence </a:t>
            </a:r>
            <a:r>
              <a:rPr lang="cs-CZ" b="1" dirty="0" err="1">
                <a:solidFill>
                  <a:schemeClr val="bg1"/>
                </a:solidFill>
              </a:rPr>
              <a:t>Managerská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015D773-3019-48B1-A2F0-60821C913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2208362"/>
            <a:ext cx="8535988" cy="378603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● Má základní znalosti o zákonech a dalších normách a dokumentech;</a:t>
            </a:r>
          </a:p>
          <a:p>
            <a:r>
              <a:rPr lang="cs-CZ" dirty="0">
                <a:solidFill>
                  <a:schemeClr val="bg1"/>
                </a:solidFill>
              </a:rPr>
              <a:t>● Orientuje se ve vzdělávací politice;</a:t>
            </a:r>
          </a:p>
          <a:p>
            <a:r>
              <a:rPr lang="cs-CZ" dirty="0">
                <a:solidFill>
                  <a:schemeClr val="bg1"/>
                </a:solidFill>
              </a:rPr>
              <a:t>● Má znalosti o podmínkách a procesech fungování školy; </a:t>
            </a:r>
          </a:p>
          <a:p>
            <a:r>
              <a:rPr lang="cs-CZ" dirty="0">
                <a:solidFill>
                  <a:schemeClr val="bg1"/>
                </a:solidFill>
              </a:rPr>
              <a:t>● Ovládá administrativní úkony spojené s evidencí žáků;</a:t>
            </a:r>
          </a:p>
          <a:p>
            <a:r>
              <a:rPr lang="cs-CZ" dirty="0">
                <a:solidFill>
                  <a:schemeClr val="bg1"/>
                </a:solidFill>
              </a:rPr>
              <a:t>● Má organizační schopnosti pro </a:t>
            </a:r>
            <a:r>
              <a:rPr lang="cs-CZ" dirty="0" err="1">
                <a:solidFill>
                  <a:schemeClr val="bg1"/>
                </a:solidFill>
              </a:rPr>
              <a:t>mimovýukové</a:t>
            </a:r>
            <a:r>
              <a:rPr lang="cs-CZ" dirty="0">
                <a:solidFill>
                  <a:schemeClr val="bg1"/>
                </a:solidFill>
              </a:rPr>
              <a:t> aktivity žáků</a:t>
            </a:r>
          </a:p>
        </p:txBody>
      </p:sp>
    </p:spTree>
    <p:extLst>
      <p:ext uri="{BB962C8B-B14F-4D97-AF65-F5344CB8AC3E}">
        <p14:creationId xmlns:p14="http://schemas.microsoft.com/office/powerpoint/2010/main" val="780260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C58B8C-ED20-4780-F530-0719D3096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686464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Kompetence Sociální, psychosociální a komunikativní 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DA3CA2-58EA-6E95-682F-60E63333D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2216989"/>
            <a:ext cx="8535988" cy="3777411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● Ovládá prostředky utváření pozitivního učebního klimatu;</a:t>
            </a:r>
          </a:p>
          <a:p>
            <a:r>
              <a:rPr lang="cs-CZ" dirty="0">
                <a:solidFill>
                  <a:schemeClr val="bg1"/>
                </a:solidFill>
              </a:rPr>
              <a:t>● Ovládá prostředky socializace žáků;</a:t>
            </a:r>
          </a:p>
          <a:p>
            <a:r>
              <a:rPr lang="cs-CZ" dirty="0">
                <a:solidFill>
                  <a:schemeClr val="bg1"/>
                </a:solidFill>
              </a:rPr>
              <a:t>● Dovede se orientovat v náročných sociálních situacích ve škole;</a:t>
            </a:r>
          </a:p>
          <a:p>
            <a:r>
              <a:rPr lang="cs-CZ" dirty="0">
                <a:solidFill>
                  <a:schemeClr val="bg1"/>
                </a:solidFill>
              </a:rPr>
              <a:t>● Ovládá prostředky pedagogické komunikace;</a:t>
            </a:r>
          </a:p>
          <a:p>
            <a:r>
              <a:rPr lang="cs-CZ" dirty="0">
                <a:solidFill>
                  <a:schemeClr val="bg1"/>
                </a:solidFill>
              </a:rPr>
              <a:t>● Dovede uplatnit efektivní způsoby komunikace a spolupráce s rodiči a ostatními sociálními partnery</a:t>
            </a:r>
          </a:p>
        </p:txBody>
      </p:sp>
    </p:spTree>
    <p:extLst>
      <p:ext uri="{BB962C8B-B14F-4D97-AF65-F5344CB8AC3E}">
        <p14:creationId xmlns:p14="http://schemas.microsoft.com/office/powerpoint/2010/main" val="2960544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7F55CD-02AD-65DA-D959-0A3200A94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237891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Kompetence osobnostní a osobnostně kultivující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1D6E185-1125-48E6-42CF-1F381D2B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992702"/>
            <a:ext cx="8535988" cy="400169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● Psychická odolnost a fyzická zdatnost;</a:t>
            </a:r>
          </a:p>
          <a:p>
            <a:r>
              <a:rPr lang="cs-CZ" dirty="0">
                <a:solidFill>
                  <a:schemeClr val="bg1"/>
                </a:solidFill>
              </a:rPr>
              <a:t>● Dobrý aktuální zdravotní stav;</a:t>
            </a:r>
          </a:p>
          <a:p>
            <a:r>
              <a:rPr lang="cs-CZ" dirty="0">
                <a:solidFill>
                  <a:schemeClr val="bg1"/>
                </a:solidFill>
              </a:rPr>
              <a:t>● Mravní bezúhonnost;</a:t>
            </a:r>
          </a:p>
          <a:p>
            <a:r>
              <a:rPr lang="cs-CZ" dirty="0">
                <a:solidFill>
                  <a:schemeClr val="bg1"/>
                </a:solidFill>
              </a:rPr>
              <a:t>● Má znalosti všeobecného rozhledu;</a:t>
            </a:r>
          </a:p>
          <a:p>
            <a:r>
              <a:rPr lang="cs-CZ" dirty="0">
                <a:solidFill>
                  <a:schemeClr val="bg1"/>
                </a:solidFill>
              </a:rPr>
              <a:t>● Umí vystupovat jako reprezentant profese;</a:t>
            </a:r>
          </a:p>
          <a:p>
            <a:r>
              <a:rPr lang="cs-CZ" dirty="0">
                <a:solidFill>
                  <a:schemeClr val="bg1"/>
                </a:solidFill>
              </a:rPr>
              <a:t>● Má osobnostní předpoklady pro kooperaci s kolegy;</a:t>
            </a:r>
          </a:p>
          <a:p>
            <a:r>
              <a:rPr lang="cs-CZ" dirty="0">
                <a:solidFill>
                  <a:schemeClr val="bg1"/>
                </a:solidFill>
              </a:rPr>
              <a:t>● Je schopen reflektovat vzdělávací potřeby a zájmy žáků</a:t>
            </a:r>
          </a:p>
        </p:txBody>
      </p:sp>
    </p:spTree>
    <p:extLst>
      <p:ext uri="{BB962C8B-B14F-4D97-AF65-F5344CB8AC3E}">
        <p14:creationId xmlns:p14="http://schemas.microsoft.com/office/powerpoint/2010/main" val="3370618501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49</TotalTime>
  <Words>443</Words>
  <Application>Microsoft Office PowerPoint</Application>
  <PresentationFormat>Širokoúhlá obrazovka</PresentationFormat>
  <Paragraphs>45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Řez</vt:lpstr>
      <vt:lpstr>Kompetence učitele   vybraný Kompetenční model dle:  Průcha, j. (2002). Učitel: Současné poznatky o profesi. Praha: portál.</vt:lpstr>
      <vt:lpstr>Kompetence učitele = integrovaný soubor vědomostí, dovedností, schopností, postojů a osobnostních dispozic pro kvalitní výkon povolání  Termín kompetence je výrazem pro obecnou připravenost učitele vyrovnat se s nároky své profesionální role</vt:lpstr>
      <vt:lpstr>Kompetence Oborově předmětová</vt:lpstr>
      <vt:lpstr>Kompetence Didaktická a psychodidaktická</vt:lpstr>
      <vt:lpstr>Kompetence pedagogická</vt:lpstr>
      <vt:lpstr>Kompetence Diagnostická a intervenční</vt:lpstr>
      <vt:lpstr>Kompetence Managerská</vt:lpstr>
      <vt:lpstr>Kompetence Sociální, psychosociální a komunikativní </vt:lpstr>
      <vt:lpstr>Kompetence osobnostní a osobnostně kultivující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Kompetence učitele   vybraný Kompetenční model dle:  Průcha, j. (2002). Učitel: Současné poznatky o profesi. Praha: portál.</dc:title>
  <dc:creator>Jana Létalová</dc:creator>
  <cp:lastModifiedBy>Jana Létalová</cp:lastModifiedBy>
  <cp:revision>1</cp:revision>
  <dcterms:created xsi:type="dcterms:W3CDTF">2023-03-10T13:15:02Z</dcterms:created>
  <dcterms:modified xsi:type="dcterms:W3CDTF">2023-03-10T14:05:24Z</dcterms:modified>
</cp:coreProperties>
</file>