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3"/>
  </p:notesMasterIdLst>
  <p:handoutMasterIdLst>
    <p:handoutMasterId r:id="rId14"/>
  </p:handoutMasterIdLst>
  <p:sldIdLst>
    <p:sldId id="257" r:id="rId2"/>
    <p:sldId id="258" r:id="rId3"/>
    <p:sldId id="283" r:id="rId4"/>
    <p:sldId id="260" r:id="rId5"/>
    <p:sldId id="278" r:id="rId6"/>
    <p:sldId id="281" r:id="rId7"/>
    <p:sldId id="279" r:id="rId8"/>
    <p:sldId id="280" r:id="rId9"/>
    <p:sldId id="282" r:id="rId10"/>
    <p:sldId id="284" r:id="rId11"/>
    <p:sldId id="259" r:id="rId12"/>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F8AE666-829D-48E8-9FC3-85FF0D1DB2B5}" type="datetime1">
              <a:rPr lang="cs-CZ" smtClean="0"/>
              <a:t>04.04.2022</a:t>
            </a:fld>
            <a:endParaRPr lang="en-US"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B200E62-9364-4CB9-89C4-77645E764019}" type="datetime1">
              <a:rPr lang="cs-CZ" smtClean="0"/>
              <a:t>04.04.2022</a:t>
            </a:fld>
            <a:endParaRPr lang="en-US"/>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
              <a:t>Kliknutím můžete upravit styly předlohy textu.</a:t>
            </a:r>
            <a:endParaRPr lang="en-US"/>
          </a:p>
          <a:p>
            <a:pPr lvl="1" rtl="0"/>
            <a:r>
              <a:rPr lang="cs"/>
              <a:t>Druhá úroveň</a:t>
            </a:r>
          </a:p>
          <a:p>
            <a:pPr lvl="2" rtl="0"/>
            <a:r>
              <a:rPr lang="cs"/>
              <a:t>Třetí úroveň</a:t>
            </a:r>
          </a:p>
          <a:p>
            <a:pPr lvl="3" rtl="0"/>
            <a:r>
              <a:rPr lang="cs"/>
              <a:t>Čtvrtá úroveň</a:t>
            </a:r>
          </a:p>
          <a:p>
            <a:pPr lvl="4" rtl="0"/>
            <a:r>
              <a:rPr lang="cs"/>
              <a:t>Pátá úroveň</a:t>
            </a:r>
            <a:endParaRPr lang="en-US"/>
          </a:p>
        </p:txBody>
      </p:sp>
      <p:sp>
        <p:nvSpPr>
          <p:cNvPr id="6" name="Zástupné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cs-CZ"/>
              <a:t>Kliknutím lze upravit styl.</a:t>
            </a:r>
            <a:endParaRPr lang="en-US" dirty="0"/>
          </a:p>
        </p:txBody>
      </p:sp>
      <p:sp>
        <p:nvSpPr>
          <p:cNvPr id="3" name="Podnadpis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cs-CZ"/>
              <a:t>Kliknutím můžete upravit styl předlohy.</a:t>
            </a:r>
            <a:endParaRPr lang="en-US" dirty="0"/>
          </a:p>
        </p:txBody>
      </p:sp>
      <p:cxnSp>
        <p:nvCxnSpPr>
          <p:cNvPr id="9" name="Přímá spojnice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Zástupný symbol pro datum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4BD239E7-27CF-40C7-8F0A-BFE4D4394C35}" type="datetime1">
              <a:rPr lang="cs-CZ" smtClean="0"/>
              <a:t>04.04.2022</a:t>
            </a:fld>
            <a:endParaRPr lang="en-US" dirty="0"/>
          </a:p>
        </p:txBody>
      </p:sp>
      <p:sp>
        <p:nvSpPr>
          <p:cNvPr id="5" name="Zástupný symbol pro zápatí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Zástupný symbol pro číslo snímku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svislý text 2"/>
          <p:cNvSpPr>
            <a:spLocks noGrp="1"/>
          </p:cNvSpPr>
          <p:nvPr>
            <p:ph type="body" orient="vert" idx="1"/>
          </p:nvPr>
        </p:nvSpPr>
        <p:spPr/>
        <p:txBody>
          <a:bodyPr vert="eaVert" lIns="45720" tIns="0" rIns="45720" bIns="0"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7" name="Zástupný symbol pro datum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8279535A-A064-470E-AB26-E7F9E0FAA2CE}" type="datetime1">
              <a:rPr lang="cs-CZ" smtClean="0"/>
              <a:t>04.04.2022</a:t>
            </a:fld>
            <a:endParaRPr lang="en-US" dirty="0"/>
          </a:p>
        </p:txBody>
      </p:sp>
      <p:sp>
        <p:nvSpPr>
          <p:cNvPr id="8" name="Zástupný symbol pro zápatí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Zástupný symbol pro číslo snímku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9" name="Obdélník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vislý nadpis 1"/>
          <p:cNvSpPr>
            <a:spLocks noGrp="1"/>
          </p:cNvSpPr>
          <p:nvPr>
            <p:ph type="title" orient="vert"/>
          </p:nvPr>
        </p:nvSpPr>
        <p:spPr>
          <a:xfrm>
            <a:off x="8724900" y="412302"/>
            <a:ext cx="2628900" cy="5759898"/>
          </a:xfrm>
        </p:spPr>
        <p:txBody>
          <a:bodyPr vert="eaVert" rtlCol="0"/>
          <a:lstStyle/>
          <a:p>
            <a:pPr rtl="0"/>
            <a:r>
              <a:rPr lang="cs-CZ"/>
              <a:t>Kliknutím lze upravit styl.</a:t>
            </a:r>
            <a:endParaRPr lang="en-US" dirty="0"/>
          </a:p>
        </p:txBody>
      </p:sp>
      <p:sp>
        <p:nvSpPr>
          <p:cNvPr id="3" name="Zástupný symbol pro svislý text 2"/>
          <p:cNvSpPr>
            <a:spLocks noGrp="1"/>
          </p:cNvSpPr>
          <p:nvPr>
            <p:ph type="body" orient="vert" idx="1"/>
          </p:nvPr>
        </p:nvSpPr>
        <p:spPr>
          <a:xfrm>
            <a:off x="838200" y="412302"/>
            <a:ext cx="7734300" cy="5759898"/>
          </a:xfrm>
        </p:spPr>
        <p:txBody>
          <a:bodyPr vert="eaVert" lIns="45720" tIns="0" rIns="45720" bIns="0"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7" name="Zástupný symbol pro datum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59A97A77-74DD-4E76-8172-DB6859F6630F}" type="datetime1">
              <a:rPr lang="cs-CZ" smtClean="0"/>
              <a:t>04.04.2022</a:t>
            </a:fld>
            <a:endParaRPr lang="en-US" dirty="0"/>
          </a:p>
        </p:txBody>
      </p:sp>
      <p:sp>
        <p:nvSpPr>
          <p:cNvPr id="8" name="Zástupný symbol pro zápatí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Zástupný symbol pro číslo snímku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obsah 2"/>
          <p:cNvSpPr>
            <a:spLocks noGrp="1"/>
          </p:cNvSpPr>
          <p:nvPr>
            <p:ph idx="1"/>
          </p:nvPr>
        </p:nvSpPr>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7" name="Zástupný symbol pro datum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ECCB81F3-DDE0-4DA4-BA3D-DCA17B514D85}" type="datetime1">
              <a:rPr lang="cs-CZ" smtClean="0"/>
              <a:t>04.04.2022</a:t>
            </a:fld>
            <a:endParaRPr lang="en-US" dirty="0"/>
          </a:p>
        </p:txBody>
      </p:sp>
      <p:sp>
        <p:nvSpPr>
          <p:cNvPr id="8" name="Zástupný symbol pro zápatí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Zástupný symbol pro číslo snímku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Pr>
        <a:solidFill>
          <a:schemeClr val="bg1"/>
        </a:solidFill>
        <a:effectLst/>
      </p:bgPr>
    </p:bg>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cs-CZ"/>
              <a:t>Kliknutím lze upravit styl.</a:t>
            </a:r>
            <a:endParaRPr lang="en-US" dirty="0"/>
          </a:p>
        </p:txBody>
      </p:sp>
      <p:sp>
        <p:nvSpPr>
          <p:cNvPr id="3" name="Zástupný symbol pro text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a:t>Po kliknutí můžete upravovat styly textu v předloze.</a:t>
            </a:r>
          </a:p>
        </p:txBody>
      </p:sp>
      <p:cxnSp>
        <p:nvCxnSpPr>
          <p:cNvPr id="9" name="Přímá spojnice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Zástupný symbol pro datum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D3E4E29C-9478-40CB-B885-8083C7A499E9}" type="datetime1">
              <a:rPr lang="cs-CZ" smtClean="0"/>
              <a:t>04.04.2022</a:t>
            </a:fld>
            <a:endParaRPr lang="en-US" dirty="0"/>
          </a:p>
        </p:txBody>
      </p:sp>
      <p:sp>
        <p:nvSpPr>
          <p:cNvPr id="8" name="Zástupný symbol pro zápatí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Zástupný symbol pro číslo snímku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8" name="Nadpis 7"/>
          <p:cNvSpPr>
            <a:spLocks noGrp="1"/>
          </p:cNvSpPr>
          <p:nvPr>
            <p:ph type="title"/>
          </p:nvPr>
        </p:nvSpPr>
        <p:spPr>
          <a:xfrm>
            <a:off x="1097280" y="286603"/>
            <a:ext cx="10058400" cy="1450757"/>
          </a:xfrm>
        </p:spPr>
        <p:txBody>
          <a:bodyPr rtlCol="0"/>
          <a:lstStyle/>
          <a:p>
            <a:pPr rtl="0"/>
            <a:r>
              <a:rPr lang="cs-CZ"/>
              <a:t>Kliknutím lze upravit styl.</a:t>
            </a:r>
            <a:endParaRPr lang="en-US" dirty="0"/>
          </a:p>
        </p:txBody>
      </p:sp>
      <p:sp>
        <p:nvSpPr>
          <p:cNvPr id="3" name="Zástupný symbol pro obsah 2"/>
          <p:cNvSpPr>
            <a:spLocks noGrp="1"/>
          </p:cNvSpPr>
          <p:nvPr>
            <p:ph sz="half" idx="1"/>
          </p:nvPr>
        </p:nvSpPr>
        <p:spPr>
          <a:xfrm>
            <a:off x="1097280" y="2120900"/>
            <a:ext cx="4639736" cy="3748193"/>
          </a:xfrm>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obsah 3"/>
          <p:cNvSpPr>
            <a:spLocks noGrp="1"/>
          </p:cNvSpPr>
          <p:nvPr>
            <p:ph sz="half" idx="2"/>
          </p:nvPr>
        </p:nvSpPr>
        <p:spPr>
          <a:xfrm>
            <a:off x="6515944" y="2120900"/>
            <a:ext cx="4639736" cy="3748194"/>
          </a:xfrm>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2" name="Zástupný symbol pro datum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ECD01282-382C-4BEC-BF1E-B43C436AE95C}" type="datetime1">
              <a:rPr lang="cs-CZ" smtClean="0"/>
              <a:t>04.04.2022</a:t>
            </a:fld>
            <a:endParaRPr lang="en-US" dirty="0"/>
          </a:p>
        </p:txBody>
      </p:sp>
      <p:sp>
        <p:nvSpPr>
          <p:cNvPr id="9" name="Zástupný symbol pro zápatí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Zástupný symbol pro číslo snímku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Nadpis 9"/>
          <p:cNvSpPr>
            <a:spLocks noGrp="1"/>
          </p:cNvSpPr>
          <p:nvPr>
            <p:ph type="title"/>
          </p:nvPr>
        </p:nvSpPr>
        <p:spPr>
          <a:xfrm>
            <a:off x="1097280" y="286603"/>
            <a:ext cx="10058400" cy="1450757"/>
          </a:xfrm>
        </p:spPr>
        <p:txBody>
          <a:bodyPr rtlCol="0"/>
          <a:lstStyle/>
          <a:p>
            <a:pPr rtl="0"/>
            <a:r>
              <a:rPr lang="cs-CZ"/>
              <a:t>Kliknutím lze upravit styl.</a:t>
            </a:r>
            <a:endParaRPr lang="en-US" dirty="0"/>
          </a:p>
        </p:txBody>
      </p:sp>
      <p:sp>
        <p:nvSpPr>
          <p:cNvPr id="3" name="Zástupný symbol pro text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4" name="Zástupný symbol pro obsah 3"/>
          <p:cNvSpPr>
            <a:spLocks noGrp="1"/>
          </p:cNvSpPr>
          <p:nvPr>
            <p:ph sz="half" idx="2"/>
          </p:nvPr>
        </p:nvSpPr>
        <p:spPr>
          <a:xfrm>
            <a:off x="1097280" y="2958274"/>
            <a:ext cx="4639736" cy="2910821"/>
          </a:xfrm>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5" name="Zástupný symbol pro text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6" name="Zástupný symbol pro obsah 5"/>
          <p:cNvSpPr>
            <a:spLocks noGrp="1"/>
          </p:cNvSpPr>
          <p:nvPr>
            <p:ph sz="quarter" idx="4"/>
          </p:nvPr>
        </p:nvSpPr>
        <p:spPr>
          <a:xfrm>
            <a:off x="6515944" y="2958273"/>
            <a:ext cx="4639736" cy="2910821"/>
          </a:xfrm>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2" name="Zástupný symbol pro datum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8EFFA001-1288-4B91-8F38-F652FDAD1948}" type="datetime1">
              <a:rPr lang="cs-CZ" smtClean="0"/>
              <a:t>04.04.2022</a:t>
            </a:fld>
            <a:endParaRPr lang="en-US" dirty="0"/>
          </a:p>
        </p:txBody>
      </p:sp>
      <p:sp>
        <p:nvSpPr>
          <p:cNvPr id="11" name="Zástupný symbol pro zápatí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Zástupný symbol pro číslo snímku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6" name="Zástupný symbol pro datum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26F2F52B-EF36-4385-B68C-26B683FC6FB0}" type="datetime1">
              <a:rPr lang="cs-CZ" smtClean="0"/>
              <a:t>04.04.2022</a:t>
            </a:fld>
            <a:endParaRPr lang="en-US" dirty="0"/>
          </a:p>
        </p:txBody>
      </p:sp>
      <p:sp>
        <p:nvSpPr>
          <p:cNvPr id="7" name="Zástupný symbol pro zápatí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Zástupný symbol pro číslo snímku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é">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Zástupný symbol pro datum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BD2C2BC2-E937-462E-A053-77029519E0A6}" type="datetime1">
              <a:rPr lang="cs-CZ" smtClean="0"/>
              <a:t>04.04.2022</a:t>
            </a:fld>
            <a:endParaRPr lang="en-US" dirty="0"/>
          </a:p>
        </p:txBody>
      </p:sp>
      <p:sp>
        <p:nvSpPr>
          <p:cNvPr id="3" name="Zástupný symbol pro zápatí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Zástupný symbol pro číslo snímku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Obdélník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cs-CZ"/>
              <a:t>Kliknutím lze upravit styl.</a:t>
            </a:r>
            <a:endParaRPr lang="en-US" dirty="0"/>
          </a:p>
        </p:txBody>
      </p:sp>
      <p:sp>
        <p:nvSpPr>
          <p:cNvPr id="3" name="Zástupný symbol pro obsah 2"/>
          <p:cNvSpPr>
            <a:spLocks noGrp="1"/>
          </p:cNvSpPr>
          <p:nvPr>
            <p:ph idx="1"/>
          </p:nvPr>
        </p:nvSpPr>
        <p:spPr>
          <a:xfrm>
            <a:off x="5458984" y="812799"/>
            <a:ext cx="5928344" cy="5294757"/>
          </a:xfrm>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text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Po kliknutí můžete upravovat styly textu v předloze.</a:t>
            </a:r>
          </a:p>
        </p:txBody>
      </p:sp>
      <p:sp>
        <p:nvSpPr>
          <p:cNvPr id="5" name="Zástupný symbol pro datum 4"/>
          <p:cNvSpPr>
            <a:spLocks noGrp="1"/>
          </p:cNvSpPr>
          <p:nvPr>
            <p:ph type="dt" sz="half" idx="10"/>
          </p:nvPr>
        </p:nvSpPr>
        <p:spPr>
          <a:xfrm>
            <a:off x="643464" y="6446520"/>
            <a:ext cx="3517568" cy="365125"/>
          </a:xfrm>
        </p:spPr>
        <p:txBody>
          <a:bodyPr rtlCol="0"/>
          <a:lstStyle>
            <a:lvl1pPr algn="l">
              <a:defRPr/>
            </a:lvl1pPr>
          </a:lstStyle>
          <a:p>
            <a:pPr rtl="0"/>
            <a:fld id="{AE82B159-E07C-4CB9-92A4-E7A9600AB687}" type="datetime1">
              <a:rPr lang="cs-CZ" smtClean="0"/>
              <a:t>04.04.2022</a:t>
            </a:fld>
            <a:endParaRPr lang="en-US" dirty="0"/>
          </a:p>
        </p:txBody>
      </p:sp>
      <p:sp>
        <p:nvSpPr>
          <p:cNvPr id="6" name="Zástupný symbol pro zápatí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Zástupný symbol pro číslo snímku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Obdélník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Zástupný symbol obrázku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en-US" dirty="0"/>
          </a:p>
        </p:txBody>
      </p:sp>
      <p:sp>
        <p:nvSpPr>
          <p:cNvPr id="2" name="Nadpis 1"/>
          <p:cNvSpPr>
            <a:spLocks noGrp="1"/>
          </p:cNvSpPr>
          <p:nvPr>
            <p:ph type="title"/>
          </p:nvPr>
        </p:nvSpPr>
        <p:spPr>
          <a:xfrm>
            <a:off x="1097279" y="4799362"/>
            <a:ext cx="10113645" cy="743682"/>
          </a:xfrm>
        </p:spPr>
        <p:txBody>
          <a:bodyPr tIns="0" bIns="0" rtlCol="0" anchor="b">
            <a:noAutofit/>
          </a:bodyPr>
          <a:lstStyle>
            <a:lvl1pPr>
              <a:defRPr sz="3300" b="0">
                <a:solidFill>
                  <a:srgbClr val="FFFFFF"/>
                </a:solidFill>
              </a:defRPr>
            </a:lvl1pPr>
          </a:lstStyle>
          <a:p>
            <a:pPr rtl="0"/>
            <a:r>
              <a:rPr lang="cs-CZ"/>
              <a:t>Kliknutím lze upravit styl.</a:t>
            </a:r>
            <a:endParaRPr lang="en-US" dirty="0"/>
          </a:p>
        </p:txBody>
      </p:sp>
      <p:sp>
        <p:nvSpPr>
          <p:cNvPr id="4" name="Zástupný symbol pro text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Po kliknutí můžete upravovat styly textu v předloze.</a:t>
            </a:r>
          </a:p>
        </p:txBody>
      </p:sp>
      <p:sp>
        <p:nvSpPr>
          <p:cNvPr id="5" name="Zástupný symbol pro datum 4"/>
          <p:cNvSpPr>
            <a:spLocks noGrp="1"/>
          </p:cNvSpPr>
          <p:nvPr>
            <p:ph type="dt" sz="half" idx="10"/>
          </p:nvPr>
        </p:nvSpPr>
        <p:spPr/>
        <p:txBody>
          <a:bodyPr rtlCol="0"/>
          <a:lstStyle>
            <a:lvl1pPr>
              <a:defRPr/>
            </a:lvl1pPr>
          </a:lstStyle>
          <a:p>
            <a:pPr rtl="0"/>
            <a:fld id="{DE121A66-A1E7-4CF3-A514-5864B0060CFE}" type="datetime1">
              <a:rPr lang="cs-CZ" smtClean="0"/>
              <a:t>04.04.2022</a:t>
            </a:fld>
            <a:endParaRPr lang="en-US" dirty="0"/>
          </a:p>
        </p:txBody>
      </p:sp>
      <p:sp>
        <p:nvSpPr>
          <p:cNvPr id="6" name="Zástupný symbol pro zápatí 5"/>
          <p:cNvSpPr>
            <a:spLocks noGrp="1"/>
          </p:cNvSpPr>
          <p:nvPr>
            <p:ph type="ftr" sz="quarter" idx="11"/>
          </p:nvPr>
        </p:nvSpPr>
        <p:spPr>
          <a:xfrm>
            <a:off x="1097279" y="6446838"/>
            <a:ext cx="6818262" cy="365125"/>
          </a:xfrm>
        </p:spPr>
        <p:txBody>
          <a:bodyPr rtlCol="0"/>
          <a:lstStyle/>
          <a:p>
            <a:pPr algn="l" rtl="0"/>
            <a:endParaRPr lang="en-US" dirty="0"/>
          </a:p>
        </p:txBody>
      </p:sp>
      <p:sp>
        <p:nvSpPr>
          <p:cNvPr id="7" name="Zástupný symbol pro číslo snímku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Zástupný symbol pro nadpis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cs"/>
              <a:t>Kliknutím můžete upravit styl předlohy nadpisů.</a:t>
            </a:r>
            <a:endParaRPr lang="en-US" dirty="0"/>
          </a:p>
        </p:txBody>
      </p:sp>
      <p:sp>
        <p:nvSpPr>
          <p:cNvPr id="3" name="Zástupný symbol pro text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cs"/>
              <a:t>Kliknutím můžete upravit styly předlohy textu.</a:t>
            </a:r>
          </a:p>
          <a:p>
            <a:pPr lvl="1" rtl="0"/>
            <a:r>
              <a:rPr lang="cs"/>
              <a:t>Druhá úroveň</a:t>
            </a:r>
          </a:p>
          <a:p>
            <a:pPr lvl="2" rtl="0"/>
            <a:r>
              <a:rPr lang="cs"/>
              <a:t>Třetí úroveň</a:t>
            </a:r>
          </a:p>
          <a:p>
            <a:pPr lvl="3" rtl="0"/>
            <a:r>
              <a:rPr lang="cs"/>
              <a:t>Čtvrtá úroveň</a:t>
            </a:r>
          </a:p>
          <a:p>
            <a:pPr lvl="4" rtl="0"/>
            <a:r>
              <a:rPr lang="cs"/>
              <a:t>Pátá úroveň</a:t>
            </a:r>
            <a:endParaRPr lang="en-US" dirty="0"/>
          </a:p>
        </p:txBody>
      </p:sp>
      <p:sp>
        <p:nvSpPr>
          <p:cNvPr id="4" name="Zástupný symbol pro datum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4A0AA7D3-9C6A-469F-BADB-E9850326DE88}" type="datetime1">
              <a:rPr lang="cs-CZ" smtClean="0"/>
              <a:t>04.04.2022</a:t>
            </a:fld>
            <a:endParaRPr lang="en-US" dirty="0"/>
          </a:p>
        </p:txBody>
      </p:sp>
      <p:sp>
        <p:nvSpPr>
          <p:cNvPr id="5" name="Zástupné zápatí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Zástupný symbol pro číslo snímku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a:t>
            </a:fld>
            <a:endParaRPr lang="en-US" dirty="0"/>
          </a:p>
        </p:txBody>
      </p:sp>
      <p:cxnSp>
        <p:nvCxnSpPr>
          <p:cNvPr id="10" name="Přímá spojnice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ikiskripta.eu/w/Deprese" TargetMode="External"/><Relationship Id="rId2" Type="http://schemas.openxmlformats.org/officeDocument/2006/relationships/hyperlink" Target="https://mkn10.uzis.cz/prohlizec/F30-F3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Obdélník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Nadpis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pPr rtl="0"/>
            <a:r>
              <a:rPr lang="cs" sz="8000" dirty="0"/>
              <a:t>Nemoci duše</a:t>
            </a:r>
          </a:p>
        </p:txBody>
      </p:sp>
      <p:sp>
        <p:nvSpPr>
          <p:cNvPr id="3" name="Podnadpis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rtlCol="0">
            <a:normAutofit/>
          </a:bodyPr>
          <a:lstStyle/>
          <a:p>
            <a:pPr rtl="0"/>
            <a:r>
              <a:rPr lang="cs" sz="2400" dirty="0">
                <a:solidFill>
                  <a:schemeClr val="tx1">
                    <a:lumMod val="85000"/>
                    <a:lumOff val="15000"/>
                  </a:schemeClr>
                </a:solidFill>
              </a:rPr>
              <a:t>Znaky, kategorizace, symptomy, deprese</a:t>
            </a:r>
          </a:p>
        </p:txBody>
      </p:sp>
      <p:pic>
        <p:nvPicPr>
          <p:cNvPr id="5" name="Obrázek 4" descr="Obrázek s budovou, sezením, lavičkou a stěnou&#10;&#10;Automaticky generovaný popis">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Přímá spojnice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7DC405-2C8C-46F1-BB7D-DFF2A8F34ED0}"/>
              </a:ext>
            </a:extLst>
          </p:cNvPr>
          <p:cNvSpPr>
            <a:spLocks noGrp="1"/>
          </p:cNvSpPr>
          <p:nvPr>
            <p:ph type="title"/>
          </p:nvPr>
        </p:nvSpPr>
        <p:spPr/>
        <p:txBody>
          <a:bodyPr/>
          <a:lstStyle/>
          <a:p>
            <a:r>
              <a:rPr lang="cs-CZ" dirty="0"/>
              <a:t>Medikace - ano nebo ne?</a:t>
            </a:r>
          </a:p>
        </p:txBody>
      </p:sp>
      <p:sp>
        <p:nvSpPr>
          <p:cNvPr id="3" name="Zástupný obsah 2">
            <a:extLst>
              <a:ext uri="{FF2B5EF4-FFF2-40B4-BE49-F238E27FC236}">
                <a16:creationId xmlns:a16="http://schemas.microsoft.com/office/drawing/2014/main" id="{66163463-28BE-407C-A3DD-B2C4D29C4FD1}"/>
              </a:ext>
            </a:extLst>
          </p:cNvPr>
          <p:cNvSpPr>
            <a:spLocks noGrp="1"/>
          </p:cNvSpPr>
          <p:nvPr>
            <p:ph idx="1"/>
          </p:nvPr>
        </p:nvSpPr>
        <p:spPr/>
        <p:txBody>
          <a:bodyPr/>
          <a:lstStyle/>
          <a:p>
            <a:r>
              <a:rPr lang="cs-CZ" dirty="0"/>
              <a:t>„</a:t>
            </a:r>
            <a:r>
              <a:rPr lang="en-US" b="0" i="0" dirty="0">
                <a:solidFill>
                  <a:srgbClr val="3A3A3A"/>
                </a:solidFill>
                <a:effectLst/>
                <a:latin typeface="Open Sans" panose="020B0606030504020204" pitchFamily="34" charset="0"/>
              </a:rPr>
              <a:t>Medication saved my life. I needed it to be able to feel capable of getting to the root of where those feelings came l from. If I’d went to the doctor and he told me everything this woman is saying then I probs my wouldn’t be here typing this right now. Sometimes a person needs medication to be able to see things clear headed. Buts it’s bloody hard, and you go over it and over it until it sticks. Sometimes though medication is the only way out of a hole. My doctor made sure to tell me that it wasn’t a long term solution, I needed to help myself as well, but without those tablets I didn’t have fighting chance</a:t>
            </a:r>
            <a:r>
              <a:rPr lang="cs-CZ" b="0" i="0" dirty="0">
                <a:solidFill>
                  <a:srgbClr val="3A3A3A"/>
                </a:solidFill>
                <a:effectLst/>
                <a:latin typeface="Open Sans" panose="020B0606030504020204" pitchFamily="34" charset="0"/>
              </a:rPr>
              <a:t>“</a:t>
            </a:r>
          </a:p>
          <a:p>
            <a:r>
              <a:rPr lang="cs-CZ" dirty="0">
                <a:solidFill>
                  <a:srgbClr val="3A3A3A"/>
                </a:solidFill>
                <a:latin typeface="Open Sans" panose="020B0606030504020204" pitchFamily="34" charset="0"/>
              </a:rPr>
              <a:t>(diskuze pod příspěvkem </a:t>
            </a:r>
            <a:r>
              <a:rPr lang="cs-CZ" dirty="0" err="1">
                <a:solidFill>
                  <a:srgbClr val="3A3A3A"/>
                </a:solidFill>
                <a:latin typeface="Open Sans" panose="020B0606030504020204" pitchFamily="34" charset="0"/>
              </a:rPr>
              <a:t>youtube</a:t>
            </a:r>
            <a:r>
              <a:rPr lang="cs-CZ" dirty="0">
                <a:solidFill>
                  <a:srgbClr val="3A3A3A"/>
                </a:solidFill>
                <a:latin typeface="Open Sans" panose="020B0606030504020204" pitchFamily="34" charset="0"/>
              </a:rPr>
              <a:t>)</a:t>
            </a:r>
            <a:endParaRPr lang="cs-CZ" dirty="0"/>
          </a:p>
        </p:txBody>
      </p:sp>
      <p:sp>
        <p:nvSpPr>
          <p:cNvPr id="4" name="Zástupný symbol pro datum 3">
            <a:extLst>
              <a:ext uri="{FF2B5EF4-FFF2-40B4-BE49-F238E27FC236}">
                <a16:creationId xmlns:a16="http://schemas.microsoft.com/office/drawing/2014/main" id="{3BB29E05-A0A7-409F-A09D-FAE62C056653}"/>
              </a:ext>
            </a:extLst>
          </p:cNvPr>
          <p:cNvSpPr>
            <a:spLocks noGrp="1"/>
          </p:cNvSpPr>
          <p:nvPr>
            <p:ph type="dt" sz="half" idx="10"/>
          </p:nvPr>
        </p:nvSpPr>
        <p:spPr/>
        <p:txBody>
          <a:bodyPr/>
          <a:lstStyle/>
          <a:p>
            <a:pPr rtl="0"/>
            <a:fld id="{ECCB81F3-DDE0-4DA4-BA3D-DCA17B514D85}" type="datetime1">
              <a:rPr lang="cs-CZ" smtClean="0"/>
              <a:t>04.04.2022</a:t>
            </a:fld>
            <a:endParaRPr lang="en-US" dirty="0"/>
          </a:p>
        </p:txBody>
      </p:sp>
    </p:spTree>
    <p:extLst>
      <p:ext uri="{BB962C8B-B14F-4D97-AF65-F5344CB8AC3E}">
        <p14:creationId xmlns:p14="http://schemas.microsoft.com/office/powerpoint/2010/main" val="1683421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1BBD19-D709-4CE9-BFCC-29BE646923F7}"/>
              </a:ext>
            </a:extLst>
          </p:cNvPr>
          <p:cNvSpPr>
            <a:spLocks noGrp="1"/>
          </p:cNvSpPr>
          <p:nvPr>
            <p:ph type="title"/>
          </p:nvPr>
        </p:nvSpPr>
        <p:spPr/>
        <p:txBody>
          <a:bodyPr/>
          <a:lstStyle/>
          <a:p>
            <a:r>
              <a:rPr lang="cs-CZ" dirty="0"/>
              <a:t>Klíčové pojmy</a:t>
            </a:r>
          </a:p>
        </p:txBody>
      </p:sp>
      <p:sp>
        <p:nvSpPr>
          <p:cNvPr id="3" name="Zástupný obsah 2">
            <a:extLst>
              <a:ext uri="{FF2B5EF4-FFF2-40B4-BE49-F238E27FC236}">
                <a16:creationId xmlns:a16="http://schemas.microsoft.com/office/drawing/2014/main" id="{2FA8B37D-AFE2-47AD-A3B1-EF930DCBA328}"/>
              </a:ext>
            </a:extLst>
          </p:cNvPr>
          <p:cNvSpPr>
            <a:spLocks noGrp="1"/>
          </p:cNvSpPr>
          <p:nvPr>
            <p:ph idx="1"/>
          </p:nvPr>
        </p:nvSpPr>
        <p:spPr/>
        <p:txBody>
          <a:bodyPr/>
          <a:lstStyle/>
          <a:p>
            <a:r>
              <a:rPr lang="cs-CZ" dirty="0"/>
              <a:t>Afektivní poruchy</a:t>
            </a:r>
          </a:p>
          <a:p>
            <a:r>
              <a:rPr lang="cs-CZ" dirty="0"/>
              <a:t>SMI</a:t>
            </a:r>
          </a:p>
          <a:p>
            <a:r>
              <a:rPr lang="cs-CZ" dirty="0"/>
              <a:t>Symptomy</a:t>
            </a:r>
          </a:p>
          <a:p>
            <a:r>
              <a:rPr lang="cs-CZ" dirty="0"/>
              <a:t>Prevalence</a:t>
            </a:r>
          </a:p>
          <a:p>
            <a:r>
              <a:rPr lang="cs-CZ" dirty="0"/>
              <a:t>Epidemiologie</a:t>
            </a:r>
          </a:p>
          <a:p>
            <a:r>
              <a:rPr lang="cs-CZ" dirty="0"/>
              <a:t>ECT, Fototerapie</a:t>
            </a:r>
          </a:p>
          <a:p>
            <a:r>
              <a:rPr lang="cs-CZ" dirty="0"/>
              <a:t>Farmakoterapie – neurotransmitery, SSRI</a:t>
            </a:r>
          </a:p>
        </p:txBody>
      </p:sp>
      <p:sp>
        <p:nvSpPr>
          <p:cNvPr id="4" name="Zástupný symbol pro datum 3">
            <a:extLst>
              <a:ext uri="{FF2B5EF4-FFF2-40B4-BE49-F238E27FC236}">
                <a16:creationId xmlns:a16="http://schemas.microsoft.com/office/drawing/2014/main" id="{CB5091A8-7393-4A29-A913-B1703175D212}"/>
              </a:ext>
            </a:extLst>
          </p:cNvPr>
          <p:cNvSpPr>
            <a:spLocks noGrp="1"/>
          </p:cNvSpPr>
          <p:nvPr>
            <p:ph type="dt" sz="half" idx="10"/>
          </p:nvPr>
        </p:nvSpPr>
        <p:spPr/>
        <p:txBody>
          <a:bodyPr/>
          <a:lstStyle/>
          <a:p>
            <a:pPr rtl="0"/>
            <a:fld id="{ECCB81F3-DDE0-4DA4-BA3D-DCA17B514D85}" type="datetime1">
              <a:rPr lang="cs-CZ" smtClean="0"/>
              <a:t>04.04.2022</a:t>
            </a:fld>
            <a:endParaRPr lang="en-US" dirty="0"/>
          </a:p>
        </p:txBody>
      </p:sp>
    </p:spTree>
    <p:extLst>
      <p:ext uri="{BB962C8B-B14F-4D97-AF65-F5344CB8AC3E}">
        <p14:creationId xmlns:p14="http://schemas.microsoft.com/office/powerpoint/2010/main" val="222080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D2A3E3A-6AF5-43F3-BECA-82EFB037F077}"/>
              </a:ext>
            </a:extLst>
          </p:cNvPr>
          <p:cNvPicPr>
            <a:picLocks noChangeAspect="1"/>
          </p:cNvPicPr>
          <p:nvPr/>
        </p:nvPicPr>
        <p:blipFill rotWithShape="1">
          <a:blip r:embed="rId2"/>
          <a:srcRect t="13326" b="32251"/>
          <a:stretch/>
        </p:blipFill>
        <p:spPr>
          <a:xfrm>
            <a:off x="15" y="10"/>
            <a:ext cx="12191985" cy="4578340"/>
          </a:xfrm>
          <a:prstGeom prst="rect">
            <a:avLst/>
          </a:prstGeom>
          <a:noFill/>
        </p:spPr>
      </p:pic>
      <p:sp>
        <p:nvSpPr>
          <p:cNvPr id="2" name="Nadpis 1">
            <a:extLst>
              <a:ext uri="{FF2B5EF4-FFF2-40B4-BE49-F238E27FC236}">
                <a16:creationId xmlns:a16="http://schemas.microsoft.com/office/drawing/2014/main" id="{9AB2EA78-AEB3-469B-9025-3B17201A457B}"/>
              </a:ext>
            </a:extLst>
          </p:cNvPr>
          <p:cNvSpPr>
            <a:spLocks noGrp="1"/>
          </p:cNvSpPr>
          <p:nvPr>
            <p:ph type="title"/>
          </p:nvPr>
        </p:nvSpPr>
        <p:spPr>
          <a:xfrm>
            <a:off x="1097279" y="4799362"/>
            <a:ext cx="10113645" cy="743682"/>
          </a:xfrm>
        </p:spPr>
        <p:txBody>
          <a:bodyPr rtlCol="0" anchor="b">
            <a:normAutofit/>
          </a:bodyPr>
          <a:lstStyle/>
          <a:p>
            <a:pPr lvl="0" rtl="0"/>
            <a:r>
              <a:rPr lang="cs" sz="2600" i="1" dirty="0"/>
              <a:t>Living with a black dog... </a:t>
            </a:r>
          </a:p>
        </p:txBody>
      </p:sp>
      <p:sp>
        <p:nvSpPr>
          <p:cNvPr id="3" name="Podnadpis 2">
            <a:extLst>
              <a:ext uri="{FF2B5EF4-FFF2-40B4-BE49-F238E27FC236}">
                <a16:creationId xmlns:a16="http://schemas.microsoft.com/office/drawing/2014/main" id="{255E1F2F-E259-4EA8-9FFD-3A10AF541859}"/>
              </a:ext>
            </a:extLst>
          </p:cNvPr>
          <p:cNvSpPr>
            <a:spLocks noGrp="1"/>
          </p:cNvSpPr>
          <p:nvPr>
            <p:ph type="body" sz="half" idx="2"/>
          </p:nvPr>
        </p:nvSpPr>
        <p:spPr>
          <a:xfrm>
            <a:off x="1097279" y="5715000"/>
            <a:ext cx="10113264" cy="609600"/>
          </a:xfrm>
        </p:spPr>
        <p:txBody>
          <a:bodyPr rtlCol="0">
            <a:normAutofit/>
          </a:bodyPr>
          <a:lstStyle/>
          <a:p>
            <a:pPr rtl="0"/>
            <a:endParaRPr lang="cs" dirty="0"/>
          </a:p>
        </p:txBody>
      </p:sp>
      <p:sp>
        <p:nvSpPr>
          <p:cNvPr id="54" name="Date Placeholder 4">
            <a:extLst>
              <a:ext uri="{FF2B5EF4-FFF2-40B4-BE49-F238E27FC236}">
                <a16:creationId xmlns:a16="http://schemas.microsoft.com/office/drawing/2014/main" id="{17A79E0D-5656-13E1-2941-C46D7321F766}"/>
              </a:ext>
            </a:extLst>
          </p:cNvPr>
          <p:cNvSpPr>
            <a:spLocks noGrp="1"/>
          </p:cNvSpPr>
          <p:nvPr>
            <p:ph type="dt" sz="half" idx="10"/>
          </p:nvPr>
        </p:nvSpPr>
        <p:spPr>
          <a:xfrm>
            <a:off x="8218426" y="6446838"/>
            <a:ext cx="2584850" cy="365125"/>
          </a:xfrm>
        </p:spPr>
        <p:txBody>
          <a:bodyPr/>
          <a:lstStyle/>
          <a:p>
            <a:pPr rtl="0">
              <a:spcAft>
                <a:spcPts val="600"/>
              </a:spcAft>
            </a:pPr>
            <a:fld id="{DE121A66-A1E7-4CF3-A514-5864B0060CFE}" type="datetime1">
              <a:rPr lang="cs-CZ" smtClean="0"/>
              <a:pPr rtl="0">
                <a:spcAft>
                  <a:spcPts val="600"/>
                </a:spcAft>
              </a:pPr>
              <a:t>04.04.2022</a:t>
            </a:fld>
            <a:endParaRPr lang="en-US"/>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D63C73-FA0A-4C87-B85C-687BCFECC120}"/>
              </a:ext>
            </a:extLst>
          </p:cNvPr>
          <p:cNvSpPr>
            <a:spLocks noGrp="1"/>
          </p:cNvSpPr>
          <p:nvPr>
            <p:ph type="title"/>
          </p:nvPr>
        </p:nvSpPr>
        <p:spPr/>
        <p:txBody>
          <a:bodyPr/>
          <a:lstStyle/>
          <a:p>
            <a:r>
              <a:rPr lang="cs-CZ" dirty="0"/>
              <a:t>Otázky:</a:t>
            </a:r>
          </a:p>
        </p:txBody>
      </p:sp>
      <p:sp>
        <p:nvSpPr>
          <p:cNvPr id="3" name="Zástupný obsah 2">
            <a:extLst>
              <a:ext uri="{FF2B5EF4-FFF2-40B4-BE49-F238E27FC236}">
                <a16:creationId xmlns:a16="http://schemas.microsoft.com/office/drawing/2014/main" id="{E4DE2A69-9466-43E4-B1D4-0EA7E90A5B60}"/>
              </a:ext>
            </a:extLst>
          </p:cNvPr>
          <p:cNvSpPr>
            <a:spLocks noGrp="1"/>
          </p:cNvSpPr>
          <p:nvPr>
            <p:ph idx="1"/>
          </p:nvPr>
        </p:nvSpPr>
        <p:spPr/>
        <p:txBody>
          <a:bodyPr/>
          <a:lstStyle/>
          <a:p>
            <a:r>
              <a:rPr lang="cs-CZ" dirty="0"/>
              <a:t>Jak poznám depresi na sobě / na druhém člověku? Jak poznám, že je to deprese, opravdu?</a:t>
            </a:r>
          </a:p>
          <a:p>
            <a:r>
              <a:rPr lang="cs-CZ" dirty="0"/>
              <a:t>Jaké nejčastější pověry panují o depresi a jak škodí?</a:t>
            </a:r>
          </a:p>
          <a:p>
            <a:r>
              <a:rPr lang="cs-CZ" dirty="0"/>
              <a:t>Může se člověk sám vyléčit z deprese?</a:t>
            </a:r>
          </a:p>
        </p:txBody>
      </p:sp>
      <p:sp>
        <p:nvSpPr>
          <p:cNvPr id="4" name="Zástupný symbol pro datum 3">
            <a:extLst>
              <a:ext uri="{FF2B5EF4-FFF2-40B4-BE49-F238E27FC236}">
                <a16:creationId xmlns:a16="http://schemas.microsoft.com/office/drawing/2014/main" id="{B1684F3D-91F4-4001-AB02-94EA9838F44B}"/>
              </a:ext>
            </a:extLst>
          </p:cNvPr>
          <p:cNvSpPr>
            <a:spLocks noGrp="1"/>
          </p:cNvSpPr>
          <p:nvPr>
            <p:ph type="dt" sz="half" idx="10"/>
          </p:nvPr>
        </p:nvSpPr>
        <p:spPr/>
        <p:txBody>
          <a:bodyPr/>
          <a:lstStyle/>
          <a:p>
            <a:pPr rtl="0"/>
            <a:fld id="{ECCB81F3-DDE0-4DA4-BA3D-DCA17B514D85}" type="datetime1">
              <a:rPr lang="cs-CZ" smtClean="0"/>
              <a:t>04.04.2022</a:t>
            </a:fld>
            <a:endParaRPr lang="en-US" dirty="0"/>
          </a:p>
        </p:txBody>
      </p:sp>
    </p:spTree>
    <p:extLst>
      <p:ext uri="{BB962C8B-B14F-4D97-AF65-F5344CB8AC3E}">
        <p14:creationId xmlns:p14="http://schemas.microsoft.com/office/powerpoint/2010/main" val="2380963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90CBB0-9A4C-4770-BE24-03DCE09B0F5F}"/>
              </a:ext>
            </a:extLst>
          </p:cNvPr>
          <p:cNvSpPr>
            <a:spLocks noGrp="1"/>
          </p:cNvSpPr>
          <p:nvPr>
            <p:ph type="title"/>
          </p:nvPr>
        </p:nvSpPr>
        <p:spPr>
          <a:xfrm>
            <a:off x="1981200" y="260647"/>
            <a:ext cx="7467600" cy="1157335"/>
          </a:xfrm>
        </p:spPr>
        <p:txBody>
          <a:bodyPr/>
          <a:lstStyle/>
          <a:p>
            <a:pPr>
              <a:defRPr/>
            </a:pPr>
            <a:r>
              <a:rPr lang="cs-CZ" sz="3200" b="1" dirty="0">
                <a:solidFill>
                  <a:schemeClr val="accent1"/>
                </a:solidFill>
                <a:latin typeface="Arial" pitchFamily="34" charset="0"/>
                <a:cs typeface="Arial" pitchFamily="34" charset="0"/>
              </a:rPr>
              <a:t>OSA I – Přehled klinických diagnóz</a:t>
            </a:r>
          </a:p>
        </p:txBody>
      </p:sp>
      <p:sp>
        <p:nvSpPr>
          <p:cNvPr id="17411" name="Zástupný symbol pro obsah 2">
            <a:extLst>
              <a:ext uri="{FF2B5EF4-FFF2-40B4-BE49-F238E27FC236}">
                <a16:creationId xmlns:a16="http://schemas.microsoft.com/office/drawing/2014/main" id="{5EEA51FC-1C27-47B8-A421-76979D572585}"/>
              </a:ext>
            </a:extLst>
          </p:cNvPr>
          <p:cNvSpPr>
            <a:spLocks noGrp="1"/>
          </p:cNvSpPr>
          <p:nvPr>
            <p:ph sz="quarter" idx="1"/>
          </p:nvPr>
        </p:nvSpPr>
        <p:spPr>
          <a:xfrm>
            <a:off x="1981200" y="1600201"/>
            <a:ext cx="7467600" cy="4873625"/>
          </a:xfrm>
        </p:spPr>
        <p:txBody>
          <a:bodyPr>
            <a:normAutofit fontScale="85000" lnSpcReduction="10000"/>
          </a:bodyPr>
          <a:lstStyle/>
          <a:p>
            <a:pPr eaLnBrk="1" hangingPunct="1"/>
            <a:endParaRPr lang="cs-CZ" altLang="cs-CZ" dirty="0">
              <a:latin typeface="Arial" panose="020B0604020202020204" pitchFamily="34" charset="0"/>
              <a:cs typeface="Arial" panose="020B0604020202020204" pitchFamily="34" charset="0"/>
            </a:endParaRPr>
          </a:p>
          <a:p>
            <a:pPr eaLnBrk="1" hangingPunct="1"/>
            <a:r>
              <a:rPr lang="cs-CZ" altLang="cs-CZ" dirty="0">
                <a:latin typeface="Arial" panose="020B0604020202020204" pitchFamily="34" charset="0"/>
                <a:cs typeface="Arial" panose="020B0604020202020204" pitchFamily="34" charset="0"/>
              </a:rPr>
              <a:t>Organické duševní poruchy (F00-F09)</a:t>
            </a:r>
          </a:p>
          <a:p>
            <a:pPr eaLnBrk="1" hangingPunct="1"/>
            <a:r>
              <a:rPr lang="cs-CZ" altLang="cs-CZ" dirty="0">
                <a:latin typeface="Arial" panose="020B0604020202020204" pitchFamily="34" charset="0"/>
                <a:cs typeface="Arial" panose="020B0604020202020204" pitchFamily="34" charset="0"/>
              </a:rPr>
              <a:t>Duševní poruchy vyvolané účinkem psychoaktivních látek       (F10-F19)</a:t>
            </a:r>
          </a:p>
          <a:p>
            <a:pPr eaLnBrk="1" hangingPunct="1"/>
            <a:r>
              <a:rPr lang="cs-CZ" altLang="cs-CZ" dirty="0">
                <a:latin typeface="Arial" panose="020B0604020202020204" pitchFamily="34" charset="0"/>
                <a:cs typeface="Arial" panose="020B0604020202020204" pitchFamily="34" charset="0"/>
              </a:rPr>
              <a:t>Schizofrenie, schizofrenní poruchy a poruchy s bludy (F20-F29)</a:t>
            </a:r>
          </a:p>
          <a:p>
            <a:pPr eaLnBrk="1" hangingPunct="1"/>
            <a:r>
              <a:rPr lang="cs-CZ" altLang="cs-CZ" dirty="0">
                <a:solidFill>
                  <a:srgbClr val="FF0000"/>
                </a:solidFill>
                <a:latin typeface="Arial" panose="020B0604020202020204" pitchFamily="34" charset="0"/>
                <a:cs typeface="Arial" panose="020B0604020202020204" pitchFamily="34" charset="0"/>
              </a:rPr>
              <a:t>Afektivní poruchy (F30-F39)</a:t>
            </a:r>
          </a:p>
          <a:p>
            <a:pPr eaLnBrk="1" hangingPunct="1"/>
            <a:r>
              <a:rPr lang="cs-CZ" altLang="cs-CZ" dirty="0">
                <a:latin typeface="Arial" panose="020B0604020202020204" pitchFamily="34" charset="0"/>
                <a:cs typeface="Arial" panose="020B0604020202020204" pitchFamily="34" charset="0"/>
              </a:rPr>
              <a:t>Neurotické porucha, poruchy vyvolané stresem (F40-F48)</a:t>
            </a:r>
          </a:p>
          <a:p>
            <a:pPr eaLnBrk="1" hangingPunct="1"/>
            <a:r>
              <a:rPr lang="cs-CZ" altLang="cs-CZ" dirty="0">
                <a:latin typeface="Arial" panose="020B0604020202020204" pitchFamily="34" charset="0"/>
                <a:cs typeface="Arial" panose="020B0604020202020204" pitchFamily="34" charset="0"/>
              </a:rPr>
              <a:t>Behaviorální syndromy spojené s fyziologickými poruchami a somatickými faktory (F50-F59)</a:t>
            </a:r>
          </a:p>
          <a:p>
            <a:pPr eaLnBrk="1" hangingPunct="1"/>
            <a:r>
              <a:rPr lang="cs-CZ" altLang="cs-CZ" dirty="0">
                <a:latin typeface="Arial" panose="020B0604020202020204" pitchFamily="34" charset="0"/>
                <a:cs typeface="Arial" panose="020B0604020202020204" pitchFamily="34" charset="0"/>
              </a:rPr>
              <a:t>Poruchy osobnosti a chování u dospělých (F60-F69)</a:t>
            </a:r>
          </a:p>
          <a:p>
            <a:pPr eaLnBrk="1" hangingPunct="1"/>
            <a:r>
              <a:rPr lang="cs-CZ" altLang="cs-CZ" dirty="0">
                <a:latin typeface="Arial" panose="020B0604020202020204" pitchFamily="34" charset="0"/>
                <a:cs typeface="Arial" panose="020B0604020202020204" pitchFamily="34" charset="0"/>
              </a:rPr>
              <a:t>Mentální retardace (F70-F79)</a:t>
            </a:r>
          </a:p>
          <a:p>
            <a:pPr eaLnBrk="1" hangingPunct="1"/>
            <a:r>
              <a:rPr lang="cs-CZ" altLang="cs-CZ" dirty="0">
                <a:latin typeface="Arial" panose="020B0604020202020204" pitchFamily="34" charset="0"/>
                <a:cs typeface="Arial" panose="020B0604020202020204" pitchFamily="34" charset="0"/>
              </a:rPr>
              <a:t>Poruchy psychického vývoje (F80-F89)</a:t>
            </a:r>
          </a:p>
          <a:p>
            <a:pPr eaLnBrk="1" hangingPunct="1"/>
            <a:r>
              <a:rPr lang="cs-CZ" altLang="cs-CZ" dirty="0">
                <a:latin typeface="Arial" panose="020B0604020202020204" pitchFamily="34" charset="0"/>
                <a:cs typeface="Arial" panose="020B0604020202020204" pitchFamily="34" charset="0"/>
              </a:rPr>
              <a:t>Poruchy chování a emocí se začátkem obvykle v dětství a adolescenci (F90-F99)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163E9C-E176-40E8-95E3-10FDCBBB2DBB}"/>
              </a:ext>
            </a:extLst>
          </p:cNvPr>
          <p:cNvSpPr>
            <a:spLocks noGrp="1"/>
          </p:cNvSpPr>
          <p:nvPr>
            <p:ph type="title"/>
          </p:nvPr>
        </p:nvSpPr>
        <p:spPr>
          <a:xfrm>
            <a:off x="1097280" y="286604"/>
            <a:ext cx="10058400" cy="853084"/>
          </a:xfrm>
        </p:spPr>
        <p:txBody>
          <a:bodyPr/>
          <a:lstStyle/>
          <a:p>
            <a:pPr>
              <a:defRPr/>
            </a:pPr>
            <a:r>
              <a:rPr lang="cs-CZ" dirty="0"/>
              <a:t>Závažná duševní nemoc</a:t>
            </a:r>
          </a:p>
        </p:txBody>
      </p:sp>
      <p:sp>
        <p:nvSpPr>
          <p:cNvPr id="3" name="Zástupný obsah 2">
            <a:extLst>
              <a:ext uri="{FF2B5EF4-FFF2-40B4-BE49-F238E27FC236}">
                <a16:creationId xmlns:a16="http://schemas.microsoft.com/office/drawing/2014/main" id="{203B891C-1455-4B91-BD5A-2660C467A302}"/>
              </a:ext>
            </a:extLst>
          </p:cNvPr>
          <p:cNvSpPr>
            <a:spLocks noGrp="1"/>
          </p:cNvSpPr>
          <p:nvPr>
            <p:ph sz="quarter" idx="1"/>
          </p:nvPr>
        </p:nvSpPr>
        <p:spPr>
          <a:xfrm>
            <a:off x="1981200" y="1139688"/>
            <a:ext cx="7467600" cy="5208104"/>
          </a:xfrm>
        </p:spPr>
        <p:txBody>
          <a:bodyPr>
            <a:normAutofit fontScale="92500" lnSpcReduction="20000"/>
          </a:bodyPr>
          <a:lstStyle/>
          <a:p>
            <a:pPr>
              <a:defRPr/>
            </a:pPr>
            <a:endParaRPr lang="cs-CZ" dirty="0"/>
          </a:p>
          <a:p>
            <a:pPr marL="0" indent="0">
              <a:buNone/>
              <a:defRPr/>
            </a:pPr>
            <a:r>
              <a:rPr lang="cs-CZ" dirty="0"/>
              <a:t>SMI (Severe </a:t>
            </a:r>
            <a:r>
              <a:rPr lang="cs-CZ" dirty="0" err="1"/>
              <a:t>mental</a:t>
            </a:r>
            <a:r>
              <a:rPr lang="cs-CZ" dirty="0"/>
              <a:t> </a:t>
            </a:r>
            <a:r>
              <a:rPr lang="cs-CZ" dirty="0" err="1"/>
              <a:t>illness</a:t>
            </a:r>
            <a:r>
              <a:rPr lang="cs-CZ" dirty="0"/>
              <a:t>):</a:t>
            </a:r>
          </a:p>
          <a:p>
            <a:pPr>
              <a:defRPr/>
            </a:pPr>
            <a:r>
              <a:rPr lang="cs-CZ" dirty="0"/>
              <a:t>Psychotické spektrum</a:t>
            </a:r>
          </a:p>
          <a:p>
            <a:pPr>
              <a:defRPr/>
            </a:pPr>
            <a:endParaRPr lang="cs-CZ" dirty="0"/>
          </a:p>
          <a:p>
            <a:pPr>
              <a:defRPr/>
            </a:pPr>
            <a:r>
              <a:rPr lang="cs-CZ" dirty="0"/>
              <a:t>Závažné formy:</a:t>
            </a:r>
          </a:p>
          <a:p>
            <a:pPr>
              <a:defRPr/>
            </a:pPr>
            <a:r>
              <a:rPr lang="cs-CZ" dirty="0">
                <a:solidFill>
                  <a:srgbClr val="FF0000"/>
                </a:solidFill>
              </a:rPr>
              <a:t>Afektivní poruchy</a:t>
            </a:r>
          </a:p>
          <a:p>
            <a:pPr>
              <a:defRPr/>
            </a:pPr>
            <a:r>
              <a:rPr lang="cs-CZ" dirty="0"/>
              <a:t>OBT (OKP)</a:t>
            </a:r>
          </a:p>
          <a:p>
            <a:pPr>
              <a:defRPr/>
            </a:pPr>
            <a:r>
              <a:rPr lang="cs-CZ" dirty="0"/>
              <a:t>Poruchy osobnosti</a:t>
            </a:r>
          </a:p>
          <a:p>
            <a:pPr>
              <a:defRPr/>
            </a:pPr>
            <a:endParaRPr lang="cs-CZ" dirty="0"/>
          </a:p>
          <a:p>
            <a:pPr>
              <a:defRPr/>
            </a:pPr>
            <a:r>
              <a:rPr lang="cs-CZ" dirty="0"/>
              <a:t>Jak závažně narušuje život a jak dlouho trvá</a:t>
            </a:r>
          </a:p>
          <a:p>
            <a:pPr>
              <a:defRPr/>
            </a:pPr>
            <a:r>
              <a:rPr lang="cs-CZ" dirty="0"/>
              <a:t>Způsob řešení – dle závažnosti </a:t>
            </a:r>
          </a:p>
          <a:p>
            <a:pPr>
              <a:defRPr/>
            </a:pPr>
            <a:r>
              <a:rPr lang="cs-CZ" dirty="0"/>
              <a:t>Každý je neurotik… ale…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82ACBF-431D-4A8C-BD20-BD9E09431949}"/>
              </a:ext>
            </a:extLst>
          </p:cNvPr>
          <p:cNvSpPr>
            <a:spLocks noGrp="1"/>
          </p:cNvSpPr>
          <p:nvPr>
            <p:ph type="title"/>
          </p:nvPr>
        </p:nvSpPr>
        <p:spPr/>
        <p:txBody>
          <a:bodyPr/>
          <a:lstStyle/>
          <a:p>
            <a:r>
              <a:rPr lang="cs-CZ" dirty="0" err="1"/>
              <a:t>Charakterisitka</a:t>
            </a:r>
            <a:r>
              <a:rPr lang="cs-CZ" dirty="0"/>
              <a:t> duševní nemoci</a:t>
            </a:r>
            <a:br>
              <a:rPr lang="cs-CZ" dirty="0"/>
            </a:br>
            <a:r>
              <a:rPr lang="cs-CZ" dirty="0"/>
              <a:t>Deprese</a:t>
            </a:r>
          </a:p>
        </p:txBody>
      </p:sp>
      <p:sp>
        <p:nvSpPr>
          <p:cNvPr id="3" name="Zástupný obsah 2">
            <a:extLst>
              <a:ext uri="{FF2B5EF4-FFF2-40B4-BE49-F238E27FC236}">
                <a16:creationId xmlns:a16="http://schemas.microsoft.com/office/drawing/2014/main" id="{730A4F85-808B-40EC-BEE3-ACCEBA3707DE}"/>
              </a:ext>
            </a:extLst>
          </p:cNvPr>
          <p:cNvSpPr>
            <a:spLocks noGrp="1"/>
          </p:cNvSpPr>
          <p:nvPr>
            <p:ph idx="1"/>
          </p:nvPr>
        </p:nvSpPr>
        <p:spPr/>
        <p:txBody>
          <a:bodyPr>
            <a:normAutofit fontScale="92500" lnSpcReduction="20000"/>
          </a:bodyPr>
          <a:lstStyle/>
          <a:p>
            <a:r>
              <a:rPr lang="cs-CZ" dirty="0"/>
              <a:t>Definice:</a:t>
            </a:r>
          </a:p>
          <a:p>
            <a:r>
              <a:rPr lang="cs-CZ" dirty="0"/>
              <a:t>Dlouhotrvající porucha nálady – </a:t>
            </a:r>
            <a:r>
              <a:rPr lang="cs-CZ" dirty="0" err="1"/>
              <a:t>mnimálně</a:t>
            </a:r>
            <a:r>
              <a:rPr lang="cs-CZ" dirty="0"/>
              <a:t>  2 týdny (</a:t>
            </a:r>
            <a:r>
              <a:rPr lang="cs-CZ" dirty="0" err="1"/>
              <a:t>distýmie</a:t>
            </a:r>
            <a:r>
              <a:rPr lang="cs-CZ" dirty="0"/>
              <a:t>) – podoba a příznaky, diferenciální diagnostika:</a:t>
            </a:r>
          </a:p>
          <a:p>
            <a:r>
              <a:rPr lang="cs-CZ" dirty="0"/>
              <a:t>https://www.youtube.com/watch?v=4YhpWZCdiZc</a:t>
            </a:r>
          </a:p>
          <a:p>
            <a:r>
              <a:rPr lang="cs-CZ" dirty="0"/>
              <a:t>Různá závažnost – lehká střední, těžká</a:t>
            </a:r>
          </a:p>
          <a:p>
            <a:r>
              <a:rPr lang="cs-CZ" dirty="0"/>
              <a:t>Vůbec nejrozšířenější duševní porucha (někde se udává úzkost, ale to je obecné)</a:t>
            </a:r>
          </a:p>
          <a:p>
            <a:r>
              <a:rPr lang="cs-CZ" dirty="0"/>
              <a:t>Má unipolární a bipolární podobu</a:t>
            </a:r>
          </a:p>
          <a:p>
            <a:r>
              <a:rPr lang="cs-CZ" dirty="0"/>
              <a:t>Mechanismus: chyba přenosu a </a:t>
            </a:r>
            <a:r>
              <a:rPr lang="cs-CZ" dirty="0" err="1"/>
              <a:t>vtřebávání</a:t>
            </a:r>
            <a:r>
              <a:rPr lang="cs-CZ" dirty="0"/>
              <a:t> </a:t>
            </a:r>
            <a:r>
              <a:rPr lang="cs-CZ" dirty="0" err="1"/>
              <a:t>neurotransmitterů</a:t>
            </a:r>
            <a:r>
              <a:rPr lang="cs-CZ" dirty="0"/>
              <a:t> zodpovědných za emoce, chyba přenosu</a:t>
            </a:r>
          </a:p>
          <a:p>
            <a:r>
              <a:rPr lang="cs-CZ" b="1" u="sng" dirty="0"/>
              <a:t>Ale proč </a:t>
            </a:r>
            <a:r>
              <a:rPr lang="cs-CZ" b="1" u="sng"/>
              <a:t>vznikáí?</a:t>
            </a:r>
            <a:endParaRPr lang="cs-CZ" b="1" u="sng" dirty="0"/>
          </a:p>
          <a:p>
            <a:endParaRPr lang="cs-CZ" dirty="0"/>
          </a:p>
          <a:p>
            <a:endParaRPr lang="cs-CZ" dirty="0"/>
          </a:p>
        </p:txBody>
      </p:sp>
      <p:sp>
        <p:nvSpPr>
          <p:cNvPr id="4" name="Zástupný symbol pro datum 3">
            <a:extLst>
              <a:ext uri="{FF2B5EF4-FFF2-40B4-BE49-F238E27FC236}">
                <a16:creationId xmlns:a16="http://schemas.microsoft.com/office/drawing/2014/main" id="{B4664A4C-1454-42E8-97EF-F9EB0730A112}"/>
              </a:ext>
            </a:extLst>
          </p:cNvPr>
          <p:cNvSpPr>
            <a:spLocks noGrp="1"/>
          </p:cNvSpPr>
          <p:nvPr>
            <p:ph type="dt" sz="half" idx="10"/>
          </p:nvPr>
        </p:nvSpPr>
        <p:spPr/>
        <p:txBody>
          <a:bodyPr/>
          <a:lstStyle/>
          <a:p>
            <a:pPr rtl="0"/>
            <a:fld id="{ECCB81F3-DDE0-4DA4-BA3D-DCA17B514D85}" type="datetime1">
              <a:rPr lang="cs-CZ" smtClean="0"/>
              <a:t>04.04.2022</a:t>
            </a:fld>
            <a:endParaRPr lang="en-US" dirty="0"/>
          </a:p>
        </p:txBody>
      </p:sp>
    </p:spTree>
    <p:extLst>
      <p:ext uri="{BB962C8B-B14F-4D97-AF65-F5344CB8AC3E}">
        <p14:creationId xmlns:p14="http://schemas.microsoft.com/office/powerpoint/2010/main" val="10872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D26702-801B-43F4-92FF-F30C949143AC}"/>
              </a:ext>
            </a:extLst>
          </p:cNvPr>
          <p:cNvSpPr>
            <a:spLocks noGrp="1"/>
          </p:cNvSpPr>
          <p:nvPr>
            <p:ph type="title"/>
          </p:nvPr>
        </p:nvSpPr>
        <p:spPr/>
        <p:txBody>
          <a:bodyPr/>
          <a:lstStyle/>
          <a:p>
            <a:r>
              <a:rPr lang="cs-CZ" dirty="0"/>
              <a:t>Charakteristika duševní nemoci II Deprese</a:t>
            </a:r>
          </a:p>
        </p:txBody>
      </p:sp>
      <p:sp>
        <p:nvSpPr>
          <p:cNvPr id="3" name="Zástupný obsah 2">
            <a:extLst>
              <a:ext uri="{FF2B5EF4-FFF2-40B4-BE49-F238E27FC236}">
                <a16:creationId xmlns:a16="http://schemas.microsoft.com/office/drawing/2014/main" id="{88564E8D-5834-45E6-9116-EB56D5F09ED0}"/>
              </a:ext>
            </a:extLst>
          </p:cNvPr>
          <p:cNvSpPr>
            <a:spLocks noGrp="1"/>
          </p:cNvSpPr>
          <p:nvPr>
            <p:ph idx="1"/>
          </p:nvPr>
        </p:nvSpPr>
        <p:spPr>
          <a:xfrm>
            <a:off x="1097280" y="2108201"/>
            <a:ext cx="10058400" cy="4226338"/>
          </a:xfrm>
        </p:spPr>
        <p:txBody>
          <a:bodyPr>
            <a:normAutofit lnSpcReduction="10000"/>
          </a:bodyPr>
          <a:lstStyle/>
          <a:p>
            <a:r>
              <a:rPr lang="cs-CZ" b="1" u="sng" dirty="0"/>
              <a:t>Kategorizace </a:t>
            </a:r>
            <a:r>
              <a:rPr lang="cs-CZ" dirty="0"/>
              <a:t> - MKN 10 – Afektivní poruchy - </a:t>
            </a:r>
            <a:r>
              <a:rPr lang="cs-CZ" dirty="0">
                <a:hlinkClick r:id="rId2"/>
              </a:rPr>
              <a:t>https://mkn10.uzis.cz/prohlizec/F30-F39</a:t>
            </a:r>
            <a:endParaRPr lang="cs-CZ" dirty="0"/>
          </a:p>
          <a:p>
            <a:r>
              <a:rPr lang="cs-CZ" b="1" u="sng" dirty="0"/>
              <a:t>Epidemiologie</a:t>
            </a:r>
            <a:r>
              <a:rPr lang="cs-CZ" dirty="0"/>
              <a:t> – podíl faktorů na vzniku nemoci</a:t>
            </a:r>
          </a:p>
          <a:p>
            <a:r>
              <a:rPr lang="cs-CZ" b="1" u="sng" dirty="0"/>
              <a:t>Morbidita/ incidence</a:t>
            </a:r>
            <a:r>
              <a:rPr lang="cs-CZ" dirty="0"/>
              <a:t>– procento onemocnění 11-16 procent (2/3 ženy)</a:t>
            </a:r>
          </a:p>
          <a:p>
            <a:r>
              <a:rPr lang="cs-CZ" b="1" u="sng" dirty="0"/>
              <a:t>Prevalence</a:t>
            </a:r>
            <a:r>
              <a:rPr lang="cs-CZ" dirty="0"/>
              <a:t> -  celoživotní – 17 procent </a:t>
            </a:r>
          </a:p>
          <a:p>
            <a:r>
              <a:rPr lang="cs-CZ" b="1" u="sng" dirty="0"/>
              <a:t>Patogeneze</a:t>
            </a:r>
            <a:r>
              <a:rPr lang="cs-CZ" dirty="0"/>
              <a:t> -  biologické aspekty - nerovnováha v hladině a funkci neurotransmiterů (především noradrenalinu, acetylcholinu a serotoninu), genetické faktory, sociální</a:t>
            </a:r>
          </a:p>
          <a:p>
            <a:r>
              <a:rPr lang="cs-CZ" dirty="0">
                <a:hlinkClick r:id="rId3"/>
              </a:rPr>
              <a:t>https://www.wikiskripta.eu/w/Deprese</a:t>
            </a:r>
            <a:r>
              <a:rPr lang="cs-CZ" dirty="0"/>
              <a:t> (video)</a:t>
            </a:r>
          </a:p>
          <a:p>
            <a:r>
              <a:rPr lang="cs-CZ" dirty="0"/>
              <a:t>Endogenní a exogenní se už nerozlišuje, genetika se přeceňovala (u bipolární trvá)</a:t>
            </a:r>
          </a:p>
          <a:p>
            <a:r>
              <a:rPr lang="cs-CZ" dirty="0"/>
              <a:t>Věk -  29 plus (bipolární méně, ale jde jen o průměr)</a:t>
            </a:r>
          </a:p>
          <a:p>
            <a:endParaRPr lang="cs-CZ" dirty="0"/>
          </a:p>
        </p:txBody>
      </p:sp>
      <p:sp>
        <p:nvSpPr>
          <p:cNvPr id="4" name="Zástupný symbol pro datum 3">
            <a:extLst>
              <a:ext uri="{FF2B5EF4-FFF2-40B4-BE49-F238E27FC236}">
                <a16:creationId xmlns:a16="http://schemas.microsoft.com/office/drawing/2014/main" id="{89860E19-10BB-4E20-9FC5-DD582B9265B1}"/>
              </a:ext>
            </a:extLst>
          </p:cNvPr>
          <p:cNvSpPr>
            <a:spLocks noGrp="1"/>
          </p:cNvSpPr>
          <p:nvPr>
            <p:ph type="dt" sz="half" idx="10"/>
          </p:nvPr>
        </p:nvSpPr>
        <p:spPr/>
        <p:txBody>
          <a:bodyPr/>
          <a:lstStyle/>
          <a:p>
            <a:pPr rtl="0"/>
            <a:fld id="{ECCB81F3-DDE0-4DA4-BA3D-DCA17B514D85}" type="datetime1">
              <a:rPr lang="cs-CZ" smtClean="0"/>
              <a:t>04.04.2022</a:t>
            </a:fld>
            <a:endParaRPr lang="en-US" dirty="0"/>
          </a:p>
        </p:txBody>
      </p:sp>
    </p:spTree>
    <p:extLst>
      <p:ext uri="{BB962C8B-B14F-4D97-AF65-F5344CB8AC3E}">
        <p14:creationId xmlns:p14="http://schemas.microsoft.com/office/powerpoint/2010/main" val="2340375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82C70C-170D-4481-BA0D-4DE284FFD012}"/>
              </a:ext>
            </a:extLst>
          </p:cNvPr>
          <p:cNvSpPr>
            <a:spLocks noGrp="1"/>
          </p:cNvSpPr>
          <p:nvPr>
            <p:ph type="title"/>
          </p:nvPr>
        </p:nvSpPr>
        <p:spPr>
          <a:xfrm>
            <a:off x="1097280" y="286603"/>
            <a:ext cx="10058400" cy="959101"/>
          </a:xfrm>
        </p:spPr>
        <p:txBody>
          <a:bodyPr/>
          <a:lstStyle/>
          <a:p>
            <a:r>
              <a:rPr lang="cs-CZ" dirty="0" err="1"/>
              <a:t>Chrakteristika</a:t>
            </a:r>
            <a:r>
              <a:rPr lang="cs-CZ" dirty="0"/>
              <a:t> deprese III</a:t>
            </a:r>
          </a:p>
        </p:txBody>
      </p:sp>
      <p:sp>
        <p:nvSpPr>
          <p:cNvPr id="3" name="Zástupný obsah 2">
            <a:extLst>
              <a:ext uri="{FF2B5EF4-FFF2-40B4-BE49-F238E27FC236}">
                <a16:creationId xmlns:a16="http://schemas.microsoft.com/office/drawing/2014/main" id="{40AA8A42-2E0A-4068-BD51-6F9E905CDCEC}"/>
              </a:ext>
            </a:extLst>
          </p:cNvPr>
          <p:cNvSpPr>
            <a:spLocks noGrp="1"/>
          </p:cNvSpPr>
          <p:nvPr>
            <p:ph idx="1"/>
          </p:nvPr>
        </p:nvSpPr>
        <p:spPr>
          <a:xfrm>
            <a:off x="1097280" y="1391478"/>
            <a:ext cx="10058400" cy="4943061"/>
          </a:xfrm>
        </p:spPr>
        <p:txBody>
          <a:bodyPr>
            <a:normAutofit fontScale="92500" lnSpcReduction="10000"/>
          </a:bodyPr>
          <a:lstStyle/>
          <a:p>
            <a:pPr marL="0" indent="0">
              <a:buNone/>
            </a:pPr>
            <a:r>
              <a:rPr lang="cs-CZ" b="1" u="sng" dirty="0"/>
              <a:t>Klinický obraz </a:t>
            </a:r>
            <a:r>
              <a:rPr lang="cs-CZ" dirty="0"/>
              <a:t>– symptomy   různé dle průběhu nemoci, osobnosti  pacienta</a:t>
            </a:r>
          </a:p>
          <a:p>
            <a:pPr algn="l">
              <a:buFont typeface="Arial" panose="020B0604020202020204" pitchFamily="34" charset="0"/>
              <a:buChar char="•"/>
            </a:pPr>
            <a:r>
              <a:rPr lang="cs-CZ" dirty="0">
                <a:solidFill>
                  <a:srgbClr val="FF0000"/>
                </a:solidFill>
                <a:latin typeface="-apple-system"/>
              </a:rPr>
              <a:t>Emoce </a:t>
            </a:r>
            <a:r>
              <a:rPr lang="cs-CZ" dirty="0">
                <a:solidFill>
                  <a:srgbClr val="212529"/>
                </a:solidFill>
                <a:latin typeface="-apple-system"/>
              </a:rPr>
              <a:t>– pláč, ale horší je skleslost, vyčerpanost, oploštělost, beznaděj, ztráta schopnosti radovat se</a:t>
            </a:r>
            <a:endParaRPr lang="cs-CZ" b="0" i="0" dirty="0">
              <a:solidFill>
                <a:srgbClr val="212529"/>
              </a:solidFill>
              <a:effectLst/>
              <a:latin typeface="-apple-system"/>
            </a:endParaRPr>
          </a:p>
          <a:p>
            <a:pPr algn="l">
              <a:buFont typeface="Arial" panose="020B0604020202020204" pitchFamily="34" charset="0"/>
              <a:buChar char="•"/>
            </a:pPr>
            <a:r>
              <a:rPr lang="cs-CZ" b="0" i="0" dirty="0">
                <a:solidFill>
                  <a:srgbClr val="212529"/>
                </a:solidFill>
                <a:effectLst/>
                <a:latin typeface="-apple-system"/>
              </a:rPr>
              <a:t>pocity deprivace, únavy, osamělosti, obavy z budoucnosti, stísněná, skleslá nálada</a:t>
            </a:r>
          </a:p>
          <a:p>
            <a:pPr algn="l">
              <a:buFont typeface="Arial" panose="020B0604020202020204" pitchFamily="34" charset="0"/>
              <a:buChar char="•"/>
            </a:pPr>
            <a:r>
              <a:rPr lang="cs-CZ" b="0" i="0" dirty="0">
                <a:solidFill>
                  <a:srgbClr val="212529"/>
                </a:solidFill>
                <a:effectLst/>
                <a:latin typeface="-apple-system"/>
              </a:rPr>
              <a:t>tělesné i duševní vyčerpání</a:t>
            </a:r>
          </a:p>
          <a:p>
            <a:pPr algn="l">
              <a:buFont typeface="Arial" panose="020B0604020202020204" pitchFamily="34" charset="0"/>
              <a:buChar char="•"/>
            </a:pPr>
            <a:r>
              <a:rPr lang="cs-CZ" b="0" i="0" dirty="0">
                <a:solidFill>
                  <a:srgbClr val="212529"/>
                </a:solidFill>
                <a:effectLst/>
                <a:latin typeface="-apple-system"/>
              </a:rPr>
              <a:t>pocity méněcennosti</a:t>
            </a:r>
          </a:p>
          <a:p>
            <a:pPr algn="l">
              <a:buFont typeface="Arial" panose="020B0604020202020204" pitchFamily="34" charset="0"/>
              <a:buChar char="•"/>
            </a:pPr>
            <a:r>
              <a:rPr lang="cs-CZ" b="0" i="0" dirty="0">
                <a:solidFill>
                  <a:srgbClr val="212529"/>
                </a:solidFill>
                <a:effectLst/>
                <a:latin typeface="-apple-system"/>
              </a:rPr>
              <a:t>poruchy koncentrace a učení</a:t>
            </a:r>
          </a:p>
          <a:p>
            <a:pPr algn="l">
              <a:buFont typeface="Arial" panose="020B0604020202020204" pitchFamily="34" charset="0"/>
              <a:buChar char="•"/>
            </a:pPr>
            <a:r>
              <a:rPr lang="cs-CZ" b="0" i="0" dirty="0">
                <a:solidFill>
                  <a:srgbClr val="212529"/>
                </a:solidFill>
                <a:effectLst/>
                <a:latin typeface="-apple-system"/>
              </a:rPr>
              <a:t>nezájem o dříve oblíbené činnosti</a:t>
            </a:r>
          </a:p>
          <a:p>
            <a:pPr algn="l">
              <a:buFont typeface="Arial" panose="020B0604020202020204" pitchFamily="34" charset="0"/>
              <a:buChar char="•"/>
            </a:pPr>
            <a:r>
              <a:rPr lang="cs-CZ" b="0" i="0" dirty="0">
                <a:solidFill>
                  <a:srgbClr val="212529"/>
                </a:solidFill>
                <a:effectLst/>
                <a:latin typeface="-apple-system"/>
              </a:rPr>
              <a:t>katastrofické myšlení a očekávání nejhoršího</a:t>
            </a:r>
          </a:p>
          <a:p>
            <a:pPr algn="l">
              <a:buFont typeface="Arial" panose="020B0604020202020204" pitchFamily="34" charset="0"/>
              <a:buChar char="•"/>
            </a:pPr>
            <a:r>
              <a:rPr lang="cs-CZ" b="0" i="0" dirty="0">
                <a:solidFill>
                  <a:srgbClr val="212529"/>
                </a:solidFill>
                <a:effectLst/>
                <a:latin typeface="-apple-system"/>
              </a:rPr>
              <a:t>snížená motorika a celková aktivita, snížená chuť k jídlu</a:t>
            </a:r>
          </a:p>
          <a:p>
            <a:pPr algn="l">
              <a:buFont typeface="Arial" panose="020B0604020202020204" pitchFamily="34" charset="0"/>
              <a:buChar char="•"/>
            </a:pPr>
            <a:r>
              <a:rPr lang="cs-CZ" b="0" i="0" dirty="0">
                <a:solidFill>
                  <a:srgbClr val="212529"/>
                </a:solidFill>
                <a:effectLst/>
                <a:latin typeface="-apple-system"/>
              </a:rPr>
              <a:t>černé myšlenky, uvažování o sebevraždě</a:t>
            </a:r>
          </a:p>
          <a:p>
            <a:pPr algn="l">
              <a:buFont typeface="Arial" panose="020B0604020202020204" pitchFamily="34" charset="0"/>
              <a:buChar char="•"/>
            </a:pPr>
            <a:r>
              <a:rPr lang="cs-CZ" dirty="0">
                <a:solidFill>
                  <a:srgbClr val="212529"/>
                </a:solidFill>
                <a:latin typeface="-apple-system"/>
              </a:rPr>
              <a:t>Bludy – prohřešení, nihilismus, hypochondrický</a:t>
            </a:r>
            <a:endParaRPr lang="cs-CZ" b="0" i="0" dirty="0">
              <a:solidFill>
                <a:srgbClr val="212529"/>
              </a:solidFill>
              <a:effectLst/>
              <a:latin typeface="-apple-system"/>
            </a:endParaRPr>
          </a:p>
          <a:p>
            <a:pPr algn="l">
              <a:buFont typeface="Arial" panose="020B0604020202020204" pitchFamily="34" charset="0"/>
              <a:buChar char="•"/>
            </a:pPr>
            <a:endParaRPr lang="cs-CZ" b="0" i="0" dirty="0">
              <a:solidFill>
                <a:srgbClr val="212529"/>
              </a:solidFill>
              <a:effectLst/>
              <a:latin typeface="-apple-system"/>
            </a:endParaRPr>
          </a:p>
          <a:p>
            <a:pPr algn="l">
              <a:buFont typeface="Arial" panose="020B0604020202020204" pitchFamily="34" charset="0"/>
              <a:buChar char="•"/>
            </a:pPr>
            <a:endParaRPr lang="cs-CZ" b="0" i="0" dirty="0">
              <a:solidFill>
                <a:srgbClr val="212529"/>
              </a:solidFill>
              <a:effectLst/>
              <a:latin typeface="-apple-system"/>
            </a:endParaRPr>
          </a:p>
          <a:p>
            <a:pPr algn="l">
              <a:buFont typeface="Arial" panose="020B0604020202020204" pitchFamily="34" charset="0"/>
              <a:buChar char="•"/>
            </a:pPr>
            <a:endParaRPr lang="cs-CZ" dirty="0">
              <a:solidFill>
                <a:srgbClr val="212529"/>
              </a:solidFill>
              <a:latin typeface="-apple-system"/>
            </a:endParaRPr>
          </a:p>
          <a:p>
            <a:pPr marL="0" indent="0" algn="l">
              <a:buNone/>
            </a:pPr>
            <a:endParaRPr lang="cs-CZ" b="0" i="0" dirty="0">
              <a:solidFill>
                <a:srgbClr val="212529"/>
              </a:solidFill>
              <a:effectLst/>
              <a:latin typeface="-apple-system"/>
            </a:endParaRPr>
          </a:p>
          <a:p>
            <a:pPr marL="0" indent="0" algn="l">
              <a:buNone/>
            </a:pPr>
            <a:endParaRPr lang="cs-CZ" b="0" i="0" dirty="0">
              <a:solidFill>
                <a:srgbClr val="212529"/>
              </a:solidFill>
              <a:effectLst/>
              <a:latin typeface="-apple-system"/>
            </a:endParaRPr>
          </a:p>
          <a:p>
            <a:endParaRPr lang="cs-CZ" dirty="0"/>
          </a:p>
          <a:p>
            <a:endParaRPr lang="cs-CZ" dirty="0"/>
          </a:p>
        </p:txBody>
      </p:sp>
      <p:sp>
        <p:nvSpPr>
          <p:cNvPr id="4" name="Zástupný symbol pro datum 3">
            <a:extLst>
              <a:ext uri="{FF2B5EF4-FFF2-40B4-BE49-F238E27FC236}">
                <a16:creationId xmlns:a16="http://schemas.microsoft.com/office/drawing/2014/main" id="{C67A9C9F-ADC4-4483-AC08-027E23FA1793}"/>
              </a:ext>
            </a:extLst>
          </p:cNvPr>
          <p:cNvSpPr>
            <a:spLocks noGrp="1"/>
          </p:cNvSpPr>
          <p:nvPr>
            <p:ph type="dt" sz="half" idx="10"/>
          </p:nvPr>
        </p:nvSpPr>
        <p:spPr/>
        <p:txBody>
          <a:bodyPr/>
          <a:lstStyle/>
          <a:p>
            <a:pPr rtl="0"/>
            <a:fld id="{ECCB81F3-DDE0-4DA4-BA3D-DCA17B514D85}" type="datetime1">
              <a:rPr lang="cs-CZ" smtClean="0"/>
              <a:t>04.04.2022</a:t>
            </a:fld>
            <a:endParaRPr lang="en-US" dirty="0"/>
          </a:p>
        </p:txBody>
      </p:sp>
    </p:spTree>
    <p:extLst>
      <p:ext uri="{BB962C8B-B14F-4D97-AF65-F5344CB8AC3E}">
        <p14:creationId xmlns:p14="http://schemas.microsoft.com/office/powerpoint/2010/main" val="1005070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B2571B-DF06-4FE9-8B6A-C6532B329D03}"/>
              </a:ext>
            </a:extLst>
          </p:cNvPr>
          <p:cNvSpPr>
            <a:spLocks noGrp="1"/>
          </p:cNvSpPr>
          <p:nvPr>
            <p:ph type="title"/>
          </p:nvPr>
        </p:nvSpPr>
        <p:spPr>
          <a:xfrm>
            <a:off x="1097280" y="286604"/>
            <a:ext cx="10058400" cy="826580"/>
          </a:xfrm>
        </p:spPr>
        <p:txBody>
          <a:bodyPr/>
          <a:lstStyle/>
          <a:p>
            <a:r>
              <a:rPr lang="cs-CZ" dirty="0"/>
              <a:t>CHN IV</a:t>
            </a:r>
          </a:p>
        </p:txBody>
      </p:sp>
      <p:sp>
        <p:nvSpPr>
          <p:cNvPr id="3" name="Zástupný obsah 2">
            <a:extLst>
              <a:ext uri="{FF2B5EF4-FFF2-40B4-BE49-F238E27FC236}">
                <a16:creationId xmlns:a16="http://schemas.microsoft.com/office/drawing/2014/main" id="{B096C085-F047-4269-9C56-E79F2C4FD719}"/>
              </a:ext>
            </a:extLst>
          </p:cNvPr>
          <p:cNvSpPr>
            <a:spLocks noGrp="1"/>
          </p:cNvSpPr>
          <p:nvPr>
            <p:ph idx="1"/>
          </p:nvPr>
        </p:nvSpPr>
        <p:spPr>
          <a:xfrm>
            <a:off x="1097280" y="1457739"/>
            <a:ext cx="10058400" cy="4823791"/>
          </a:xfrm>
        </p:spPr>
        <p:txBody>
          <a:bodyPr>
            <a:normAutofit/>
          </a:bodyPr>
          <a:lstStyle/>
          <a:p>
            <a:r>
              <a:rPr lang="cs-CZ" b="1" dirty="0"/>
              <a:t>I Farmakologická x  II Nefarmakologická </a:t>
            </a:r>
            <a:r>
              <a:rPr lang="cs-CZ" dirty="0"/>
              <a:t>– ale dohled odborníka je vždy třeba</a:t>
            </a:r>
          </a:p>
          <a:p>
            <a:r>
              <a:rPr lang="cs-CZ" b="1" dirty="0"/>
              <a:t>Ad II</a:t>
            </a:r>
          </a:p>
          <a:p>
            <a:r>
              <a:rPr lang="cs-CZ" dirty="0"/>
              <a:t>1) Životospráva – pohyb, potraviny, spánek, rytmus, slunce, vzduch, blikající obrazovky, alkohol</a:t>
            </a:r>
          </a:p>
          <a:p>
            <a:r>
              <a:rPr lang="cs-CZ" dirty="0"/>
              <a:t>2) Psychoterapie – jaká?</a:t>
            </a:r>
          </a:p>
          <a:p>
            <a:r>
              <a:rPr lang="cs-CZ" dirty="0"/>
              <a:t>3) Fototerapie – melatonin přes den ne x ECT – vážné stavy</a:t>
            </a:r>
          </a:p>
          <a:p>
            <a:r>
              <a:rPr lang="cs-CZ" b="1" dirty="0"/>
              <a:t>I Léčba -  psychofarmaka </a:t>
            </a:r>
            <a:r>
              <a:rPr lang="cs-CZ" dirty="0"/>
              <a:t>– antidepresiva – vychytávají metabolismus </a:t>
            </a:r>
            <a:r>
              <a:rPr lang="cs-CZ" dirty="0" err="1"/>
              <a:t>neurotrasmitterů</a:t>
            </a:r>
            <a:r>
              <a:rPr lang="cs-CZ" dirty="0"/>
              <a:t>, působí sedativně (uklidňují)</a:t>
            </a:r>
          </a:p>
          <a:p>
            <a:r>
              <a:rPr lang="cs-CZ" dirty="0"/>
              <a:t>Antipsychotika  - pokud jsou </a:t>
            </a:r>
            <a:r>
              <a:rPr lang="cs-CZ" dirty="0" err="1"/>
              <a:t>pířtomny</a:t>
            </a:r>
            <a:r>
              <a:rPr lang="cs-CZ" dirty="0"/>
              <a:t> bludy</a:t>
            </a:r>
          </a:p>
          <a:p>
            <a:r>
              <a:rPr lang="cs-CZ" dirty="0"/>
              <a:t>Zabírají po několika týdnech, mají vedlejší účinky (otupělost, nauzea, přibírání, sexuální dysfunkce, pozdější generace hodně tlumí, vliv osobnosti)</a:t>
            </a:r>
          </a:p>
          <a:p>
            <a:endParaRPr lang="cs-CZ" dirty="0"/>
          </a:p>
          <a:p>
            <a:endParaRPr lang="cs-CZ" dirty="0"/>
          </a:p>
        </p:txBody>
      </p:sp>
      <p:sp>
        <p:nvSpPr>
          <p:cNvPr id="4" name="Zástupný symbol pro datum 3">
            <a:extLst>
              <a:ext uri="{FF2B5EF4-FFF2-40B4-BE49-F238E27FC236}">
                <a16:creationId xmlns:a16="http://schemas.microsoft.com/office/drawing/2014/main" id="{0AD72361-FCCE-4D9F-99F7-4B023413E829}"/>
              </a:ext>
            </a:extLst>
          </p:cNvPr>
          <p:cNvSpPr>
            <a:spLocks noGrp="1"/>
          </p:cNvSpPr>
          <p:nvPr>
            <p:ph type="dt" sz="half" idx="10"/>
          </p:nvPr>
        </p:nvSpPr>
        <p:spPr/>
        <p:txBody>
          <a:bodyPr/>
          <a:lstStyle/>
          <a:p>
            <a:pPr rtl="0"/>
            <a:fld id="{ECCB81F3-DDE0-4DA4-BA3D-DCA17B514D85}" type="datetime1">
              <a:rPr lang="cs-CZ" smtClean="0"/>
              <a:t>04.04.2022</a:t>
            </a:fld>
            <a:endParaRPr lang="en-US" dirty="0"/>
          </a:p>
        </p:txBody>
      </p:sp>
    </p:spTree>
    <p:extLst>
      <p:ext uri="{BB962C8B-B14F-4D97-AF65-F5344CB8AC3E}">
        <p14:creationId xmlns:p14="http://schemas.microsoft.com/office/powerpoint/2010/main" val="2924354099"/>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695_TF56160789" id="{8AF6F0AA-8C72-4967-968E-D4393B06EDB9}" vid="{ACB952D6-6656-4F55-89C5-890C0D27D2F3}"/>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{EE7F1612-822A-4581-B49A-8341B7F35E48}tf56160789_win32</Template>
  <TotalTime>106</TotalTime>
  <Words>746</Words>
  <Application>Microsoft Office PowerPoint</Application>
  <PresentationFormat>Širokoúhlá obrazovka</PresentationFormat>
  <Paragraphs>95</Paragraphs>
  <Slides>11</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11</vt:i4>
      </vt:variant>
    </vt:vector>
  </HeadingPairs>
  <TitlesOfParts>
    <vt:vector size="18" baseType="lpstr">
      <vt:lpstr>-apple-system</vt:lpstr>
      <vt:lpstr>Arial</vt:lpstr>
      <vt:lpstr>Bookman Old Style</vt:lpstr>
      <vt:lpstr>Calibri</vt:lpstr>
      <vt:lpstr>Franklin Gothic Book</vt:lpstr>
      <vt:lpstr>Open Sans</vt:lpstr>
      <vt:lpstr>1_RetrospectVTI</vt:lpstr>
      <vt:lpstr>Nemoci duše</vt:lpstr>
      <vt:lpstr>Living with a black dog... </vt:lpstr>
      <vt:lpstr>Otázky:</vt:lpstr>
      <vt:lpstr>OSA I – Přehled klinických diagnóz</vt:lpstr>
      <vt:lpstr>Závažná duševní nemoc</vt:lpstr>
      <vt:lpstr>Charakterisitka duševní nemoci Deprese</vt:lpstr>
      <vt:lpstr>Charakteristika duševní nemoci II Deprese</vt:lpstr>
      <vt:lpstr>Chrakteristika deprese III</vt:lpstr>
      <vt:lpstr>CHN IV</vt:lpstr>
      <vt:lpstr>Medikace - ano nebo ne?</vt:lpstr>
      <vt:lpstr>Klíčové pojmy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Nemoci duše</dc:title>
  <dc:creator>baromira22 baromira22</dc:creator>
  <cp:lastModifiedBy>baromira22 baromira22</cp:lastModifiedBy>
  <cp:revision>1</cp:revision>
  <dcterms:created xsi:type="dcterms:W3CDTF">2022-04-04T03:15:14Z</dcterms:created>
  <dcterms:modified xsi:type="dcterms:W3CDTF">2022-04-04T05:01:21Z</dcterms:modified>
</cp:coreProperties>
</file>