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9"/>
  </p:notesMasterIdLst>
  <p:sldIdLst>
    <p:sldId id="257" r:id="rId2"/>
    <p:sldId id="258" r:id="rId3"/>
    <p:sldId id="259" r:id="rId4"/>
    <p:sldId id="260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70" r:id="rId38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68" y="-1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57EBA2-D49B-403F-A72B-8DE36E65E8F2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9608B59-1D38-4B6D-AD70-F32B3DBAD0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469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8BC6DA-CD14-4582-B1C6-179989713BDD}" type="slidenum">
              <a:rPr lang="cs-CZ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2"/>
          <p:cNvSpPr txBox="1"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5599-7BEC-485A-86DB-CC0DAB3E3996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91AE1-0EE9-4140-81F6-95B8191A07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F3426-E7CC-498D-AA45-AB5A7FEE004A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11BA-0CEA-4A72-92C9-B4739EFF44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4C718-A3A0-4A76-AEF2-7E0B70070396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40C87-A624-4788-9503-21A449CB1C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569" y="273845"/>
            <a:ext cx="7884483" cy="992981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0"/>
          </p:nvPr>
        </p:nvSpPr>
        <p:spPr>
          <a:xfrm>
            <a:off x="628650" y="4765675"/>
            <a:ext cx="2055813" cy="2778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>
          <a:xfrm>
            <a:off x="6456363" y="4765675"/>
            <a:ext cx="2057400" cy="2778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CFC84-2425-4E4A-88C8-B3F4A3F149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6DCDC-56D5-49CF-8A33-16DC4584DEAC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D86A4-2AD3-4AA7-A85D-75B839A62B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09DE7-D53C-48BC-AB13-6ABFCECF0CBB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4D721-8F0F-484C-A9F0-3DC9BDA5B4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A8F1C-86E2-45A8-A8DF-7D3D9D0F19FE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9CAA6-199D-4711-89C7-651BF28038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F185-2530-4D3E-B069-FAB76D7C54CE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4ADE-6290-4241-9667-D340A45300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5817E-0BB8-4EB1-BFC5-574A12B6A74E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8E2FD-71B5-42A6-9E03-4C7867DB42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9905F-3DD0-46EF-93A8-231E8273C420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B57D1-1C36-4DAF-BFF4-43784BC0EE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C9A82-10C4-4230-9C73-D3017C12D1CE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A9976-DE7D-4E18-93CE-E730480B4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831850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4019550"/>
            <a:ext cx="155575" cy="1174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4665663"/>
            <a:ext cx="4762500" cy="4778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981A-B5C5-4862-A4DB-F9B54B3DA2CE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BCBC-2F8F-4C0F-BEB2-DB539C7235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476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4763"/>
            <a:ext cx="4762500" cy="4778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50975"/>
            <a:ext cx="82296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BEC43-1D93-412C-B3A3-E9DEE6833033}" type="datetimeFigureOut">
              <a:rPr lang="cs-CZ"/>
              <a:pPr>
                <a:defRPr/>
              </a:pPr>
              <a:t>2.3.2016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463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13E515F-9BA6-49DC-B780-A3682E8730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6" r:id="rId2"/>
    <p:sldLayoutId id="2147483758" r:id="rId3"/>
    <p:sldLayoutId id="2147483755" r:id="rId4"/>
    <p:sldLayoutId id="2147483754" r:id="rId5"/>
    <p:sldLayoutId id="2147483753" r:id="rId6"/>
    <p:sldLayoutId id="2147483752" r:id="rId7"/>
    <p:sldLayoutId id="2147483751" r:id="rId8"/>
    <p:sldLayoutId id="2147483759" r:id="rId9"/>
    <p:sldLayoutId id="2147483750" r:id="rId10"/>
    <p:sldLayoutId id="2147483749" r:id="rId11"/>
    <p:sldLayoutId id="21474837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po.cz/" TargetMode="External"/><Relationship Id="rId13" Type="http://schemas.openxmlformats.org/officeDocument/2006/relationships/hyperlink" Target="http://www.mzcr.cz/" TargetMode="External"/><Relationship Id="rId3" Type="http://schemas.openxmlformats.org/officeDocument/2006/relationships/hyperlink" Target="http://www.mfcr.cz/" TargetMode="External"/><Relationship Id="rId7" Type="http://schemas.openxmlformats.org/officeDocument/2006/relationships/hyperlink" Target="http://www.mpsv.cz/" TargetMode="External"/><Relationship Id="rId12" Type="http://schemas.openxmlformats.org/officeDocument/2006/relationships/hyperlink" Target="http://www.mzv.cz/" TargetMode="External"/><Relationship Id="rId2" Type="http://schemas.openxmlformats.org/officeDocument/2006/relationships/hyperlink" Target="http://www.mdcr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mr.cz/" TargetMode="External"/><Relationship Id="rId11" Type="http://schemas.openxmlformats.org/officeDocument/2006/relationships/hyperlink" Target="http://www.mvcr.cz/" TargetMode="External"/><Relationship Id="rId5" Type="http://schemas.openxmlformats.org/officeDocument/2006/relationships/hyperlink" Target="http://www.army.cz/" TargetMode="External"/><Relationship Id="rId15" Type="http://schemas.openxmlformats.org/officeDocument/2006/relationships/hyperlink" Target="http://www.env.cz/" TargetMode="External"/><Relationship Id="rId10" Type="http://schemas.openxmlformats.org/officeDocument/2006/relationships/hyperlink" Target="http://www.msmt.cz/" TargetMode="External"/><Relationship Id="rId4" Type="http://schemas.openxmlformats.org/officeDocument/2006/relationships/hyperlink" Target="http://www.mkcr.cz/" TargetMode="External"/><Relationship Id="rId9" Type="http://schemas.openxmlformats.org/officeDocument/2006/relationships/hyperlink" Target="http://www.justice.cz/" TargetMode="External"/><Relationship Id="rId14" Type="http://schemas.openxmlformats.org/officeDocument/2006/relationships/hyperlink" Target="http://www.mze.cz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0"/>
            <a:ext cx="8858280" cy="1371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sz="6000" dirty="0" smtClean="0">
                <a:solidFill>
                  <a:schemeClr val="accent2">
                    <a:lumMod val="50000"/>
                  </a:schemeClr>
                </a:solidFill>
              </a:rPr>
              <a:t>ZÁKLADY VEŘEJNÉ SPRÁVY</a:t>
            </a:r>
            <a:endParaRPr lang="cs-CZ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Klíčové problémy na úrovni státní správy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Lidské zdroje</a:t>
            </a:r>
          </a:p>
        </p:txBody>
      </p:sp>
      <p:sp>
        <p:nvSpPr>
          <p:cNvPr id="2560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Neexistuje systém řízení znalostí</a:t>
            </a:r>
          </a:p>
          <a:p>
            <a:r>
              <a:rPr lang="cs-CZ" smtClean="0"/>
              <a:t>Neexistence školení</a:t>
            </a:r>
          </a:p>
          <a:p>
            <a:r>
              <a:rPr lang="cs-CZ" smtClean="0"/>
              <a:t>Špatný systém odměn</a:t>
            </a:r>
          </a:p>
          <a:p>
            <a:r>
              <a:rPr lang="cs-CZ" smtClean="0"/>
              <a:t>Neatraktivní zaměstnání</a:t>
            </a:r>
          </a:p>
          <a:p>
            <a:r>
              <a:rPr lang="cs-CZ" smtClean="0"/>
              <a:t>Co úřad, to jiná úroveň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8572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Finance a efektivita jejich vynakládání</a:t>
            </a:r>
            <a:endParaRPr lang="cs-CZ" dirty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3292475"/>
          </a:xfrm>
        </p:spPr>
        <p:txBody>
          <a:bodyPr/>
          <a:lstStyle/>
          <a:p>
            <a:r>
              <a:rPr lang="cs-CZ" smtClean="0"/>
              <a:t>Neexistence podnětů pro úsporu nákladů</a:t>
            </a:r>
          </a:p>
          <a:p>
            <a:r>
              <a:rPr lang="cs-CZ" smtClean="0"/>
              <a:t>Rozpočtování není orientováno programově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Regulace a proces její tvorby</a:t>
            </a:r>
          </a:p>
        </p:txBody>
      </p:sp>
      <p:sp>
        <p:nvSpPr>
          <p:cNvPr id="2867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Neexistence koncepce pro tvorbu právních předpisů</a:t>
            </a:r>
          </a:p>
          <a:p>
            <a:r>
              <a:rPr lang="cs-CZ" smtClean="0"/>
              <a:t>Nepružný právní řád na změny podmínek</a:t>
            </a:r>
          </a:p>
          <a:p>
            <a:r>
              <a:rPr lang="cs-CZ" smtClean="0"/>
              <a:t>Formální aspekty nedodržovány</a:t>
            </a:r>
          </a:p>
          <a:p>
            <a:r>
              <a:rPr lang="cs-CZ" smtClean="0"/>
              <a:t>Princip „legislativního optimismu“</a:t>
            </a:r>
          </a:p>
          <a:p>
            <a:r>
              <a:rPr lang="cs-CZ" smtClean="0"/>
              <a:t>Regulace není pro všechny zapojené subjekty</a:t>
            </a:r>
          </a:p>
          <a:p>
            <a:r>
              <a:rPr lang="cs-CZ" smtClean="0"/>
              <a:t>Regulace nepromyšleny dopředu,  administrativní i finanční zátěž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Informační a komunikační technologie</a:t>
            </a:r>
            <a:endParaRPr lang="cs-CZ" dirty="0"/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Nejednotná komunikační infrastruktura</a:t>
            </a:r>
          </a:p>
          <a:p>
            <a:r>
              <a:rPr lang="cs-CZ" smtClean="0"/>
              <a:t>Špatně využívány</a:t>
            </a:r>
          </a:p>
          <a:p>
            <a:r>
              <a:rPr lang="cs-CZ" smtClean="0"/>
              <a:t>Chybí propojení registrů = špatná výměna dat</a:t>
            </a:r>
          </a:p>
          <a:p>
            <a:r>
              <a:rPr lang="cs-CZ" smtClean="0"/>
              <a:t>Nedostatečná výbava</a:t>
            </a:r>
          </a:p>
          <a:p>
            <a:r>
              <a:rPr lang="cs-CZ" smtClean="0"/>
              <a:t>Nevalné znalosti zaměstnanců práce s PC</a:t>
            </a:r>
          </a:p>
          <a:p>
            <a:r>
              <a:rPr lang="cs-CZ" smtClean="0"/>
              <a:t>Papírová forma, ne elektronická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Řízení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Nedostatečná komunikace mezi orgány</a:t>
            </a:r>
          </a:p>
          <a:p>
            <a:r>
              <a:rPr lang="cs-CZ" smtClean="0"/>
              <a:t>Neprovázanost programových dokumentů</a:t>
            </a:r>
          </a:p>
          <a:p>
            <a:r>
              <a:rPr lang="cs-CZ" smtClean="0"/>
              <a:t>Školení a vzdělání na všech úrovních minimální</a:t>
            </a:r>
          </a:p>
          <a:p>
            <a:r>
              <a:rPr lang="cs-CZ" smtClean="0"/>
              <a:t>Kvalita výstupů rozdílná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samospráva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Dvoustupňový systém</a:t>
            </a:r>
          </a:p>
          <a:p>
            <a:pPr lvl="1"/>
            <a:r>
              <a:rPr lang="cs-CZ" smtClean="0"/>
              <a:t>Základní samosprávné celky</a:t>
            </a:r>
          </a:p>
          <a:p>
            <a:pPr lvl="2"/>
            <a:r>
              <a:rPr lang="cs-CZ" smtClean="0"/>
              <a:t>Obce</a:t>
            </a:r>
          </a:p>
          <a:p>
            <a:pPr lvl="1"/>
            <a:r>
              <a:rPr lang="cs-CZ" smtClean="0"/>
              <a:t>Vyšší územní samosprávné celky</a:t>
            </a:r>
          </a:p>
          <a:p>
            <a:pPr lvl="2"/>
            <a:r>
              <a:rPr lang="cs-CZ" smtClean="0"/>
              <a:t>Kraje</a:t>
            </a:r>
          </a:p>
          <a:p>
            <a:r>
              <a:rPr lang="cs-CZ" smtClean="0"/>
              <a:t>Nejedná se o hierarchickou strukturu</a:t>
            </a:r>
          </a:p>
          <a:p>
            <a:pPr lvl="1"/>
            <a:r>
              <a:rPr lang="cs-CZ" smtClean="0"/>
              <a:t>Kraje nejsou nadřazené obcím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Územní samospráva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Obce (6224)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Pověřené obecní úřady (388)</a:t>
            </a:r>
          </a:p>
          <a:p>
            <a:pPr marL="548640" lvl="2" indent="-274320" fontAlgn="auto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cs-CZ" sz="2400" dirty="0" smtClean="0"/>
              <a:t>vyhláška č. 314/2002 Sb., o stanovení obcí s pověřeným obecním úřadem a stanovení obcí s rozšířenou působností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Obce s rozšířenou působností (205)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vyhláška č. 388/2002 Sb., která stanoví správní obvody pověřených obecních úřadů a správní obvody obcí s rozšířenou působností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Kraje (14)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Územní samospráva – kompetence</a:t>
            </a:r>
          </a:p>
        </p:txBody>
      </p:sp>
      <p:sp>
        <p:nvSpPr>
          <p:cNvPr id="3379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 územní samosprávné celky = obce</a:t>
            </a:r>
          </a:p>
          <a:p>
            <a:r>
              <a:rPr lang="cs-CZ" smtClean="0"/>
              <a:t>vyšší územní samosprávné celky = kraje </a:t>
            </a:r>
          </a:p>
          <a:p>
            <a:r>
              <a:rPr lang="cs-CZ" smtClean="0"/>
              <a:t>přenesená působnost (stanovena zákonem) + samostatná působnost (správa záležitostí, jež jsou v zájmu obce a občanů)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Územní samospráva – kompetence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3200" b="1" smtClean="0"/>
              <a:t>Samostatná působnost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veškeré záležitosti, které nejsou v kompetenci </a:t>
            </a:r>
            <a:br>
              <a:rPr lang="cs-CZ" sz="2400" smtClean="0"/>
            </a:br>
            <a:r>
              <a:rPr lang="cs-CZ" sz="2400" smtClean="0"/>
              <a:t>krajů nebo nejde o přenesenou působnost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vymezena v zákonech příkladným výčtem </a:t>
            </a:r>
            <a:br>
              <a:rPr lang="cs-CZ" sz="2400" smtClean="0"/>
            </a:br>
            <a:r>
              <a:rPr lang="cs-CZ" sz="2400" smtClean="0"/>
              <a:t>(např. zřizování a rušení obecní policie, </a:t>
            </a:r>
            <a:br>
              <a:rPr lang="cs-CZ" sz="2400" smtClean="0"/>
            </a:br>
            <a:r>
              <a:rPr lang="cs-CZ" sz="2400" smtClean="0"/>
              <a:t>vyhlašování místních referend, </a:t>
            </a:r>
            <a:br>
              <a:rPr lang="cs-CZ" sz="2400" smtClean="0"/>
            </a:br>
            <a:r>
              <a:rPr lang="cs-CZ" sz="2400" smtClean="0"/>
              <a:t>spolupráce s jinými obcemi, </a:t>
            </a:r>
            <a:br>
              <a:rPr lang="cs-CZ" sz="2400" smtClean="0"/>
            </a:br>
            <a:r>
              <a:rPr lang="cs-CZ" sz="2400" smtClean="0"/>
              <a:t>převod majetku z vlastnictví obce aj. 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dále péče o vytváření podmínek pro rozvoj sociální péče a pro uspokojování potřeb svých občanů (především uspokojováním potřeby bydlení, ochrany a rozvoje zdraví, dopravy a spojů, potřeby informací, výchovy a vzdělávání, celkového kulturního rozvoje a ochrany veřejného pořádku)</a:t>
            </a:r>
            <a:r>
              <a:rPr lang="cs-CZ" smtClean="0"/>
              <a:t>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mtClean="0"/>
          </a:p>
        </p:txBody>
      </p:sp>
      <p:pic>
        <p:nvPicPr>
          <p:cNvPr id="34819" name="Picture 5" descr="polici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6675" y="1316038"/>
            <a:ext cx="3500438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68313" y="303213"/>
            <a:ext cx="8229600" cy="857250"/>
          </a:xfrm>
        </p:spPr>
        <p:txBody>
          <a:bodyPr/>
          <a:lstStyle/>
          <a:p>
            <a:r>
              <a:rPr lang="cs-CZ" smtClean="0"/>
              <a:t>Pojem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438275"/>
            <a:ext cx="8640763" cy="3290888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správní věda, správní právo, státověda, politologie, psychologie, …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správa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činnost sledující záměrně nějaký cíl, řídící za trvalým účelem příslušné záležitosti</a:t>
            </a:r>
            <a:r>
              <a:rPr lang="cs-CZ" sz="1600" dirty="0" smtClean="0"/>
              <a:t> (Hendrych, Pražák)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cs-CZ" sz="1100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lidská činnost, jejímž smyslem a podstatou je zabezpečování        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100" dirty="0" smtClean="0"/>
              <a:t>výkonu řízení určitých záležitostí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100" dirty="0" smtClean="0"/>
              <a:t>		</a:t>
            </a:r>
            <a:r>
              <a:rPr lang="cs-CZ" sz="1800" dirty="0" smtClean="0"/>
              <a:t>trvalost, systematičnost, organizovanost, plánovitost </a:t>
            </a:r>
            <a:r>
              <a:rPr lang="cs-CZ" sz="1600" dirty="0" smtClean="0"/>
              <a:t>(</a:t>
            </a:r>
            <a:r>
              <a:rPr lang="cs-CZ" sz="1600" dirty="0" err="1" smtClean="0"/>
              <a:t>Merkl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628650" y="123825"/>
            <a:ext cx="7886700" cy="9937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Územní samospráva – kompetence obcí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3200" b="1" smtClean="0"/>
              <a:t>Přenesená působnost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mtClean="0"/>
              <a:t> závisí na kategorii dané obce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mtClean="0"/>
              <a:t> každá obec: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vydává </a:t>
            </a:r>
            <a:r>
              <a:rPr lang="cs-CZ" b="1" smtClean="0"/>
              <a:t>nařízení</a:t>
            </a:r>
            <a:r>
              <a:rPr lang="cs-CZ" smtClean="0"/>
              <a:t> obce;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projednává </a:t>
            </a:r>
            <a:r>
              <a:rPr lang="cs-CZ" b="1" smtClean="0"/>
              <a:t>přestupky</a:t>
            </a:r>
            <a:r>
              <a:rPr lang="cs-CZ" smtClean="0"/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je vodoprávním úřadem </a:t>
            </a:r>
            <a:br>
              <a:rPr lang="cs-CZ" smtClean="0"/>
            </a:br>
            <a:r>
              <a:rPr lang="cs-CZ" smtClean="0"/>
              <a:t>a spravují </a:t>
            </a:r>
            <a:r>
              <a:rPr lang="cs-CZ" b="1" smtClean="0"/>
              <a:t>drobné toky</a:t>
            </a:r>
            <a:r>
              <a:rPr lang="cs-CZ" smtClean="0"/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je </a:t>
            </a:r>
            <a:r>
              <a:rPr lang="cs-CZ" b="1" smtClean="0"/>
              <a:t>povodňovým orgánem</a:t>
            </a:r>
            <a:r>
              <a:rPr lang="cs-CZ" smtClean="0"/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rozhoduje o </a:t>
            </a:r>
            <a:r>
              <a:rPr lang="cs-CZ" b="1" smtClean="0"/>
              <a:t>místních</a:t>
            </a:r>
            <a:r>
              <a:rPr lang="cs-CZ" smtClean="0"/>
              <a:t> a </a:t>
            </a:r>
            <a:r>
              <a:rPr lang="cs-CZ" b="1" smtClean="0"/>
              <a:t>účelových</a:t>
            </a:r>
            <a:r>
              <a:rPr lang="cs-CZ" smtClean="0"/>
              <a:t> </a:t>
            </a:r>
            <a:r>
              <a:rPr lang="cs-CZ" b="1" smtClean="0"/>
              <a:t>komunikacích</a:t>
            </a:r>
            <a:r>
              <a:rPr lang="cs-CZ" smtClean="0"/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mtClean="0"/>
              <a:t>– je orgánem </a:t>
            </a:r>
            <a:r>
              <a:rPr lang="cs-CZ" b="1" smtClean="0"/>
              <a:t>ochrany přírody</a:t>
            </a:r>
            <a:r>
              <a:rPr lang="cs-CZ" smtClean="0"/>
              <a:t> a </a:t>
            </a:r>
            <a:r>
              <a:rPr lang="cs-CZ" b="1" smtClean="0"/>
              <a:t>ochrany ovzduší</a:t>
            </a:r>
          </a:p>
        </p:txBody>
      </p:sp>
      <p:pic>
        <p:nvPicPr>
          <p:cNvPr id="35843" name="Picture 5" descr="povod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4550" y="989013"/>
            <a:ext cx="3186113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528638"/>
            <a:ext cx="8229600" cy="488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Územní samospráva – kompetence obcí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sz="half" idx="1"/>
          </p:nvPr>
        </p:nvSpPr>
        <p:spPr>
          <a:xfrm>
            <a:off x="0" y="1392238"/>
            <a:ext cx="4038600" cy="33274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</a:t>
            </a:r>
            <a:r>
              <a:rPr lang="cs-CZ" sz="2400" dirty="0" smtClean="0"/>
              <a:t> </a:t>
            </a:r>
            <a:r>
              <a:rPr lang="cs-CZ" sz="2000" dirty="0" smtClean="0"/>
              <a:t>je oprávněna </a:t>
            </a:r>
            <a:r>
              <a:rPr lang="cs-CZ" sz="2000" b="1" dirty="0" smtClean="0"/>
              <a:t>rozhodovat</a:t>
            </a:r>
            <a:r>
              <a:rPr lang="cs-CZ" sz="2000" dirty="0" smtClean="0"/>
              <a:t> v prvním stupni ve správním řízení </a:t>
            </a:r>
            <a:r>
              <a:rPr lang="cs-CZ" sz="2000" b="1" dirty="0" smtClean="0"/>
              <a:t>o právech</a:t>
            </a:r>
            <a:r>
              <a:rPr lang="cs-CZ" sz="2000" dirty="0" smtClean="0"/>
              <a:t>, právem chráněných zájmech </a:t>
            </a:r>
            <a:r>
              <a:rPr lang="cs-CZ" sz="2000" b="1" dirty="0" smtClean="0"/>
              <a:t>a povinnostech osob</a:t>
            </a:r>
            <a:r>
              <a:rPr lang="cs-CZ" sz="2000" dirty="0" smtClean="0"/>
              <a:t>, pokud zvláštní zákon nestanoví jinou příslušnost;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rozhoduje o </a:t>
            </a:r>
            <a:r>
              <a:rPr lang="cs-CZ" sz="2000" b="1" dirty="0" smtClean="0"/>
              <a:t>poskytování </a:t>
            </a:r>
            <a:r>
              <a:rPr lang="cs-CZ" sz="2000" dirty="0" smtClean="0"/>
              <a:t>peněžité a věcné </a:t>
            </a:r>
            <a:r>
              <a:rPr lang="cs-CZ" sz="2000" b="1" dirty="0" smtClean="0"/>
              <a:t>dávky</a:t>
            </a:r>
            <a:r>
              <a:rPr lang="cs-CZ" sz="2000" dirty="0" smtClean="0"/>
              <a:t> nebo půjčky;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</a:t>
            </a:r>
            <a:r>
              <a:rPr lang="cs-CZ" sz="2000" b="1" dirty="0" smtClean="0"/>
              <a:t>zajišťuje volby</a:t>
            </a:r>
            <a:r>
              <a:rPr lang="cs-CZ" sz="2000" dirty="0" smtClean="0"/>
              <a:t> do Parlamentu České republiky, do zastupitelstev krajů, do zastupitelstev obcí a do Evropského parlamentu;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vodoprávním úřadem a povolují odběr </a:t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b="1" dirty="0" smtClean="0"/>
              <a:t>nakládání s vodami</a:t>
            </a:r>
            <a:r>
              <a:rPr lang="cs-CZ" sz="2000" dirty="0" smtClean="0"/>
              <a:t>;</a:t>
            </a:r>
          </a:p>
        </p:txBody>
      </p:sp>
      <p:sp>
        <p:nvSpPr>
          <p:cNvPr id="5124" name="Rectangle 4"/>
          <p:cNvSpPr>
            <a:spLocks noGrp="1"/>
          </p:cNvSpPr>
          <p:nvPr>
            <p:ph type="body" sz="half" idx="2"/>
          </p:nvPr>
        </p:nvSpPr>
        <p:spPr>
          <a:xfrm>
            <a:off x="3929063" y="1392238"/>
            <a:ext cx="3886200" cy="32639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orgánem ochrany přírody;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orgánem </a:t>
            </a:r>
            <a:r>
              <a:rPr lang="cs-CZ" sz="2000" b="1" dirty="0" smtClean="0"/>
              <a:t>ochrany zemědělského půdního fondu</a:t>
            </a:r>
            <a:r>
              <a:rPr lang="cs-CZ" sz="2000" dirty="0" smtClean="0"/>
              <a:t> atd.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zajišťuje připravenost</a:t>
            </a:r>
            <a:br>
              <a:rPr lang="cs-CZ" sz="2000" dirty="0" smtClean="0"/>
            </a:br>
            <a:r>
              <a:rPr lang="cs-CZ" sz="2000" dirty="0" smtClean="0"/>
              <a:t> obce na mimořádné </a:t>
            </a:r>
            <a:br>
              <a:rPr lang="cs-CZ" sz="2000" dirty="0" smtClean="0"/>
            </a:br>
            <a:r>
              <a:rPr lang="cs-CZ" sz="2000" dirty="0" smtClean="0"/>
              <a:t>události a podílejí se </a:t>
            </a:r>
            <a:br>
              <a:rPr lang="cs-CZ" sz="2000" dirty="0" smtClean="0"/>
            </a:br>
            <a:r>
              <a:rPr lang="cs-CZ" sz="2000" dirty="0" smtClean="0"/>
              <a:t>na provádění </a:t>
            </a:r>
            <a:br>
              <a:rPr lang="cs-CZ" sz="2000" dirty="0" smtClean="0"/>
            </a:br>
            <a:r>
              <a:rPr lang="cs-CZ" sz="2000" b="1" dirty="0" smtClean="0"/>
              <a:t>záchranných </a:t>
            </a:r>
            <a:br>
              <a:rPr lang="cs-CZ" sz="2000" b="1" dirty="0" smtClean="0"/>
            </a:br>
            <a:r>
              <a:rPr lang="cs-CZ" sz="2000" b="1" dirty="0" smtClean="0"/>
              <a:t>a likvidačních prací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 zajišťuje </a:t>
            </a:r>
            <a:r>
              <a:rPr lang="cs-CZ" sz="2000" b="1" dirty="0" smtClean="0"/>
              <a:t>připravenost </a:t>
            </a:r>
            <a:br>
              <a:rPr lang="cs-CZ" sz="2000" b="1" dirty="0" smtClean="0"/>
            </a:br>
            <a:r>
              <a:rPr lang="cs-CZ" sz="2000" dirty="0" smtClean="0"/>
              <a:t>obce na </a:t>
            </a:r>
            <a:r>
              <a:rPr lang="cs-CZ" sz="2000" b="1" dirty="0" smtClean="0"/>
              <a:t>řešení </a:t>
            </a:r>
            <a:br>
              <a:rPr lang="cs-CZ" sz="2000" b="1" dirty="0" smtClean="0"/>
            </a:br>
            <a:r>
              <a:rPr lang="cs-CZ" sz="2000" b="1" dirty="0" smtClean="0"/>
              <a:t>krizových situací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 smtClean="0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676275" y="1084263"/>
            <a:ext cx="6291263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cs-CZ" sz="2000">
                <a:latin typeface="Constantia" pitchFamily="18" charset="0"/>
              </a:rPr>
              <a:t> obec s pověřeným obecním úřadem:</a:t>
            </a:r>
            <a:endParaRPr lang="cs-CZ">
              <a:latin typeface="Constantia" pitchFamily="18" charset="0"/>
            </a:endParaRPr>
          </a:p>
          <a:p>
            <a:pPr>
              <a:spcBef>
                <a:spcPct val="50000"/>
              </a:spcBef>
            </a:pPr>
            <a:endParaRPr lang="cs-CZ">
              <a:latin typeface="Constantia" pitchFamily="18" charset="0"/>
            </a:endParaRPr>
          </a:p>
        </p:txBody>
      </p:sp>
      <p:pic>
        <p:nvPicPr>
          <p:cNvPr id="36869" name="Picture 6" descr="volb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3825" y="2143125"/>
            <a:ext cx="2670175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4"/>
          <p:cNvSpPr>
            <a:spLocks noGrp="1"/>
          </p:cNvSpPr>
          <p:nvPr>
            <p:ph type="title"/>
          </p:nvPr>
        </p:nvSpPr>
        <p:spPr>
          <a:xfrm>
            <a:off x="0" y="588963"/>
            <a:ext cx="9144000" cy="536575"/>
          </a:xfrm>
        </p:spPr>
        <p:txBody>
          <a:bodyPr/>
          <a:lstStyle/>
          <a:p>
            <a:r>
              <a:rPr lang="cs-CZ" sz="4400" smtClean="0"/>
              <a:t>Územní samospráva – kompetence obcí</a:t>
            </a:r>
          </a:p>
        </p:txBody>
      </p:sp>
      <p:sp>
        <p:nvSpPr>
          <p:cNvPr id="7173" name="Rectangle 5"/>
          <p:cNvSpPr>
            <a:spLocks noGrp="1"/>
          </p:cNvSpPr>
          <p:nvPr>
            <p:ph type="body" sz="half" idx="1"/>
          </p:nvPr>
        </p:nvSpPr>
        <p:spPr>
          <a:xfrm>
            <a:off x="0" y="1500188"/>
            <a:ext cx="3886200" cy="3263900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vydává </a:t>
            </a:r>
            <a:r>
              <a:rPr lang="cs-CZ" sz="2000" b="1" dirty="0" smtClean="0"/>
              <a:t>řidičské průkazy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vede </a:t>
            </a:r>
            <a:r>
              <a:rPr lang="cs-CZ" sz="2000" b="1" dirty="0" smtClean="0"/>
              <a:t>registr motorových vozidel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</a:t>
            </a:r>
            <a:r>
              <a:rPr lang="cs-CZ" sz="2000" b="1" dirty="0" smtClean="0"/>
              <a:t>silničním správním úřadem</a:t>
            </a:r>
            <a:r>
              <a:rPr lang="cs-CZ" sz="2000" dirty="0" smtClean="0"/>
              <a:t> pro </a:t>
            </a:r>
            <a:r>
              <a:rPr lang="cs-CZ" sz="2000" b="1" dirty="0" smtClean="0"/>
              <a:t>silnice II. </a:t>
            </a:r>
            <a:br>
              <a:rPr lang="cs-CZ" sz="2000" b="1" dirty="0" smtClean="0"/>
            </a:br>
            <a:r>
              <a:rPr lang="cs-CZ" sz="2000" b="1" dirty="0" smtClean="0"/>
              <a:t>a III. třídy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zajišťuje </a:t>
            </a:r>
            <a:r>
              <a:rPr lang="cs-CZ" sz="2000" b="1" dirty="0" smtClean="0"/>
              <a:t>ochranu kulturních památek </a:t>
            </a:r>
            <a:br>
              <a:rPr lang="cs-CZ" sz="2000" b="1" dirty="0" smtClean="0"/>
            </a:br>
            <a:r>
              <a:rPr lang="cs-CZ" sz="2000" dirty="0" smtClean="0"/>
              <a:t>v územním obvodu;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zajišťuje sociálně-právní </a:t>
            </a:r>
            <a:r>
              <a:rPr lang="cs-CZ" sz="2000" b="1" dirty="0" smtClean="0"/>
              <a:t>ochranu dětí</a:t>
            </a:r>
            <a:r>
              <a:rPr lang="cs-CZ" sz="2000" dirty="0" smtClean="0"/>
              <a:t> </a:t>
            </a:r>
            <a:br>
              <a:rPr lang="cs-CZ" sz="2000" dirty="0" smtClean="0"/>
            </a:br>
            <a:r>
              <a:rPr lang="cs-CZ" sz="2000" dirty="0" smtClean="0"/>
              <a:t>a rozhodují o poskytování věcných </a:t>
            </a:r>
            <a:br>
              <a:rPr lang="cs-CZ" sz="2000" dirty="0" smtClean="0"/>
            </a:br>
            <a:r>
              <a:rPr lang="cs-CZ" sz="2000" dirty="0" smtClean="0"/>
              <a:t>a peněžitých dávek a služeb;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vydává </a:t>
            </a:r>
            <a:r>
              <a:rPr lang="cs-CZ" sz="2000" b="1" dirty="0" smtClean="0"/>
              <a:t>občanské průkazy</a:t>
            </a:r>
            <a:r>
              <a:rPr lang="cs-CZ" sz="2000" dirty="0" smtClean="0"/>
              <a:t> a </a:t>
            </a:r>
            <a:r>
              <a:rPr lang="cs-CZ" sz="2000" b="1" dirty="0" smtClean="0"/>
              <a:t>cestovní doklady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vede </a:t>
            </a:r>
            <a:r>
              <a:rPr lang="cs-CZ" sz="2000" b="1" dirty="0" smtClean="0"/>
              <a:t>registr obyvatel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vykonává státní </a:t>
            </a:r>
            <a:r>
              <a:rPr lang="cs-CZ" sz="2000" b="1" dirty="0" smtClean="0"/>
              <a:t>správu lesů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 smtClean="0"/>
          </a:p>
        </p:txBody>
      </p:sp>
      <p:sp>
        <p:nvSpPr>
          <p:cNvPr id="7174" name="Rectangle 6"/>
          <p:cNvSpPr>
            <a:spLocks noGrp="1"/>
          </p:cNvSpPr>
          <p:nvPr>
            <p:ph type="body" sz="half" idx="2"/>
          </p:nvPr>
        </p:nvSpPr>
        <p:spPr>
          <a:xfrm>
            <a:off x="3857625" y="1446213"/>
            <a:ext cx="3886200" cy="32639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rozhoduje na úseku </a:t>
            </a:r>
            <a:r>
              <a:rPr lang="cs-CZ" sz="2000" b="1" dirty="0" smtClean="0"/>
              <a:t>rybářství </a:t>
            </a:r>
            <a:r>
              <a:rPr lang="cs-CZ" sz="2000" dirty="0" smtClean="0"/>
              <a:t>a </a:t>
            </a:r>
            <a:r>
              <a:rPr lang="cs-CZ" sz="2000" b="1" dirty="0" smtClean="0"/>
              <a:t>myslivosti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vodoprávním úřadem a vydávají </a:t>
            </a:r>
            <a:r>
              <a:rPr lang="cs-CZ" sz="2000" b="1" dirty="0" smtClean="0"/>
              <a:t>souhlasy </a:t>
            </a:r>
            <a:br>
              <a:rPr lang="cs-CZ" sz="2000" b="1" dirty="0" smtClean="0"/>
            </a:br>
            <a:r>
              <a:rPr lang="cs-CZ" sz="2000" b="1" dirty="0" smtClean="0"/>
              <a:t>k vodním stavbám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povodňovým orgánem a řídí </a:t>
            </a:r>
            <a:r>
              <a:rPr lang="cs-CZ" sz="2000" b="1" dirty="0" smtClean="0"/>
              <a:t>ochranu před povodněmi</a:t>
            </a:r>
            <a:r>
              <a:rPr lang="cs-CZ" sz="2000" dirty="0" smtClean="0"/>
              <a:t>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podílí se na </a:t>
            </a:r>
            <a:r>
              <a:rPr lang="cs-CZ" sz="2000" b="1" dirty="0" smtClean="0"/>
              <a:t>hospodaření s odpady</a:t>
            </a:r>
            <a:r>
              <a:rPr lang="cs-CZ" sz="2000" dirty="0" smtClean="0"/>
              <a:t>, zpracovávají evidenci odpadů, uděluje souhlas k nakládání s odpady;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orgánem ochrany přírody </a:t>
            </a:r>
            <a:br>
              <a:rPr lang="cs-CZ" sz="2000" dirty="0" smtClean="0"/>
            </a:br>
            <a:r>
              <a:rPr lang="cs-CZ" sz="2000" dirty="0" smtClean="0"/>
              <a:t>a ochrany ovzduší;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orgánem ochrany  </a:t>
            </a:r>
            <a:br>
              <a:rPr lang="cs-CZ" sz="2000" dirty="0" smtClean="0"/>
            </a:br>
            <a:r>
              <a:rPr lang="cs-CZ" sz="2000" dirty="0" smtClean="0"/>
              <a:t>zemědělského půdního fondu;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2000" dirty="0" smtClean="0"/>
              <a:t>– je </a:t>
            </a:r>
            <a:r>
              <a:rPr lang="cs-CZ" sz="2000" b="1" dirty="0" smtClean="0"/>
              <a:t>živnostenským úřadem</a:t>
            </a:r>
            <a:r>
              <a:rPr lang="cs-CZ" sz="2000" dirty="0" smtClean="0"/>
              <a:t> aj.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000" dirty="0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715963" y="1133475"/>
            <a:ext cx="3578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 sz="2000">
                <a:latin typeface="Constantia" pitchFamily="18" charset="0"/>
              </a:rPr>
              <a:t>obec s rozšířenou působností:</a:t>
            </a:r>
          </a:p>
        </p:txBody>
      </p:sp>
      <p:pic>
        <p:nvPicPr>
          <p:cNvPr id="37893" name="Picture 8" descr="odpa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3436938"/>
            <a:ext cx="200025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3275"/>
          </a:xfrm>
        </p:spPr>
        <p:txBody>
          <a:bodyPr/>
          <a:lstStyle/>
          <a:p>
            <a:r>
              <a:rPr lang="cs-CZ" sz="4400" smtClean="0"/>
              <a:t>Územní samospráva – kompetence krajů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sz="half" idx="1"/>
          </p:nvPr>
        </p:nvSpPr>
        <p:spPr>
          <a:xfrm>
            <a:off x="0" y="1177925"/>
            <a:ext cx="4357688" cy="37512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b="1" dirty="0" smtClean="0"/>
              <a:t>Samostatná působnost: 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hospodaření kraje;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</a:t>
            </a:r>
            <a:r>
              <a:rPr lang="cs-CZ" sz="1600" b="1" dirty="0" smtClean="0"/>
              <a:t>rozpočet</a:t>
            </a:r>
            <a:r>
              <a:rPr lang="cs-CZ" sz="1600" dirty="0" smtClean="0"/>
              <a:t> a závěrečný účet kraje;</a:t>
            </a:r>
            <a:endParaRPr lang="en-US" sz="1600" dirty="0" smtClean="0"/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en-US" sz="1600" dirty="0" smtClean="0"/>
              <a:t>– </a:t>
            </a:r>
            <a:r>
              <a:rPr lang="cs-CZ" sz="1600" dirty="0" smtClean="0"/>
              <a:t>poskytování </a:t>
            </a:r>
            <a:r>
              <a:rPr lang="cs-CZ" sz="1600" b="1" dirty="0" smtClean="0"/>
              <a:t>dotací obcím</a:t>
            </a:r>
            <a:r>
              <a:rPr lang="cs-CZ" sz="1600" dirty="0" smtClean="0"/>
              <a:t> </a:t>
            </a:r>
            <a:br>
              <a:rPr lang="cs-CZ" sz="1600" dirty="0" smtClean="0"/>
            </a:br>
            <a:r>
              <a:rPr lang="cs-CZ" sz="1600" dirty="0" smtClean="0"/>
              <a:t>z rozpočtu kraje a kontrola </a:t>
            </a:r>
            <a:br>
              <a:rPr lang="cs-CZ" sz="1600" dirty="0" smtClean="0"/>
            </a:br>
            <a:r>
              <a:rPr lang="cs-CZ" sz="1600" dirty="0" smtClean="0"/>
              <a:t>jejich využití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peněžní fondy kraje;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program rozvoje kraje;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</a:t>
            </a:r>
            <a:r>
              <a:rPr lang="cs-CZ" sz="1600" b="1" dirty="0" smtClean="0"/>
              <a:t>dopravní obslužnost</a:t>
            </a:r>
            <a:r>
              <a:rPr lang="cs-CZ" sz="1600" dirty="0" smtClean="0"/>
              <a:t> na území kraje;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koncepce </a:t>
            </a:r>
            <a:r>
              <a:rPr lang="cs-CZ" sz="1600" b="1" dirty="0" smtClean="0"/>
              <a:t>rozvoje cestovního ruchu</a:t>
            </a:r>
            <a:r>
              <a:rPr lang="cs-CZ" sz="1600" dirty="0" smtClean="0"/>
              <a:t>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právnické osoby kraje a </a:t>
            </a:r>
            <a:r>
              <a:rPr lang="cs-CZ" sz="1600" b="1" dirty="0" smtClean="0"/>
              <a:t>organizační složky kraje</a:t>
            </a:r>
            <a:r>
              <a:rPr lang="cs-CZ" sz="1600" dirty="0" smtClean="0"/>
              <a:t> a účast kraje v právnických osobách;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osobní a věcné výdaje na </a:t>
            </a:r>
            <a:r>
              <a:rPr lang="cs-CZ" sz="1600" b="1" dirty="0" smtClean="0"/>
              <a:t>činnost krajského úřadu</a:t>
            </a:r>
            <a:r>
              <a:rPr lang="cs-CZ" sz="1600" dirty="0" smtClean="0"/>
              <a:t> </a:t>
            </a:r>
            <a:br>
              <a:rPr lang="cs-CZ" sz="1600" dirty="0" smtClean="0"/>
            </a:br>
            <a:r>
              <a:rPr lang="cs-CZ" sz="1600" dirty="0" smtClean="0"/>
              <a:t>a zvláštních orgánů kraje, organizace, řízení, personální </a:t>
            </a:r>
            <a:br>
              <a:rPr lang="cs-CZ" sz="1600" dirty="0" smtClean="0"/>
            </a:br>
            <a:r>
              <a:rPr lang="cs-CZ" sz="1600" dirty="0" smtClean="0"/>
              <a:t>a materiální zabezpečení krajského úřadu;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vydávání obecně závazných vyhlášek;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zákonodárná iniciativa vůči Poslanecké sněmovně;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cs-CZ" sz="1600" dirty="0" smtClean="0"/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400" dirty="0" smtClean="0"/>
          </a:p>
        </p:txBody>
      </p:sp>
      <p:sp>
        <p:nvSpPr>
          <p:cNvPr id="10244" name="Rectangle 4"/>
          <p:cNvSpPr>
            <a:spLocks noGrp="1"/>
          </p:cNvSpPr>
          <p:nvPr>
            <p:ph type="body" sz="half" idx="2"/>
          </p:nvPr>
        </p:nvSpPr>
        <p:spPr>
          <a:xfrm>
            <a:off x="4286250" y="1285875"/>
            <a:ext cx="4857750" cy="40179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 aktivní legitimace k podání ústavní samosprávné stížnosti a návrhu na zrušení podzákonného právního předpisu Ústavním soudem z důvodu nezákonnosti či neústavnosti;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vydává v samostatné působnosti zásady </a:t>
            </a:r>
            <a:r>
              <a:rPr lang="cs-CZ" sz="1600" b="1" dirty="0" smtClean="0"/>
              <a:t>územního rozvoje</a:t>
            </a:r>
            <a:r>
              <a:rPr lang="cs-CZ" sz="1600" dirty="0" smtClean="0"/>
              <a:t>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spolupráce s jinými kraji, účast v regionech soudržnosti;</a:t>
            </a:r>
            <a:endParaRPr lang="en-US" sz="1600" dirty="0" smtClean="0"/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ukládání pokut v samostatné působnosti atd.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koncepce rozvoje</a:t>
            </a:r>
            <a:r>
              <a:rPr lang="cs-CZ" sz="1600" b="1" dirty="0" smtClean="0"/>
              <a:t> památkové péče</a:t>
            </a:r>
            <a:r>
              <a:rPr lang="cs-CZ" sz="1600" dirty="0" smtClean="0"/>
              <a:t>, prováděcí plány zachování a obnovy kulturních památek;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</a:t>
            </a:r>
            <a:r>
              <a:rPr lang="cs-CZ" sz="1600" b="1" dirty="0" smtClean="0"/>
              <a:t>střední školství</a:t>
            </a:r>
            <a:r>
              <a:rPr lang="cs-CZ" sz="1600" dirty="0" smtClean="0"/>
              <a:t>, odborná učiliště, speciální základní školy, konzervatoře;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krajská zařízení a ústavy sociální péče, zařízení sociálně výchovné činnosti, zařízení odborného poradenství pro děti, zařízení pro výkon pěstounské péče;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zřizování </a:t>
            </a:r>
            <a:r>
              <a:rPr lang="cs-CZ" sz="1600" b="1" dirty="0" smtClean="0"/>
              <a:t>zařízení zdravotnické péče</a:t>
            </a:r>
            <a:r>
              <a:rPr lang="cs-CZ" sz="1600" dirty="0" smtClean="0"/>
              <a:t>, záchranné služby, protialkoholního zařízení;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ochrana před alkoholismem a jinými toxikomániemi;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koncepce </a:t>
            </a:r>
            <a:r>
              <a:rPr lang="cs-CZ" sz="1600" b="1" dirty="0" smtClean="0"/>
              <a:t>odpadového hospodářství</a:t>
            </a:r>
            <a:r>
              <a:rPr lang="cs-CZ" sz="1600" dirty="0" smtClean="0"/>
              <a:t> kraje;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600" dirty="0" smtClean="0"/>
              <a:t>– účastnictví při řízení o </a:t>
            </a:r>
            <a:r>
              <a:rPr lang="cs-CZ" sz="1600" b="1" dirty="0" smtClean="0"/>
              <a:t>posuzování vlivů na životní prostředí</a:t>
            </a:r>
            <a:r>
              <a:rPr lang="cs-CZ" sz="1600" dirty="0" smtClean="0"/>
              <a:t>, zpracovávání strategie ochrany přírody, koncepce ochrany ovzduší aj.</a:t>
            </a: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642938" y="911225"/>
            <a:ext cx="7783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cs-CZ">
                <a:latin typeface="Constantia" pitchFamily="18" charset="0"/>
              </a:rPr>
              <a:t> kompetence musí být výslovně specifikovány (jinak patří pod obce)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3775"/>
          </a:xfrm>
        </p:spPr>
        <p:txBody>
          <a:bodyPr/>
          <a:lstStyle/>
          <a:p>
            <a:r>
              <a:rPr lang="cs-CZ" sz="4400" smtClean="0"/>
              <a:t>Územní samospráva – kompetence krajů</a:t>
            </a:r>
          </a:p>
        </p:txBody>
      </p:sp>
      <p:sp>
        <p:nvSpPr>
          <p:cNvPr id="12293" name="Rectangle 5"/>
          <p:cNvSpPr>
            <a:spLocks noGrp="1"/>
          </p:cNvSpPr>
          <p:nvPr>
            <p:ph type="body" sz="half" idx="1"/>
          </p:nvPr>
        </p:nvSpPr>
        <p:spPr>
          <a:xfrm>
            <a:off x="0" y="1231900"/>
            <a:ext cx="4572000" cy="3911600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odvolací řízení v první instanci;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kontrola výkonu státní správy orgány obcí </a:t>
            </a:r>
            <a:br>
              <a:rPr lang="cs-CZ" sz="1800" dirty="0" smtClean="0"/>
            </a:br>
            <a:r>
              <a:rPr lang="cs-CZ" sz="1800" dirty="0" smtClean="0"/>
              <a:t>a metodická </a:t>
            </a:r>
            <a:r>
              <a:rPr lang="cs-CZ" sz="1800" b="1" dirty="0" smtClean="0"/>
              <a:t>pomoc obcím</a:t>
            </a:r>
            <a:r>
              <a:rPr lang="cs-CZ" sz="1800" dirty="0" smtClean="0"/>
              <a:t>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</a:t>
            </a:r>
            <a:r>
              <a:rPr lang="cs-CZ" sz="1800" b="1" dirty="0" smtClean="0"/>
              <a:t>přezkoumávání hospodaření obce</a:t>
            </a:r>
            <a:r>
              <a:rPr lang="cs-CZ" sz="1800" dirty="0" smtClean="0"/>
              <a:t>, pokud o to obec požádá;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výkon </a:t>
            </a:r>
            <a:r>
              <a:rPr lang="cs-CZ" sz="1800" b="1" dirty="0" smtClean="0"/>
              <a:t>dozoru </a:t>
            </a:r>
            <a:r>
              <a:rPr lang="cs-CZ" sz="1800" dirty="0" smtClean="0"/>
              <a:t>nad zákonností ve státní správě </a:t>
            </a:r>
            <a:br>
              <a:rPr lang="cs-CZ" sz="1800" dirty="0" smtClean="0"/>
            </a:br>
            <a:r>
              <a:rPr lang="cs-CZ" sz="1800" dirty="0" smtClean="0"/>
              <a:t>a samosprávě </a:t>
            </a:r>
            <a:r>
              <a:rPr lang="cs-CZ" sz="1800" b="1" dirty="0" smtClean="0"/>
              <a:t>obcí</a:t>
            </a:r>
            <a:r>
              <a:rPr lang="cs-CZ" sz="1800" dirty="0" smtClean="0"/>
              <a:t>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zajišťování </a:t>
            </a:r>
            <a:r>
              <a:rPr lang="cs-CZ" sz="1800" b="1" dirty="0" smtClean="0"/>
              <a:t>přípravy na mimořádné události</a:t>
            </a:r>
            <a:r>
              <a:rPr lang="cs-CZ" sz="1800" dirty="0" smtClean="0"/>
              <a:t>, provádění záchranných a likvidačních prací </a:t>
            </a:r>
            <a:br>
              <a:rPr lang="cs-CZ" sz="1800" dirty="0" smtClean="0"/>
            </a:br>
            <a:r>
              <a:rPr lang="cs-CZ" sz="1800" dirty="0" smtClean="0"/>
              <a:t>a podílení se na ochraně obyvatelstva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oprávnění </a:t>
            </a:r>
            <a:r>
              <a:rPr lang="cs-CZ" sz="1800" b="1" dirty="0" smtClean="0"/>
              <a:t>rozhodnout v případech nečinnosti obecních úřadů</a:t>
            </a:r>
            <a:r>
              <a:rPr lang="cs-CZ" sz="1800" dirty="0" smtClean="0"/>
              <a:t> v přenesené působnosti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působnosti o jejím výkonu jiným obecním úřadem;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povolování zvláštního užívání silnic II. a III. třídy; 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</a:t>
            </a:r>
            <a:r>
              <a:rPr lang="cs-CZ" sz="1800" b="1" dirty="0" smtClean="0"/>
              <a:t>výkon státní památkové péče</a:t>
            </a:r>
            <a:r>
              <a:rPr lang="cs-CZ" sz="1800" dirty="0" smtClean="0"/>
              <a:t> v oblasti národních kulturních památek;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endParaRPr lang="cs-CZ" sz="1800" dirty="0" smtClean="0"/>
          </a:p>
        </p:txBody>
      </p:sp>
      <p:sp>
        <p:nvSpPr>
          <p:cNvPr id="12294" name="Rectangle 6"/>
          <p:cNvSpPr>
            <a:spLocks noGrp="1"/>
          </p:cNvSpPr>
          <p:nvPr>
            <p:ph type="body" sz="half" idx="2"/>
          </p:nvPr>
        </p:nvSpPr>
        <p:spPr>
          <a:xfrm>
            <a:off x="4600575" y="1322388"/>
            <a:ext cx="4543425" cy="382111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</a:t>
            </a:r>
            <a:r>
              <a:rPr lang="cs-CZ" sz="1800" b="1" dirty="0" smtClean="0"/>
              <a:t>zprostředkování osvojení</a:t>
            </a:r>
            <a:r>
              <a:rPr lang="cs-CZ" sz="1800" dirty="0" smtClean="0"/>
              <a:t> a pěstounské péče;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rozhodování o zařazení lesů do kategorie lesů;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</a:t>
            </a:r>
            <a:r>
              <a:rPr lang="cs-CZ" sz="1800" b="1" dirty="0" smtClean="0"/>
              <a:t>rozhodování</a:t>
            </a:r>
            <a:r>
              <a:rPr lang="cs-CZ" sz="1800" dirty="0" smtClean="0"/>
              <a:t> na úseku </a:t>
            </a:r>
            <a:r>
              <a:rPr lang="cs-CZ" sz="1800" b="1" dirty="0" smtClean="0"/>
              <a:t>myslivosti</a:t>
            </a:r>
            <a:r>
              <a:rPr lang="cs-CZ" sz="1800" dirty="0" smtClean="0"/>
              <a:t>, např. povolování honiteb;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</a:t>
            </a:r>
            <a:r>
              <a:rPr lang="cs-CZ" sz="1800" b="1" dirty="0" smtClean="0"/>
              <a:t>rozhodování</a:t>
            </a:r>
            <a:r>
              <a:rPr lang="cs-CZ" sz="1800" dirty="0" smtClean="0"/>
              <a:t> na úseku </a:t>
            </a:r>
            <a:r>
              <a:rPr lang="cs-CZ" sz="1800" b="1" dirty="0" smtClean="0"/>
              <a:t>rybářství</a:t>
            </a:r>
            <a:r>
              <a:rPr lang="cs-CZ" sz="1800" dirty="0" smtClean="0"/>
              <a:t>, např. vyhlašování rybářských revírů;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vedení a zpracování evidence odpadů, schvalování nakládání s nebezpečnými látkami;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řízení </a:t>
            </a:r>
            <a:r>
              <a:rPr lang="cs-CZ" sz="1800" b="1" dirty="0" smtClean="0"/>
              <a:t>prevence</a:t>
            </a:r>
            <a:r>
              <a:rPr lang="cs-CZ" sz="1800" dirty="0" smtClean="0"/>
              <a:t> závažných </a:t>
            </a:r>
            <a:br>
              <a:rPr lang="cs-CZ" sz="1800" dirty="0" smtClean="0"/>
            </a:br>
            <a:r>
              <a:rPr lang="cs-CZ" sz="1800" b="1" dirty="0" smtClean="0"/>
              <a:t>havárií</a:t>
            </a:r>
            <a:r>
              <a:rPr lang="cs-CZ" sz="1800" dirty="0" smtClean="0"/>
              <a:t>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výkon na úseku </a:t>
            </a:r>
            <a:r>
              <a:rPr lang="cs-CZ" sz="1800" b="1" dirty="0" smtClean="0"/>
              <a:t>ochrany </a:t>
            </a:r>
            <a:br>
              <a:rPr lang="cs-CZ" sz="1800" b="1" dirty="0" smtClean="0"/>
            </a:br>
            <a:r>
              <a:rPr lang="cs-CZ" sz="1800" b="1" dirty="0" smtClean="0"/>
              <a:t>přírody</a:t>
            </a:r>
            <a:r>
              <a:rPr lang="cs-CZ" sz="1800" dirty="0" smtClean="0"/>
              <a:t>, ovzduší </a:t>
            </a:r>
            <a:br>
              <a:rPr lang="cs-CZ" sz="1800" dirty="0" smtClean="0"/>
            </a:br>
            <a:r>
              <a:rPr lang="cs-CZ" sz="1800" dirty="0" smtClean="0"/>
              <a:t>a zemědělského </a:t>
            </a:r>
            <a:br>
              <a:rPr lang="cs-CZ" sz="1800" dirty="0" smtClean="0"/>
            </a:br>
            <a:r>
              <a:rPr lang="cs-CZ" sz="1800" dirty="0" smtClean="0"/>
              <a:t>půdního fondu;</a:t>
            </a:r>
          </a:p>
          <a:p>
            <a:pPr marL="274320" indent="-274320" fontAlgn="auto">
              <a:lnSpc>
                <a:spcPct val="70000"/>
              </a:lnSpc>
              <a:spcAft>
                <a:spcPts val="0"/>
              </a:spcAft>
              <a:buClr>
                <a:schemeClr val="accent3"/>
              </a:buClr>
              <a:buFont typeface="Arial" charset="0"/>
              <a:buNone/>
              <a:defRPr/>
            </a:pPr>
            <a:r>
              <a:rPr lang="cs-CZ" sz="1800" dirty="0" smtClean="0"/>
              <a:t>– výkon agendy krajských </a:t>
            </a:r>
            <a:br>
              <a:rPr lang="cs-CZ" sz="1800" dirty="0" smtClean="0"/>
            </a:br>
            <a:r>
              <a:rPr lang="cs-CZ" sz="1800" dirty="0" smtClean="0"/>
              <a:t>živnostenských úřadů aj.</a:t>
            </a:r>
          </a:p>
        </p:txBody>
      </p:sp>
      <p:sp>
        <p:nvSpPr>
          <p:cNvPr id="39940" name="Text Box 7"/>
          <p:cNvSpPr txBox="1">
            <a:spLocks noChangeArrowheads="1"/>
          </p:cNvSpPr>
          <p:nvPr/>
        </p:nvSpPr>
        <p:spPr bwMode="auto">
          <a:xfrm>
            <a:off x="566738" y="946150"/>
            <a:ext cx="3617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b="1">
                <a:latin typeface="Constantia" pitchFamily="18" charset="0"/>
              </a:rPr>
              <a:t>Přenesená působnost: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42875"/>
            <a:ext cx="9144000" cy="99377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</a:pPr>
            <a:r>
              <a:rPr lang="cs-CZ" sz="4400" smtClean="0"/>
              <a:t>Hlavní problémy na úrovni státní správy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38" y="928688"/>
            <a:ext cx="6884987" cy="3954462"/>
          </a:xfrm>
        </p:spPr>
        <p:txBody>
          <a:bodyPr lIns="0" tIns="0" rIns="0" bIns="0" anchor="ctr">
            <a:normAutofit fontScale="77500" lnSpcReduction="20000"/>
          </a:bodyPr>
          <a:lstStyle/>
          <a:p>
            <a:pPr marL="0" indent="0" algn="ctr" fontAlgn="auto">
              <a:spcAft>
                <a:spcPts val="0"/>
              </a:spcAft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cs-CZ" dirty="0"/>
          </a:p>
          <a:p>
            <a:pPr marL="0" indent="0" fontAlgn="auto"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/>
              <a:t>Lidské zdroje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Státní správa není považována za atraktivního zaměstnavatele a na trhu práce není konkurenceschopná.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Úroveň řízení lidských zdrojů se liší na jednotlivých úřadech, neexistuje centrální metodika.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V praxi se neuplatňuje jednotný systém výběru a přijímání pracovníků, toto je v pravomoci jednotlivých manažerů.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Systém odměňování je zastaralý, nezohledňuje výkonnost, zvýhodňuje „délesloužící“ zaměstnance, neobsahuje dostatečné motivační prvky a je dlouhodobě podfinancován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Není kladen dostatečný důraz na průběžné vzdělávání.</a:t>
            </a:r>
          </a:p>
          <a:p>
            <a:pPr marL="457200" lvl="1" indent="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dirty="0"/>
              <a:t>Neexistuje systém řízení znalostí.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/>
          </p:nvPr>
        </p:nvSpPr>
        <p:spPr>
          <a:xfrm>
            <a:off x="628650" y="1370013"/>
            <a:ext cx="7885113" cy="3262312"/>
          </a:xfrm>
        </p:spPr>
        <p:txBody>
          <a:bodyPr anchor="t">
            <a:normAutofit fontScale="92500" lnSpcReduction="200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 b="1"/>
              <a:t>Finance a efektivita jejich vynakládání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Rozpočtování není orientováno programově.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Není důsledně aplikován systém kontroly efektivity vynakládání přidělených prostředků.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Není zavedena povinnost vyhodnocování nákladů, které přinesou předkládané návrhy.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Současný systém rozpočtování neobsahuje podněty pro úsporu nákladů.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274638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628650" y="1370013"/>
            <a:ext cx="7885113" cy="3336925"/>
          </a:xfrm>
        </p:spPr>
        <p:txBody>
          <a:bodyPr anchor="t">
            <a:normAutofit fontScale="77500" lnSpcReduction="200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 b="1"/>
              <a:t>Regulace a proces její tvorby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Právní řád je nestabilní, nadměrně složitý a roztříštěný, některá ustanovení si vzájemně odporují, dochází k častým změnám a novelizacím, neexistuje jasná koncepce jako základ tvorby právních předpisů.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Připravovaná regulace není posuzována z hlediska nezbytnosti, nejsou srovnávány dopady, které přinese, s užitky.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Existující regulace přináší nadměrnou zátěž, a to jak administrativní, tak i finanční a kapitálovou.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sz="2800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274638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/>
          </p:nvPr>
        </p:nvSpPr>
        <p:spPr>
          <a:xfrm>
            <a:off x="628650" y="1370013"/>
            <a:ext cx="7885113" cy="3262312"/>
          </a:xfrm>
        </p:spPr>
        <p:txBody>
          <a:bodyPr anchor="t">
            <a:normAutofit fontScale="85000" lnSpcReduction="200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/>
              <a:t>Úprava procesu tvorby předpisů se soustředí pouze na formální aspekty procesu, navíc není často dodržována.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/>
              <a:t>Právní řád není schopen pružně reagovat na měnící se podmínky.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/>
              <a:t>Proces tvorby regulace není otevřen pro zapojení dotčených subjektů.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/>
              <a:t>Je uplatňován princip „legislativního optimismu“ – není dostatečně využíváno alternativních prostředků regulace.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/>
              <a:t>Nevyhovující systém implementace práva ES/EU.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628650" y="1368425"/>
            <a:ext cx="7885113" cy="3519488"/>
          </a:xfrm>
        </p:spPr>
        <p:txBody>
          <a:bodyPr anchor="t">
            <a:normAutofit fontScale="77500" lnSpcReduction="200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 b="1"/>
              <a:t>Informační a komunikační technologie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Neefektivní využívání ICT.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Neexistence jednotné komunikační infrastruktury.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Nepropojenost jednotlivých registrů, z toho plynoucí neschopnost vzájemné výměny dat mezi orgány státní správy.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Nedostatečná vybavenost orgánů státní správy informačními technologiemi.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Nízká počítačová gramotnost zaměstnanců ve státní správě.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Neexistující elektronizace komunikace ve státní správě – povinnost papírové formy.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>
          <a:xfrm>
            <a:off x="468313" y="249238"/>
            <a:ext cx="8229600" cy="857250"/>
          </a:xfrm>
        </p:spPr>
        <p:txBody>
          <a:bodyPr/>
          <a:lstStyle/>
          <a:p>
            <a:r>
              <a:rPr lang="cs-CZ" smtClean="0"/>
              <a:t>Druhy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166813"/>
            <a:ext cx="8496300" cy="35083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veřejná 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kraje, obce, veřejnoprávní rozhlas a televize, …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obstarávání veřejných činností sledujících veřejný zájem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soubor institucí, zajišťujících toto spravování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souhrn činností, které nejsou zákonodárstvím, soudnictvím ani vládou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činnost: bezpečnost a obrana státu, zahraniční politika, školská sféra,…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soukromá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organizace zřízené podle obchodního/občanského zákona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zavazuje pouze osoby, které jsou ve vztahu k dané správě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právní řád x vlastní právní akty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539750" y="1174750"/>
            <a:ext cx="7886700" cy="3263900"/>
          </a:xfrm>
        </p:spPr>
        <p:txBody>
          <a:bodyPr anchor="t">
            <a:normAutofit fontScale="85000" lnSpcReduction="200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 b="1"/>
              <a:t>Řízení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Nedostatečná úroveň komunikace a koordinace mezi orgány státní správy.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Neexistence metodických postupů pro strategické řízení, neprovázanost strategických materiálů s rozpočty, neprovázanost základních programových dokumentů vlády s dalšími strategickými materiály.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sz="2800"/>
              <a:t>Velmi omezená aplikace metod řízení kvality, jako např. CAF, EFQM, benchmarking apod.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628650" y="1779588"/>
            <a:ext cx="7885113" cy="3263900"/>
          </a:xfrm>
        </p:spPr>
        <p:txBody>
          <a:bodyPr anchor="t">
            <a:normAutofit fontScale="92500"/>
          </a:bodyPr>
          <a:lstStyle/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 dirty="0"/>
              <a:t>Velmi omezená aplikace metod projektového řízení, </a:t>
            </a:r>
            <a:r>
              <a:rPr lang="cs-CZ" sz="2800" dirty="0" err="1"/>
              <a:t>řízení</a:t>
            </a:r>
            <a:r>
              <a:rPr lang="cs-CZ" sz="2800" dirty="0"/>
              <a:t> podle cílů apod.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 dirty="0"/>
              <a:t>Nízká podpora vzdělávání managementu na všech úrovních řízení.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 dirty="0"/>
              <a:t>Výrazné zatížení orgánů ústřední státní správy </a:t>
            </a:r>
            <a:r>
              <a:rPr lang="cs-CZ" sz="2800" dirty="0" err="1"/>
              <a:t>operativou</a:t>
            </a:r>
            <a:r>
              <a:rPr lang="cs-CZ" sz="2800" dirty="0"/>
              <a:t>.</a:t>
            </a:r>
          </a:p>
          <a:p>
            <a:pPr marL="228600" indent="-228600" fontAlgn="auto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2800" dirty="0"/>
              <a:t>Nedostatečná definice odpovědnosti za kvalitu výstupů.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4313"/>
            <a:ext cx="91440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Hlavní problémy na úrovni státní správy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3775"/>
          </a:xfrm>
        </p:spPr>
        <p:txBody>
          <a:bodyPr>
            <a:noAutofit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000" kern="1200" dirty="0">
                <a:latin typeface="+mj-lt"/>
                <a:ea typeface="+mj-ea"/>
                <a:cs typeface="+mj-cs"/>
              </a:rPr>
              <a:t>Klíčové problémy v územní veřejné správě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4063" y="1192213"/>
            <a:ext cx="7885112" cy="3806825"/>
          </a:xfrm>
        </p:spPr>
        <p:txBody>
          <a:bodyPr>
            <a:normAutofit fontScale="92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 dirty="0"/>
              <a:t>Finance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dirty="0"/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neexistence mechanismu pro zajištění adekvátnosti výše příspěvku na výkon státní správy, neodráží reálné náklady na výkon státní správy 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vysoké náklady na výkon veřejné správy obecně odrážející velký počet obcí (průměrná velikost obce je jedna z nejmenších v Evropě, podíl obcí do 1000 obyvatel je jeden z největších)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nejednotný systém strategického plánování a jeho provázanost na finanční řízení</a:t>
            </a:r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dirty="0"/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370013"/>
            <a:ext cx="7885113" cy="3262312"/>
          </a:xfrm>
        </p:spPr>
        <p:txBody>
          <a:bodyPr>
            <a:normAutofit lnSpcReduction="10000"/>
          </a:bodyPr>
          <a:lstStyle/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/>
              <a:t>Efektivita, kvalita a profesionalita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celkově nízká efektivita výkonu veřejné správy v malých obcích (stovky kompetencí – povinností, které se v malé obci vyskytují s nízkou frekvencí, tj. není realizovatelná kvalifikovanost a odbornost)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nedostatečná kvalifikace a kompetentnost managementu zvláště u menších obcí, není zajištěn profesionální výkon zejména u státní správy</a:t>
            </a: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0"/>
            <a:ext cx="9144000" cy="993775"/>
          </a:xfrm>
          <a:prstGeom prst="rect">
            <a:avLst/>
          </a:prstGeom>
          <a:ln/>
        </p:spPr>
        <p:txBody>
          <a:bodyPr lIns="0" rIns="0" bIns="0" anchor="b"/>
          <a:lstStyle/>
          <a:p>
            <a:pPr marL="0" lvl="2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Klíčové problémy v územní veřejné správě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370013"/>
            <a:ext cx="7885113" cy="3708400"/>
          </a:xfrm>
        </p:spPr>
        <p:txBody>
          <a:bodyPr>
            <a:normAutofit fontScale="92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/>
              <a:t>Služby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různorodá kvalita služeb, v malých obcích častá absence služeb běžných pro občany velkých obcí </a:t>
            </a:r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/>
              <a:t>Lidské zdroje 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Systém odměňování nezohledňuje výkonnost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Nejednotný systém řízení znalostí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Úroveň řízení lidských zdrojů se na jednotlivých úrovních úřadů liší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Úroveň jazykových dovedností a využívání IT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Provázanost strategického řízení na plánování</a:t>
            </a:r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/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0"/>
            <a:ext cx="9144000" cy="993775"/>
          </a:xfrm>
          <a:prstGeom prst="rect">
            <a:avLst/>
          </a:prstGeom>
          <a:ln/>
        </p:spPr>
        <p:txBody>
          <a:bodyPr lIns="0" rIns="0" bIns="0" anchor="b"/>
          <a:lstStyle/>
          <a:p>
            <a:pPr marL="0" lvl="2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Klíčové problémy v územní veřejné správě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8650" y="1268413"/>
            <a:ext cx="7885113" cy="3424237"/>
          </a:xfrm>
        </p:spPr>
        <p:txBody>
          <a:bodyPr>
            <a:normAutofit fontScale="92500" lnSpcReduction="10000"/>
          </a:bodyPr>
          <a:lstStyle/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 dirty="0"/>
              <a:t>Komunikace a koordinace aktivit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nefungující spolupráce s podnikateli a neziskovými organizacemi při rozvoji obce, při  přípravě a koordinaci investic na území obce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často chybějící koordinace a spolupráce investičních záměrů jednotlivých sousedících obcí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dirty="0"/>
              <a:t>často obtížná komunikace s dalšími sférami života mimo veřejnou správu – s občany, s podnikatelským sektorem, s neziskovými organizacemi </a:t>
            </a:r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dirty="0"/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endParaRPr lang="cs-CZ" b="1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285750" y="357188"/>
            <a:ext cx="8686800" cy="857250"/>
          </a:xfrm>
        </p:spPr>
        <p:txBody>
          <a:bodyPr>
            <a:noAutofit/>
          </a:bodyPr>
          <a:lstStyle/>
          <a:p>
            <a:pPr lvl="2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000" kern="1200" dirty="0">
                <a:latin typeface="+mj-lt"/>
                <a:ea typeface="+mj-ea"/>
                <a:cs typeface="+mj-cs"/>
              </a:rPr>
              <a:t>Klíčové problémy v územní veřejné správě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58913"/>
            <a:ext cx="7885113" cy="3519487"/>
          </a:xfrm>
        </p:spPr>
        <p:txBody>
          <a:bodyPr>
            <a:normAutofit fontScale="92500" lnSpcReduction="20000"/>
          </a:bodyPr>
          <a:lstStyle/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/>
              <a:t>Role státu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nedostatečná koncepční a metodická činnost státu, která se projevuje v nejednotném výkonu státní správy</a:t>
            </a:r>
          </a:p>
          <a:p>
            <a:pPr marL="228600" indent="-228600" fontAlgn="auto"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 b="1"/>
              <a:t>Modernizace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malé tempo modernizace 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nedostatečné zavádění a využívání ICT  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pomalá inovace, problémy s využitím nových metod, často chybí komplexní a rozvojový pohled na správu obce</a:t>
            </a:r>
          </a:p>
          <a:p>
            <a:pPr marL="228600" indent="-228600" fontAlgn="auto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  <a:tab pos="9829800" algn="l"/>
                <a:tab pos="10134600" algn="l"/>
              </a:tabLst>
              <a:defRPr/>
            </a:pPr>
            <a:r>
              <a:rPr lang="cs-CZ"/>
              <a:t>není zaručena jednotnost kompatibility software mezi úřady veřejné správy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>
          <a:xfrm>
            <a:off x="0" y="0"/>
            <a:ext cx="9144000" cy="993775"/>
          </a:xfrm>
          <a:prstGeom prst="rect">
            <a:avLst/>
          </a:prstGeom>
          <a:ln/>
        </p:spPr>
        <p:txBody>
          <a:bodyPr lIns="0" rIns="0" bIns="0" anchor="b"/>
          <a:lstStyle/>
          <a:p>
            <a:pPr marL="0" lvl="2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4600" algn="l"/>
              </a:tabLst>
              <a:defRPr/>
            </a:pPr>
            <a:r>
              <a:rPr lang="cs-CZ" sz="4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Klíčové problémy v územní veřejné správě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Zdroje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smtClean="0">
                <a:latin typeface="Arial" charset="0"/>
              </a:rPr>
              <a:t>Zákon č. 128/2000 Sb., o obcích. Dostupný z: </a:t>
            </a:r>
            <a:r>
              <a:rPr lang="en-US" sz="1800" smtClean="0">
                <a:latin typeface="Arial" charset="0"/>
              </a:rPr>
              <a:t>&lt;</a:t>
            </a:r>
            <a:r>
              <a:rPr lang="cs-CZ" sz="1800" smtClean="0">
                <a:latin typeface="Arial" charset="0"/>
              </a:rPr>
              <a:t>http://www.zakonycr.cz/seznamy/128-2000-sb-zakon-o-obcich-%28obecni-zrizeni%29.html</a:t>
            </a:r>
            <a:r>
              <a:rPr lang="en-US" sz="1800" smtClean="0">
                <a:latin typeface="Arial" charset="0"/>
              </a:rPr>
              <a:t>&gt;.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smtClean="0">
                <a:latin typeface="Arial" charset="0"/>
              </a:rPr>
              <a:t>Zákon č. 129/2000 Sb., o krajích. Dostupný z:</a:t>
            </a:r>
            <a:r>
              <a:rPr lang="en-US" sz="1800" smtClean="0">
                <a:latin typeface="Arial" charset="0"/>
              </a:rPr>
              <a:t> &lt;http://portal.gov.cz/app/zakony/zakon.jsp?page=0&amp;nr=129~2F2000&amp;rpp=15#seznam&gt;.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smtClean="0">
                <a:latin typeface="Arial" charset="0"/>
              </a:rPr>
              <a:t>Efektivní veřejná správa a přátelské veřejné služby : Strategie realizace Smart Administration v období 2007–2015 [online]. Praha : Vláda ČR, 2007 [cit. 2013-09-23].</a:t>
            </a:r>
            <a:r>
              <a:rPr lang="cs-CZ" sz="1800" smtClean="0">
                <a:latin typeface="Arial" charset="0"/>
              </a:rPr>
              <a:t> Dostupné z: </a:t>
            </a:r>
            <a:r>
              <a:rPr lang="en-US" sz="1800" smtClean="0">
                <a:latin typeface="Arial" charset="0"/>
              </a:rPr>
              <a:t>&lt;www.mvcr.cz/soubor/modernizace-dokumenty-strategie-pdf.aspx‎&gt;.</a:t>
            </a:r>
            <a:endParaRPr lang="cs-CZ" sz="1800" smtClean="0">
              <a:latin typeface="Arial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smtClean="0">
                <a:latin typeface="Arial" charset="0"/>
              </a:rPr>
              <a:t>Obrázky: </a:t>
            </a:r>
            <a:r>
              <a:rPr lang="en-US" sz="1800" smtClean="0">
                <a:latin typeface="Arial" charset="0"/>
              </a:rPr>
              <a:t>http://www.prijedemezavami.cz/hospodareni-s-odpady/</a:t>
            </a:r>
            <a:r>
              <a:rPr lang="cs-CZ" sz="1800" smtClean="0">
                <a:latin typeface="Arial" charset="0"/>
              </a:rPr>
              <a:t>, </a:t>
            </a:r>
            <a:r>
              <a:rPr lang="en-US" sz="1800" smtClean="0">
                <a:latin typeface="Arial" charset="0"/>
              </a:rPr>
              <a:t>http://www.rybsvaz-ol.cz/galerie/66/fotogalerie/podebrady-info-cedule.html</a:t>
            </a:r>
            <a:r>
              <a:rPr lang="cs-CZ" sz="1800" smtClean="0">
                <a:latin typeface="Arial" charset="0"/>
              </a:rPr>
              <a:t>, </a:t>
            </a:r>
            <a:r>
              <a:rPr lang="en-US" sz="1800" smtClean="0">
                <a:latin typeface="Arial" charset="0"/>
              </a:rPr>
              <a:t>http://www.libertarian.on.ca/node/6216</a:t>
            </a:r>
            <a:r>
              <a:rPr lang="cs-CZ" sz="1800" smtClean="0">
                <a:latin typeface="Arial" charset="0"/>
              </a:rPr>
              <a:t>, </a:t>
            </a:r>
            <a:r>
              <a:rPr lang="en-US" sz="1800" smtClean="0">
                <a:latin typeface="Arial" charset="0"/>
              </a:rPr>
              <a:t>http://www.123rf.com/clipart-vector/flood.html</a:t>
            </a:r>
            <a:r>
              <a:rPr lang="cs-CZ" sz="1800" smtClean="0">
                <a:latin typeface="Arial" charset="0"/>
              </a:rPr>
              <a:t>, </a:t>
            </a:r>
            <a:r>
              <a:rPr lang="en-US" sz="1800" smtClean="0">
                <a:latin typeface="Arial" charset="0"/>
              </a:rPr>
              <a:t>http://school.phillipmartin.info/school_backbus.htm</a:t>
            </a:r>
            <a:r>
              <a:rPr lang="cs-CZ" sz="1800" smtClean="0">
                <a:latin typeface="Arial" charset="0"/>
              </a:rPr>
              <a:t>, </a:t>
            </a:r>
            <a:r>
              <a:rPr lang="en-US" sz="1800" smtClean="0">
                <a:latin typeface="Arial" charset="0"/>
              </a:rPr>
              <a:t>http://vector-magz.com/transport/police-car-clip-art-item-3/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státní správa</a:t>
            </a:r>
          </a:p>
          <a:p>
            <a:pPr lvl="2"/>
            <a:r>
              <a:rPr lang="cs-CZ" smtClean="0"/>
              <a:t>přímá – správní úřady (ústřední)</a:t>
            </a:r>
          </a:p>
          <a:p>
            <a:pPr lvl="2"/>
            <a:r>
              <a:rPr lang="cs-CZ" smtClean="0"/>
              <a:t>nepřímá – obce, kraje (místní správa)</a:t>
            </a:r>
          </a:p>
          <a:p>
            <a:r>
              <a:rPr lang="cs-CZ" smtClean="0"/>
              <a:t>samospráva </a:t>
            </a:r>
          </a:p>
          <a:p>
            <a:pPr lvl="2"/>
            <a:r>
              <a:rPr lang="cs-CZ" smtClean="0"/>
              <a:t>nezávislá na státní správě, stát nemůže zasahovat, dozor nad dodržováním právních předpisů</a:t>
            </a:r>
          </a:p>
          <a:p>
            <a:pPr lvl="2"/>
            <a:r>
              <a:rPr lang="cs-CZ" smtClean="0"/>
              <a:t>územní – zastupování zájmů území (obec, kraj)</a:t>
            </a:r>
          </a:p>
          <a:p>
            <a:pPr lvl="2"/>
            <a:r>
              <a:rPr lang="cs-CZ" smtClean="0"/>
              <a:t>zájmová – Česká lékařská komora, Česká komora architektů,…</a:t>
            </a:r>
          </a:p>
          <a:p>
            <a:endParaRPr lang="cs-CZ" smtClean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528638"/>
            <a:ext cx="8229600" cy="857250"/>
          </a:xfrm>
          <a:prstGeom prst="rect">
            <a:avLst/>
          </a:prstGeom>
        </p:spPr>
        <p:txBody>
          <a:bodyPr lIns="0" rIns="0" bIns="0" anchor="b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Subsystémy veřejné správy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395288" y="87313"/>
            <a:ext cx="8229600" cy="857250"/>
          </a:xfrm>
        </p:spPr>
        <p:txBody>
          <a:bodyPr/>
          <a:lstStyle/>
          <a:p>
            <a:r>
              <a:rPr lang="cs-CZ" smtClean="0"/>
              <a:t>Státní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896938"/>
            <a:ext cx="8569325" cy="3395662"/>
          </a:xfrm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b="1" dirty="0"/>
              <a:t>Státní správu vykonává stát svými orgány k tomu zřízenými </a:t>
            </a:r>
            <a:r>
              <a:rPr lang="cs-CZ" sz="1800" dirty="0"/>
              <a:t>(ministerstva, ústřední </a:t>
            </a:r>
            <a:r>
              <a:rPr lang="cs-CZ" sz="1800" dirty="0" smtClean="0"/>
              <a:t>státní orgány </a:t>
            </a:r>
            <a:r>
              <a:rPr lang="cs-CZ" sz="1800" dirty="0"/>
              <a:t>– ČSÚ, </a:t>
            </a:r>
            <a:r>
              <a:rPr lang="cs-CZ" sz="1800" dirty="0" smtClean="0"/>
              <a:t>ČÚZK.).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b="1" dirty="0" smtClean="0"/>
              <a:t>Výkon </a:t>
            </a:r>
            <a:r>
              <a:rPr lang="cs-CZ" sz="1800" b="1" dirty="0"/>
              <a:t>státní správy však stát může přenést na jiné </a:t>
            </a:r>
            <a:r>
              <a:rPr lang="cs-CZ" sz="1800" b="1" dirty="0" smtClean="0"/>
              <a:t>orgány, například </a:t>
            </a:r>
            <a:r>
              <a:rPr lang="cs-CZ" sz="1800" b="1" dirty="0"/>
              <a:t>na orgány místní a krajské samosprávy (stavební úřad </a:t>
            </a:r>
            <a:r>
              <a:rPr lang="cs-CZ" sz="1800" dirty="0"/>
              <a:t>– místní úřad v </a:t>
            </a:r>
            <a:r>
              <a:rPr lang="cs-CZ" sz="1800" dirty="0" smtClean="0"/>
              <a:t>obci s </a:t>
            </a:r>
            <a:r>
              <a:rPr lang="cs-CZ" sz="1800" dirty="0"/>
              <a:t>přenesenou působností). </a:t>
            </a:r>
            <a:endParaRPr lang="cs-CZ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1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b="1" dirty="0" smtClean="0"/>
              <a:t>Klasické </a:t>
            </a:r>
            <a:r>
              <a:rPr lang="cs-CZ" sz="1800" b="1" dirty="0"/>
              <a:t>pojetí vychází z trojdílné struktury státní </a:t>
            </a:r>
            <a:r>
              <a:rPr lang="cs-CZ" sz="1800" b="1" dirty="0" smtClean="0"/>
              <a:t>moci:</a:t>
            </a:r>
          </a:p>
          <a:p>
            <a:pPr marL="91440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Moc </a:t>
            </a:r>
            <a:r>
              <a:rPr lang="cs-CZ" sz="1800" b="1" dirty="0"/>
              <a:t>zákonodárnou </a:t>
            </a:r>
            <a:r>
              <a:rPr lang="cs-CZ" sz="1800" dirty="0"/>
              <a:t>– která náleží Parlamentu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Moc </a:t>
            </a:r>
            <a:r>
              <a:rPr lang="cs-CZ" sz="1800" b="1" dirty="0"/>
              <a:t>výkonnou </a:t>
            </a:r>
            <a:r>
              <a:rPr lang="cs-CZ" sz="1800" dirty="0"/>
              <a:t>– prezident, vláda (odpovědná poslanecké sněmovně), </a:t>
            </a:r>
            <a:r>
              <a:rPr lang="cs-CZ" sz="1800" dirty="0" smtClean="0"/>
              <a:t>ministerstva a </a:t>
            </a:r>
            <a:r>
              <a:rPr lang="cs-CZ" sz="1800" dirty="0"/>
              <a:t>ostatní ústřední orgány</a:t>
            </a:r>
          </a:p>
          <a:p>
            <a:pPr marL="91440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1800" b="1" dirty="0" smtClean="0"/>
              <a:t>Moc </a:t>
            </a:r>
            <a:r>
              <a:rPr lang="cs-CZ" sz="1800" b="1" dirty="0"/>
              <a:t>soudní </a:t>
            </a:r>
            <a:r>
              <a:rPr lang="cs-CZ" sz="1800" dirty="0"/>
              <a:t>– </a:t>
            </a:r>
            <a:r>
              <a:rPr lang="cs-CZ" sz="1800" dirty="0" smtClean="0"/>
              <a:t>soudy</a:t>
            </a:r>
            <a:endParaRPr lang="cs-CZ" sz="18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1800" b="1" dirty="0" smtClean="0"/>
              <a:t>Státní </a:t>
            </a:r>
            <a:r>
              <a:rPr lang="cs-CZ" sz="1800" b="1" dirty="0"/>
              <a:t>správa je v zásadě totožná s výkonnou </a:t>
            </a:r>
            <a:r>
              <a:rPr lang="cs-CZ" sz="1800" b="1" dirty="0" smtClean="0"/>
              <a:t>mocí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357188" y="285750"/>
            <a:ext cx="8229600" cy="857250"/>
          </a:xfrm>
        </p:spPr>
        <p:txBody>
          <a:bodyPr/>
          <a:lstStyle/>
          <a:p>
            <a:r>
              <a:rPr lang="cs-CZ" smtClean="0"/>
              <a:t>Státní správa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362950" cy="3394075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b="1" dirty="0"/>
              <a:t>Nejdůležitější orgán </a:t>
            </a:r>
            <a:r>
              <a:rPr lang="cs-CZ" dirty="0"/>
              <a:t>v tomto procesu představuje </a:t>
            </a:r>
            <a:r>
              <a:rPr lang="cs-CZ" b="1" dirty="0"/>
              <a:t>vláda České </a:t>
            </a:r>
            <a:r>
              <a:rPr lang="cs-CZ" b="1" dirty="0" smtClean="0"/>
              <a:t>republiky</a:t>
            </a:r>
            <a:r>
              <a:rPr lang="cs-CZ" dirty="0"/>
              <a:t>.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Vláda </a:t>
            </a:r>
            <a:r>
              <a:rPr lang="cs-CZ" dirty="0"/>
              <a:t>řídí, kontroluje a sjednocuje </a:t>
            </a:r>
            <a:r>
              <a:rPr lang="cs-CZ" b="1" dirty="0"/>
              <a:t>činnost </a:t>
            </a:r>
            <a:r>
              <a:rPr lang="cs-CZ" b="1" dirty="0" smtClean="0"/>
              <a:t>ministerstev</a:t>
            </a:r>
            <a:r>
              <a:rPr lang="cs-CZ" b="1" dirty="0"/>
              <a:t>. </a:t>
            </a:r>
            <a:endParaRPr lang="cs-CZ" b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Za </a:t>
            </a:r>
            <a:r>
              <a:rPr lang="cs-CZ" dirty="0"/>
              <a:t>jejich činnost zároveň nese odpovědnost.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Kvalita a efektivita je závislá na rozhodování </a:t>
            </a:r>
            <a:r>
              <a:rPr lang="cs-CZ" dirty="0"/>
              <a:t>a činnosti vlády České </a:t>
            </a:r>
            <a:r>
              <a:rPr lang="cs-CZ" dirty="0" smtClean="0"/>
              <a:t>republiky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na činnostech jednotlivých ministerstev a jejich vzájemné provázanosti.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Vláda </a:t>
            </a:r>
            <a:r>
              <a:rPr lang="cs-CZ" dirty="0"/>
              <a:t>České republiky tedy představuje </a:t>
            </a:r>
            <a:r>
              <a:rPr lang="cs-CZ" b="1" dirty="0"/>
              <a:t>nejdůležitější koordinační mechanismus</a:t>
            </a:r>
            <a:r>
              <a:rPr lang="cs-CZ" dirty="0"/>
              <a:t> na úrovni ústřední státní správy.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Struktura státní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Celkem </a:t>
            </a:r>
            <a:r>
              <a:rPr lang="cs-CZ" b="1" dirty="0"/>
              <a:t>26 ústředních správních </a:t>
            </a:r>
            <a:r>
              <a:rPr lang="cs-CZ" b="1" dirty="0" smtClean="0"/>
              <a:t>úřadů</a:t>
            </a:r>
            <a:endParaRPr lang="cs-CZ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 smtClean="0"/>
              <a:t>Rozdělení</a:t>
            </a:r>
            <a:r>
              <a:rPr lang="cs-CZ" b="1" dirty="0"/>
              <a:t>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15 ministerstev a 11 dalších ústředních správních úřadů.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Přibližně </a:t>
            </a:r>
            <a:r>
              <a:rPr lang="cs-CZ" dirty="0"/>
              <a:t>20 tisíc zaměstnanců. </a:t>
            </a:r>
            <a:endParaRPr lang="cs-CZ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smtClean="0"/>
              <a:t>Ústřední </a:t>
            </a:r>
            <a:r>
              <a:rPr lang="cs-CZ" dirty="0"/>
              <a:t>správní úřady mají 478 podřízených správních </a:t>
            </a:r>
            <a:r>
              <a:rPr lang="cs-CZ" dirty="0" smtClean="0"/>
              <a:t>úřadů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C</a:t>
            </a:r>
            <a:r>
              <a:rPr lang="cs-CZ" dirty="0" smtClean="0"/>
              <a:t>ca </a:t>
            </a:r>
            <a:r>
              <a:rPr lang="cs-CZ" dirty="0"/>
              <a:t>77 tisíc zaměstnanců.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323850" y="141288"/>
            <a:ext cx="8229600" cy="857250"/>
          </a:xfrm>
        </p:spPr>
        <p:txBody>
          <a:bodyPr/>
          <a:lstStyle/>
          <a:p>
            <a:r>
              <a:rPr lang="cs-CZ" sz="4800" smtClean="0"/>
              <a:t>Přehled ministerstev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2988" y="1004888"/>
          <a:ext cx="7200800" cy="3792086"/>
        </p:xfrm>
        <a:graphic>
          <a:graphicData uri="http://schemas.openxmlformats.org/drawingml/2006/table">
            <a:tbl>
              <a:tblPr/>
              <a:tblGrid>
                <a:gridCol w="5606874"/>
                <a:gridCol w="1593926"/>
              </a:tblGrid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Ministerstvo dopravy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2"/>
                        </a:rPr>
                        <a:t>www.mdcr.cz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Ministerstvo financí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3"/>
                        </a:rPr>
                        <a:t>www.mfcr.cz</a:t>
                      </a:r>
                      <a:r>
                        <a:rPr lang="cs-CZ" sz="140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Ministerstvo kultury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4"/>
                        </a:rPr>
                        <a:t>www.mkcr.cz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obrany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5"/>
                        </a:rPr>
                        <a:t>www.army.cz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Ministerstvo pro místní rozvoj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6"/>
                        </a:rPr>
                        <a:t>www.mmr.cz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pt-BR" sz="1400"/>
                        <a:t>Ministerstvo práce a sociálních věcí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7"/>
                        </a:rPr>
                        <a:t>www.mpsv.cz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průmyslu a obchodu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8"/>
                        </a:rPr>
                        <a:t>www.mpo.cz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spravedlnosti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9"/>
                        </a:rPr>
                        <a:t>www.justice.cz</a:t>
                      </a:r>
                      <a:r>
                        <a:rPr lang="cs-CZ" sz="140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školství, mládeže a tělovýchovy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10"/>
                        </a:rPr>
                        <a:t>www.msmt.cz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vnitra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11"/>
                        </a:rPr>
                        <a:t>www.mvcr.cz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zahraničních věcí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12"/>
                        </a:rPr>
                        <a:t>www.mzv.cz</a:t>
                      </a:r>
                      <a:endParaRPr lang="cs-CZ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zdravotnictví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13"/>
                        </a:rPr>
                        <a:t>www.mzcr.cz</a:t>
                      </a:r>
                      <a:r>
                        <a:rPr lang="cs-CZ" sz="140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246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/>
                        <a:t>Ministerstvo zemědělství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>
                          <a:hlinkClick r:id="rId14"/>
                        </a:rPr>
                        <a:t>www.mze.cz</a:t>
                      </a:r>
                      <a:r>
                        <a:rPr lang="cs-CZ" sz="1400"/>
                        <a:t>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722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Ministerstvo životního prostředí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hlinkClick r:id="rId15"/>
                        </a:rPr>
                        <a:t>www.env.cz</a:t>
                      </a:r>
                      <a:endParaRPr lang="cs-CZ" sz="1400" dirty="0" smtClean="0"/>
                    </a:p>
                    <a:p>
                      <a:endParaRPr lang="cs-CZ" sz="1400" dirty="0" smtClean="0"/>
                    </a:p>
                    <a:p>
                      <a:endParaRPr lang="cs-CZ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fontAlgn="auto">
              <a:spcAft>
                <a:spcPts val="0"/>
              </a:spcAft>
              <a:defRPr/>
            </a:pPr>
            <a:r>
              <a:rPr lang="cs-CZ" sz="4000" dirty="0">
                <a:solidFill>
                  <a:sysClr val="windowText" lastClr="000000"/>
                </a:solidFill>
              </a:rPr>
              <a:t>Ústřední správní úřady</a:t>
            </a:r>
            <a:r>
              <a:rPr lang="cs-CZ" sz="1800" dirty="0">
                <a:solidFill>
                  <a:sysClr val="windowText" lastClr="000000"/>
                </a:solidFill>
              </a:rPr>
              <a:t/>
            </a:r>
            <a:br>
              <a:rPr lang="cs-CZ" sz="1800" dirty="0">
                <a:solidFill>
                  <a:sysClr val="windowText" lastClr="000000"/>
                </a:solidFill>
              </a:rPr>
            </a:br>
            <a:endParaRPr lang="cs-CZ" sz="1800" dirty="0">
              <a:solidFill>
                <a:sysClr val="windowText" lastClr="0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Národní bezpečnostní úřad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Český telekomunikační úřad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Úřad průmyslového vlastnictví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Český statistický úřad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Český úřad zeměměřický a katastrální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Český báňský úřad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Energetický regulační úřad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Úřad pro ochranu hospodářské soutěže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Správa státních hmotných rezerv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Státní úřad pro jadernou bezpečnost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Úřad pro mezinárodněprávní ochranu dětí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Úřad pro zahraniční styky a informace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Bezpečnostní informační služba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Rada pro rozhlasové a televizní vysílání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1516</Words>
  <Application>Microsoft Office PowerPoint</Application>
  <PresentationFormat>Předvádění na obrazovce (16:9)</PresentationFormat>
  <Paragraphs>312</Paragraphs>
  <Slides>37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Tok</vt:lpstr>
      <vt:lpstr>ZÁKLADY VEŘEJNÉ SPRÁVY</vt:lpstr>
      <vt:lpstr>Pojem správa</vt:lpstr>
      <vt:lpstr>Druhy správy</vt:lpstr>
      <vt:lpstr>Prezentace aplikace PowerPoint</vt:lpstr>
      <vt:lpstr>Státní správa</vt:lpstr>
      <vt:lpstr>Státní správa</vt:lpstr>
      <vt:lpstr>Struktura státní správy</vt:lpstr>
      <vt:lpstr>Přehled ministerstev</vt:lpstr>
      <vt:lpstr>Ústřední správní úřady </vt:lpstr>
      <vt:lpstr>Klíčové problémy na úrovni státní správy</vt:lpstr>
      <vt:lpstr>Lidské zdroje</vt:lpstr>
      <vt:lpstr>Finance a efektivita jejich vynakládání</vt:lpstr>
      <vt:lpstr>Regulace a proces její tvorby</vt:lpstr>
      <vt:lpstr>Informační a komunikační technologie</vt:lpstr>
      <vt:lpstr>Řízení</vt:lpstr>
      <vt:lpstr>Územní samospráva</vt:lpstr>
      <vt:lpstr>Územní samospráva</vt:lpstr>
      <vt:lpstr>Územní samospráva – kompetence</vt:lpstr>
      <vt:lpstr>Územní samospráva – kompetence obcí</vt:lpstr>
      <vt:lpstr>Územní samospráva – kompetence obcí</vt:lpstr>
      <vt:lpstr>Územní samospráva – kompetence obcí</vt:lpstr>
      <vt:lpstr>Územní samospráva – kompetence obcí</vt:lpstr>
      <vt:lpstr>Územní samospráva – kompetence krajů</vt:lpstr>
      <vt:lpstr>Územní samospráva – kompetence krajů</vt:lpstr>
      <vt:lpstr>Hlavní problémy na úrovni státní správy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Klíčové problémy v územní veřejné správě </vt:lpstr>
      <vt:lpstr>Prezentace aplikace PowerPoint</vt:lpstr>
      <vt:lpstr>Prezentace aplikace PowerPoint</vt:lpstr>
      <vt:lpstr>Klíčové problémy v územní veřejné správě </vt:lpstr>
      <vt:lpstr>Prezentace aplikace PowerPoint</vt:lpstr>
      <vt:lpstr>Zdroje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VEŘEJNÉ SPRÁVY</dc:title>
  <dc:creator>pc</dc:creator>
  <cp:lastModifiedBy>Doktorand</cp:lastModifiedBy>
  <cp:revision>4</cp:revision>
  <dcterms:created xsi:type="dcterms:W3CDTF">2013-09-23T08:49:40Z</dcterms:created>
  <dcterms:modified xsi:type="dcterms:W3CDTF">2016-03-02T10:58:14Z</dcterms:modified>
</cp:coreProperties>
</file>