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5" r:id="rId9"/>
    <p:sldId id="281" r:id="rId10"/>
    <p:sldId id="309" r:id="rId11"/>
    <p:sldId id="306" r:id="rId12"/>
    <p:sldId id="307" r:id="rId13"/>
    <p:sldId id="308" r:id="rId14"/>
    <p:sldId id="303" r:id="rId15"/>
    <p:sldId id="310" r:id="rId16"/>
    <p:sldId id="331" r:id="rId17"/>
    <p:sldId id="299" r:id="rId18"/>
    <p:sldId id="261" r:id="rId19"/>
    <p:sldId id="267" r:id="rId20"/>
    <p:sldId id="301" r:id="rId21"/>
    <p:sldId id="266" r:id="rId22"/>
    <p:sldId id="277" r:id="rId23"/>
    <p:sldId id="278" r:id="rId24"/>
    <p:sldId id="305" r:id="rId25"/>
    <p:sldId id="304" r:id="rId26"/>
    <p:sldId id="279" r:id="rId27"/>
    <p:sldId id="280" r:id="rId28"/>
    <p:sldId id="269" r:id="rId29"/>
    <p:sldId id="271" r:id="rId30"/>
    <p:sldId id="268" r:id="rId31"/>
    <p:sldId id="272" r:id="rId32"/>
    <p:sldId id="273" r:id="rId33"/>
    <p:sldId id="274" r:id="rId34"/>
    <p:sldId id="275" r:id="rId35"/>
    <p:sldId id="276" r:id="rId36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73266-472A-4148-A511-F5F3DAB3F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FB587A-6296-4A37-83FD-3AC8F669B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D956E8-3CB8-4958-920C-9E2D2965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841739-4498-4FC7-9419-854B0A6B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D849B-6EF8-4FC1-A2E0-89C51B21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74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F2A6D4-509E-4584-9B0F-DBA903C3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8B1CBB-A6D5-4058-A145-D34859C3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39F784-A310-4408-9707-7B992978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9B0C39-E2A7-47C2-A17B-55158CD8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2B793-4238-4EE8-9F77-1BB60FF4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2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80E266-CCCB-4B42-8C0C-BF44EE477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8C8CE0-AC22-4BAD-972F-F7EEFB63E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9522A6-C9DA-4952-B105-AB007F0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65EEFB-422D-4102-8A75-99DED0C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3BD36C-08C3-4A2A-9AAC-1C23A5F1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8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2AE4D-9E20-44F7-9CE7-F84D7612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CB266-F4D1-4096-8C22-9DD605888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0D5BAB-DF8D-4D1D-8E67-F7402872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9FF822-24A2-4A8F-BE8A-B1836679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12A994-48D6-4011-9CD7-B0B4FC58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18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F1669-A46C-4A9B-AA50-5DF59509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7BFB53-CA93-4708-981C-249BDE5E0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D49AAC-1E20-4DAF-9BBC-624D3BCC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E4F1E-AB4B-4720-8987-6BBE195E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ADF67B-13AD-4E42-8E69-B3F55372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30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B8EF88-1729-4000-8CF7-BF17B446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B33A4-468B-4AD5-8574-4332BADDC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37309F-C494-42C5-9535-37273B9B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A70BE1-328E-4EE3-9CEB-90EE283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397D47-8CE3-469D-BC2A-B55F4FBF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430B8A-5ABB-4FE6-ADBB-CA64A13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81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1F476-2222-40E0-BD78-0B529E79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5BD68C-7AD0-4F80-8AB8-EB918386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01E425-8950-4915-8251-A832E769D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ED1011-5276-4BA2-9B3F-FBD4B5344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C6C841-DA03-4EC4-A123-1427579CE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1FAE6D-31E8-4635-AB89-4BCF5884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55D336-05D1-4BCE-AAD4-D7CDE25E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5AC717-42AF-444F-9A33-447A4070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19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3E57C-51C3-4856-8D9A-86E1BDFD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6B366F-4177-4E5D-8AD6-BCEA0958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C9779D-5232-4CDA-9C07-029221D9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46F256-3319-45D1-A1F9-5B5222FF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FFDBB3C-EF6A-465B-A372-3A1285FA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913746-8955-41B7-91B1-F8E241BC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A92659-8F29-404B-BA12-C6DE9742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30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C6D0F-54E2-488C-8B34-7DB5EBD2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49031B-2033-426B-BBE8-2820928A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8CB87C-98F1-4638-88D0-968AFD23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588330-6728-4A75-9C49-27940957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640D87-F1E6-4AA8-9C14-0F621FF1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5F0887-B636-496D-BEE2-427EEB45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5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BBD7C-4789-4AFD-ABD4-DFAF241B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294019-E64B-4C9D-B911-8085464E8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2997DD-9419-4B48-B39F-09ED92F28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40BECA-FE5F-438D-9C35-85A02909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2929D9-6CDC-42AF-9AFC-46E25A97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4D19E7-68E4-4FB6-8A9C-FB344399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36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9BF217-4053-4297-9BED-D55723BF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2968B8-FBF5-4D52-AE4F-297C406CC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B155DF-7A1E-457E-9753-3A9582941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8085-71DD-425E-BC53-26073AF07F27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089BB-D703-438E-B612-E69E1D76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F37EB0-934F-46C6-8B23-C4F4B2F4E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1EF7-16ED-4DDD-86FC-2EA2D07293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0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berskoly.cz/" TargetMode="External"/><Relationship Id="rId2" Type="http://schemas.openxmlformats.org/officeDocument/2006/relationships/hyperlink" Target="https://www.nevim-kam.cz/veletrh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kampomaturite.cz/" TargetMode="External"/><Relationship Id="rId4" Type="http://schemas.openxmlformats.org/officeDocument/2006/relationships/hyperlink" Target="https://www.youtube.com/watch?v=YKVyHsNDBLw&amp;ab_channel=JCMMBrn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au.cermat.cz/" TargetMode="External"/><Relationship Id="rId2" Type="http://schemas.openxmlformats.org/officeDocument/2006/relationships/hyperlink" Target="https://www.prihlaskynastredni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kariera.muni.cz/aktualne/aktuality/karierni-a-poradenske-centrum-maji-novou-posilu-do-tymu-sofii-berezk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mim.cz/portfolio/portfolio?kodPortfolia=ICIDeJQVLTLOIBfrCyM3PwK4YmLRBklfMUJRzwHfkpUTR1fptRmejXdcfOTGZaMHUsupN3uXmkM5gRoz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tartid.cz/?fbclid=IwAR1FK11inZ0R3oJFxFDbb3e_5j4BJh6YzIurjBx0G8NYtbGCbcF5zB8awII" TargetMode="External"/><Relationship Id="rId4" Type="http://schemas.openxmlformats.org/officeDocument/2006/relationships/hyperlink" Target="https://europa.eu/europass/eportfolio/screen/share/documents/829fb8a1-f9d7-4b90-95a0-faeaa4820cd6?lang=c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1C1BULYdc&amp;ab_channel=JonBonebrakeadvisingvideo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6personalities.com/cs" TargetMode="External"/><Relationship Id="rId7" Type="http://schemas.openxmlformats.org/officeDocument/2006/relationships/hyperlink" Target="https://infoabsolvent.cz/Profitest" TargetMode="External"/><Relationship Id="rId2" Type="http://schemas.openxmlformats.org/officeDocument/2006/relationships/hyperlink" Target="http://www.pruvodcekarierou.zkol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stmojeplus.cz/" TargetMode="External"/><Relationship Id="rId5" Type="http://schemas.openxmlformats.org/officeDocument/2006/relationships/hyperlink" Target="http://www.salmondo.cz/" TargetMode="External"/><Relationship Id="rId4" Type="http://schemas.openxmlformats.org/officeDocument/2006/relationships/hyperlink" Target="http://www.emiero.cz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absolvent.cz/VideoObory/" TargetMode="External"/><Relationship Id="rId2" Type="http://schemas.openxmlformats.org/officeDocument/2006/relationships/hyperlink" Target="http://www.b-creative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ratolest.cz/wp-content/uploads/karierove_poradenstvi_najdi_svou_cestu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p.cz/" TargetMode="External"/><Relationship Id="rId13" Type="http://schemas.openxmlformats.org/officeDocument/2006/relationships/image" Target="../media/image32.jpeg"/><Relationship Id="rId3" Type="http://schemas.openxmlformats.org/officeDocument/2006/relationships/hyperlink" Target="http://www.infoabsolvent.cz/" TargetMode="External"/><Relationship Id="rId7" Type="http://schemas.openxmlformats.org/officeDocument/2006/relationships/hyperlink" Target="http://www.cermat.cz/" TargetMode="External"/><Relationship Id="rId12" Type="http://schemas.openxmlformats.org/officeDocument/2006/relationships/hyperlink" Target="http://www.careers2030.cst.org/" TargetMode="External"/><Relationship Id="rId2" Type="http://schemas.openxmlformats.org/officeDocument/2006/relationships/hyperlink" Target="http://www.atlasskolstv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paskolstvi.cz/" TargetMode="External"/><Relationship Id="rId11" Type="http://schemas.openxmlformats.org/officeDocument/2006/relationships/hyperlink" Target="http://www.cakp.cz/" TargetMode="External"/><Relationship Id="rId5" Type="http://schemas.openxmlformats.org/officeDocument/2006/relationships/hyperlink" Target="http://www.stredniskoly.cz/" TargetMode="External"/><Relationship Id="rId10" Type="http://schemas.openxmlformats.org/officeDocument/2006/relationships/hyperlink" Target="http://www.narodnikvalifikace.cz/" TargetMode="External"/><Relationship Id="rId4" Type="http://schemas.openxmlformats.org/officeDocument/2006/relationships/hyperlink" Target="http://www.scio.cz/" TargetMode="External"/><Relationship Id="rId9" Type="http://schemas.openxmlformats.org/officeDocument/2006/relationships/hyperlink" Target="http://www.pruvodcekarierou.zkola.cz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zdelavanivs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175E8-D07C-4C15-B957-D4320CF82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6" y="408373"/>
            <a:ext cx="5113538" cy="3101590"/>
          </a:xfrm>
        </p:spPr>
        <p:txBody>
          <a:bodyPr/>
          <a:lstStyle/>
          <a:p>
            <a:r>
              <a:rPr lang="cs" sz="6000" b="1" dirty="0">
                <a:solidFill>
                  <a:schemeClr val="tx1"/>
                </a:solidFill>
              </a:rPr>
              <a:t>KARIÉROVÉ PORADENSTVÍ VE ŠKOLE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BB64C1-D666-4009-9B85-A2E2AA272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011" y="3959441"/>
            <a:ext cx="3950563" cy="268105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cs" sz="2400" dirty="0">
                <a:solidFill>
                  <a:schemeClr val="tx1"/>
                </a:solidFill>
              </a:rPr>
              <a:t>Mgr. Jiřina Juřičková</a:t>
            </a:r>
          </a:p>
          <a:p>
            <a:pPr rtl="0">
              <a:spcAft>
                <a:spcPts val="600"/>
              </a:spcAft>
            </a:pPr>
            <a:r>
              <a:rPr lang="cs" sz="2400" dirty="0">
                <a:solidFill>
                  <a:schemeClr val="tx1"/>
                </a:solidFill>
              </a:rPr>
              <a:t>ZŠ a MŠ Horníkova Brno</a:t>
            </a:r>
          </a:p>
          <a:p>
            <a:pPr algn="l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74CB844-020A-4AE2-8421-D3F2086F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41" y="314325"/>
            <a:ext cx="66960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A423D-841B-4E2D-146C-5CE1E95F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VELETRHY STŘEDNÍCH ŠKOL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3C6AF-3876-65E6-266D-07583F86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https://www.nevim-kam.cz/veletrhy/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hlinkClick r:id="rId3"/>
            </a:endParaRPr>
          </a:p>
          <a:p>
            <a:pPr marL="0" indent="0">
              <a:buNone/>
            </a:pPr>
            <a:endParaRPr lang="cs-CZ" dirty="0">
              <a:hlinkClick r:id="rId3"/>
            </a:endParaRPr>
          </a:p>
          <a:p>
            <a:pPr marL="0" indent="0">
              <a:buNone/>
            </a:pPr>
            <a:endParaRPr lang="cs-CZ" dirty="0">
              <a:hlinkClick r:id="rId3"/>
            </a:endParaRPr>
          </a:p>
          <a:p>
            <a:pPr marL="0" indent="0">
              <a:buNone/>
            </a:pPr>
            <a:r>
              <a:rPr lang="cs-CZ" dirty="0">
                <a:hlinkClick r:id="rId3"/>
              </a:rPr>
              <a:t>www.vyberskoly.cz</a:t>
            </a:r>
            <a:r>
              <a:rPr lang="cs-CZ" dirty="0"/>
              <a:t> – online srovnávač, podrobné profily škol, videa, online konzultace na objednání – </a:t>
            </a:r>
            <a:r>
              <a:rPr lang="cs-CZ" dirty="0" err="1">
                <a:hlinkClick r:id="rId4"/>
              </a:rPr>
              <a:t>videonávod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 SŠ: </a:t>
            </a:r>
            <a:r>
              <a:rPr lang="cs-CZ" dirty="0">
                <a:hlinkClick r:id="rId5"/>
              </a:rPr>
              <a:t>kam po maturitě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4605EC-7902-2709-60A4-FEB8C965D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8602"/>
            <a:ext cx="10945753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41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E21BC3-984F-D4E0-59C8-34F784506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94" y="890233"/>
            <a:ext cx="8326012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5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9D8908-FCBF-B14A-A11B-0E63936D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88" y="828312"/>
            <a:ext cx="8402223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3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CF15958-5E87-8E18-2BE8-33EF285BF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78" y="775917"/>
            <a:ext cx="8373644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5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1EE71-0171-6C04-B652-3E48CED3D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18F6-DE48-6E7F-3B5A-DEDA03104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555" y="406400"/>
            <a:ext cx="9144000" cy="2387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727E88-9944-0D19-64F8-324028B03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D4EC3670-6448-A0C9-4821-761298DF8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5" y="406400"/>
            <a:ext cx="11496909" cy="531839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96E66EF-DD81-AC02-7726-97A926EC1BC8}"/>
              </a:ext>
            </a:extLst>
          </p:cNvPr>
          <p:cNvSpPr txBox="1"/>
          <p:nvPr/>
        </p:nvSpPr>
        <p:spPr>
          <a:xfrm>
            <a:off x="7301950" y="5657671"/>
            <a:ext cx="454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L0+H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nové, 3 roky s výučním listem – skončí nebo pokračuje k maturitě, přihláška na tyto 2 obory je považována za jednu přihlášku např. Olomoucká</a:t>
            </a:r>
          </a:p>
        </p:txBody>
      </p:sp>
    </p:spTree>
    <p:extLst>
      <p:ext uri="{BB962C8B-B14F-4D97-AF65-F5344CB8AC3E}">
        <p14:creationId xmlns:p14="http://schemas.microsoft.com/office/powerpoint/2010/main" val="88520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88EEDE-45B5-09CB-93E3-BEC0806B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AKTUÁLNÍ SITUACE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44F96F-E84B-7BB9-6C6E-2B7ABD12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0031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průběžně aktualizovaný informační web MŠMT </a:t>
            </a:r>
            <a:r>
              <a:rPr lang="cs-CZ" sz="2400" dirty="0">
                <a:hlinkClick r:id="rId2"/>
              </a:rPr>
              <a:t>https://www.prihlaskynastredni.cz/</a:t>
            </a:r>
            <a:endParaRPr lang="cs-CZ" sz="2400" dirty="0"/>
          </a:p>
          <a:p>
            <a:r>
              <a:rPr lang="cs-CZ" sz="2400" dirty="0"/>
              <a:t>web k procvičování pro žáky od Cermatu (k PZ na střední i maturitě) </a:t>
            </a:r>
            <a:r>
              <a:rPr lang="cs-CZ" sz="2400" dirty="0">
                <a:hlinkClick r:id="rId3"/>
              </a:rPr>
              <a:t>https://tau.cermat.cz/</a:t>
            </a:r>
            <a:endParaRPr lang="cs-CZ" sz="2400" dirty="0"/>
          </a:p>
          <a:p>
            <a:r>
              <a:rPr lang="cs-CZ" sz="2400" dirty="0"/>
              <a:t>novela školského zákona (sněmovna, senát, ještě podpis prezidenta ČR)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2 řádné + 2 náhradní termíny (12.+15.4., 29.+30.4.) – možnost přesunu mezi městy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přihlášky v digitální podobě (podpis ZZ bankovní identita apod.)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3 elektronické přihlášky, zůstává i možnost papírová, 15.1. spuštění systému pro ředitele škol, od února rodičům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prioritizace dopředu(nepůjde měnit)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termín podání 1.-20.2. 2024 (ne konec února)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přílohy stačí v kopiích (originál uschovat – PPP, lékař)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prospěch jako volitelné kritérium</a:t>
            </a:r>
          </a:p>
        </p:txBody>
      </p:sp>
    </p:spTree>
    <p:extLst>
      <p:ext uri="{BB962C8B-B14F-4D97-AF65-F5344CB8AC3E}">
        <p14:creationId xmlns:p14="http://schemas.microsoft.com/office/powerpoint/2010/main" val="357778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96490-D085-7C30-AADA-EA5B3E6C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681"/>
            <a:ext cx="10515600" cy="5058282"/>
          </a:xfrm>
        </p:spPr>
        <p:txBody>
          <a:bodyPr/>
          <a:lstStyle/>
          <a:p>
            <a:r>
              <a:rPr lang="cs-CZ" dirty="0"/>
              <a:t>výsledky JPZ v polovině května 2024 v </a:t>
            </a:r>
            <a:r>
              <a:rPr lang="cs-CZ" dirty="0" err="1"/>
              <a:t>el.systému</a:t>
            </a:r>
            <a:r>
              <a:rPr lang="cs-CZ" dirty="0"/>
              <a:t> – automatické přijetí bez zápisového lístku, zkrácení doby</a:t>
            </a:r>
          </a:p>
          <a:p>
            <a:r>
              <a:rPr lang="cs-CZ" dirty="0"/>
              <a:t>minimalizace podávání odvolání (pouze pochybnosti o průběhu řízení)</a:t>
            </a:r>
          </a:p>
          <a:p>
            <a:r>
              <a:rPr lang="cs-CZ" dirty="0"/>
              <a:t>2. kolo – pravidla jako v 1. kole (výsledky polovina června 2024)</a:t>
            </a:r>
          </a:p>
          <a:p>
            <a:r>
              <a:rPr lang="cs-CZ" dirty="0"/>
              <a:t>3. kolo v gesci SŠ jako dosud</a:t>
            </a:r>
          </a:p>
          <a:p>
            <a:r>
              <a:rPr lang="cs-CZ" dirty="0"/>
              <a:t>školy s talentovou zkouškou – zůstává stejné (konec listopadu, 2 přihlášky papírově, rozhodnutí až v stejném termínu jako předchozí, také v dubnu PZ)</a:t>
            </a:r>
          </a:p>
        </p:txBody>
      </p:sp>
    </p:spTree>
    <p:extLst>
      <p:ext uri="{BB962C8B-B14F-4D97-AF65-F5344CB8AC3E}">
        <p14:creationId xmlns:p14="http://schemas.microsoft.com/office/powerpoint/2010/main" val="3107532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03CB0-05EF-84CD-5F48-F3546B4C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uchazeči UK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BAB1F3-0477-B7D9-FD14-0CDD464B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opatření MŠMT platné od 27.10. 2022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 žádost může být prominuta PZ z českého jazyka – znalost potřebná pro studium se může ověřit rozhovorem</a:t>
            </a:r>
          </a:p>
          <a:p>
            <a:r>
              <a:rPr lang="cs-CZ" dirty="0"/>
              <a:t>na žádost může test z matematiky konat v UK jazyce</a:t>
            </a:r>
          </a:p>
          <a:p>
            <a:r>
              <a:rPr lang="cs-CZ" dirty="0"/>
              <a:t>školní PZ na žádost možná v UK jazyce nebo 25% času navíc + překladový slovník</a:t>
            </a:r>
          </a:p>
          <a:p>
            <a:r>
              <a:rPr lang="cs-CZ" dirty="0"/>
              <a:t>Pozn. Kariérní centrum MU pro studenty z UK </a:t>
            </a:r>
            <a:r>
              <a:rPr lang="cs-CZ" dirty="0">
                <a:hlinkClick r:id="rId2"/>
              </a:rPr>
              <a:t>MU</a:t>
            </a:r>
            <a:r>
              <a:rPr lang="cs-CZ" dirty="0"/>
              <a:t> (zvláštní uznání Národní ceny KP 2022)</a:t>
            </a:r>
          </a:p>
        </p:txBody>
      </p:sp>
      <p:pic>
        <p:nvPicPr>
          <p:cNvPr id="6146" name="Picture 2" descr="Ukrajinská vlajka – Wikipedie">
            <a:extLst>
              <a:ext uri="{FF2B5EF4-FFF2-40B4-BE49-F238E27FC236}">
                <a16:creationId xmlns:a16="http://schemas.microsoft.com/office/drawing/2014/main" id="{D2B2EF0A-BA57-32A5-A72F-9B47A711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125537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1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21F33-660C-4E5C-9FAA-0D333494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PRAXE na ZŠ Horníkova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0385A-E06E-435A-87C5-F41F2DE3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174"/>
            <a:ext cx="10754032" cy="51815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spolupráce VP a ŠP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předmět Pracovní činnosti, </a:t>
            </a:r>
          </a:p>
          <a:p>
            <a:pPr marL="0" indent="0">
              <a:buNone/>
            </a:pPr>
            <a:r>
              <a:rPr lang="cs-CZ" dirty="0"/>
              <a:t>   průřezová témata i v jiných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zážitkový kurs Na zkušenou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konzultační hodiny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nástěnka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besedy s odborníky z praxe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exkurze do SŠ + podniků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návštěva poradenského střediska ÚP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veletrhy, DOD, přehlídky středních škol – rodiče</a:t>
            </a:r>
          </a:p>
          <a:p>
            <a:pPr marL="457200" lvl="1" indent="0">
              <a:buNone/>
            </a:pPr>
            <a:r>
              <a:rPr lang="cs-CZ" dirty="0"/>
              <a:t>Festival vzdělávání na výstavišti - SŠ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Gaudeamus – pomaturitní + celoživotní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203C832-88FC-49CD-8D65-6881213C1077}"/>
              </a:ext>
            </a:extLst>
          </p:cNvPr>
          <p:cNvSpPr/>
          <p:nvPr/>
        </p:nvSpPr>
        <p:spPr>
          <a:xfrm>
            <a:off x="1183638" y="5864274"/>
            <a:ext cx="5152103" cy="334297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3D75F8B-578A-4B8B-A95F-8EF42A0CAFA9}"/>
              </a:ext>
            </a:extLst>
          </p:cNvPr>
          <p:cNvSpPr/>
          <p:nvPr/>
        </p:nvSpPr>
        <p:spPr>
          <a:xfrm>
            <a:off x="4016637" y="6201484"/>
            <a:ext cx="5329084" cy="334297"/>
          </a:xfrm>
          <a:prstGeom prst="rect">
            <a:avLst/>
          </a:prstGeom>
          <a:solidFill>
            <a:schemeClr val="accent6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CBE345-0BCD-4511-AE1D-9D17ECB27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03" y="1564784"/>
            <a:ext cx="6018093" cy="3382297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D57AB2DF-6292-B196-16AE-9081E5501E17}"/>
              </a:ext>
            </a:extLst>
          </p:cNvPr>
          <p:cNvSpPr/>
          <p:nvPr/>
        </p:nvSpPr>
        <p:spPr>
          <a:xfrm>
            <a:off x="2570975" y="6189405"/>
            <a:ext cx="550607" cy="44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83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74FBAE-0319-4A66-BDE0-3D918F9F4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07" y="482133"/>
            <a:ext cx="5798583" cy="6302125"/>
          </a:xfrm>
        </p:spPr>
      </p:pic>
    </p:spTree>
    <p:extLst>
      <p:ext uri="{BB962C8B-B14F-4D97-AF65-F5344CB8AC3E}">
        <p14:creationId xmlns:p14="http://schemas.microsoft.com/office/powerpoint/2010/main" val="316996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DAFBF-0A84-4143-827D-9D9FD541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CO JE KARIÉROVÉ PORADENSTVÍ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F6A01-CCEE-4EBB-9F95-4C85DA471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Obecně </a:t>
            </a:r>
            <a:r>
              <a:rPr lang="cs-CZ" b="1" dirty="0"/>
              <a:t>"systém činností sloužících k podpoře dětí i dospělých při jejich rozhodování o další profesní a vzdělávací orientaci".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839D45-A4DC-45D2-97AF-C353B9E3EBCF}"/>
              </a:ext>
            </a:extLst>
          </p:cNvPr>
          <p:cNvSpPr txBox="1"/>
          <p:nvPr/>
        </p:nvSpPr>
        <p:spPr>
          <a:xfrm>
            <a:off x="204187" y="3187082"/>
            <a:ext cx="54775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chemeClr val="accent1"/>
                </a:solidFill>
              </a:rPr>
              <a:t>          starší pojetí    </a:t>
            </a:r>
          </a:p>
          <a:p>
            <a:pPr marL="0" indent="0">
              <a:buNone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poradce jako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otestuje v 9. ročníku / posledním </a:t>
            </a:r>
            <a:r>
              <a:rPr lang="cs-CZ" sz="2400" dirty="0" err="1"/>
              <a:t>roč.SŠ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zpracuje výsledky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 základě znalostí možností poradí, nasměruje                       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61BA1FF-00EC-444F-8F73-B07F73C06C55}"/>
              </a:ext>
            </a:extLst>
          </p:cNvPr>
          <p:cNvSpPr txBox="1"/>
          <p:nvPr/>
        </p:nvSpPr>
        <p:spPr>
          <a:xfrm>
            <a:off x="6214370" y="3116062"/>
            <a:ext cx="5850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</a:rPr>
              <a:t>moderní pojetí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koncept </a:t>
            </a:r>
            <a:r>
              <a:rPr lang="cs-CZ" sz="2400" dirty="0" err="1"/>
              <a:t>Career</a:t>
            </a:r>
            <a:r>
              <a:rPr lang="cs-CZ" sz="2400" dirty="0"/>
              <a:t> management </a:t>
            </a:r>
            <a:r>
              <a:rPr lang="cs-CZ" sz="2400" dirty="0" err="1"/>
              <a:t>skills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žák aktivní, samostatný, zodpovědný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postupně získává kompetence (sebepoznání, práce s informacemi..)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napříč ročníky a předměty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průběžná tvorba portfolia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všestranné sebepoznání a rozvoj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6" name="Znak násobení 5">
            <a:extLst>
              <a:ext uri="{FF2B5EF4-FFF2-40B4-BE49-F238E27FC236}">
                <a16:creationId xmlns:a16="http://schemas.microsoft.com/office/drawing/2014/main" id="{7EA8B504-68E0-464F-9341-0AF571318B3D}"/>
              </a:ext>
            </a:extLst>
          </p:cNvPr>
          <p:cNvSpPr/>
          <p:nvPr/>
        </p:nvSpPr>
        <p:spPr>
          <a:xfrm>
            <a:off x="4767309" y="311606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926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10A2341-BD3D-63AD-D861-BFAF4B2EA02D}"/>
              </a:ext>
            </a:extLst>
          </p:cNvPr>
          <p:cNvSpPr txBox="1"/>
          <p:nvPr/>
        </p:nvSpPr>
        <p:spPr>
          <a:xfrm>
            <a:off x="127819" y="6125497"/>
            <a:ext cx="279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3"/>
              </a:rPr>
              <a:t>Coumim</a:t>
            </a:r>
            <a:r>
              <a:rPr lang="cs-CZ" dirty="0"/>
              <a:t> (od </a:t>
            </a:r>
            <a:r>
              <a:rPr lang="cs-CZ" dirty="0" err="1"/>
              <a:t>Euroguidance</a:t>
            </a:r>
            <a:r>
              <a:rPr lang="cs-CZ" dirty="0"/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87DA80-5FB2-726C-29B3-D057DE3AB5E1}"/>
              </a:ext>
            </a:extLst>
          </p:cNvPr>
          <p:cNvSpPr txBox="1"/>
          <p:nvPr/>
        </p:nvSpPr>
        <p:spPr>
          <a:xfrm>
            <a:off x="7246374" y="5732206"/>
            <a:ext cx="422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       </a:t>
            </a:r>
            <a:r>
              <a:rPr lang="cs-CZ" dirty="0">
                <a:hlinkClick r:id="rId4"/>
              </a:rPr>
              <a:t>Ukázka</a:t>
            </a:r>
            <a:r>
              <a:rPr lang="cs-CZ" dirty="0"/>
              <a:t> </a:t>
            </a:r>
            <a:r>
              <a:rPr lang="cs-CZ" dirty="0" err="1"/>
              <a:t>Europas</a:t>
            </a:r>
            <a:r>
              <a:rPr lang="cs-CZ" dirty="0"/>
              <a:t> (od NPI)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3D61BE-92E6-C1C9-E75B-EFF990FE4D1B}"/>
              </a:ext>
            </a:extLst>
          </p:cNvPr>
          <p:cNvSpPr txBox="1"/>
          <p:nvPr/>
        </p:nvSpPr>
        <p:spPr>
          <a:xfrm>
            <a:off x="4227871" y="6211669"/>
            <a:ext cx="79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 err="1">
                <a:solidFill>
                  <a:srgbClr val="3B3D55"/>
                </a:solidFill>
                <a:effectLst/>
                <a:latin typeface="Rubik"/>
                <a:hlinkClick r:id="rId5"/>
              </a:rPr>
              <a:t>StartID</a:t>
            </a:r>
            <a:r>
              <a:rPr lang="cs-CZ" b="0" i="0" dirty="0">
                <a:solidFill>
                  <a:srgbClr val="3B3D55"/>
                </a:solidFill>
                <a:effectLst/>
                <a:latin typeface="Rubik"/>
              </a:rPr>
              <a:t> v aplikaci si vytváří portfolio a firmy jim podle něj mohou nabídnout ideální brigádu, praxi, stáž či exkurzi </a:t>
            </a:r>
            <a:r>
              <a:rPr lang="cs-CZ" b="0" i="0" dirty="0">
                <a:solidFill>
                  <a:srgbClr val="3B3D55"/>
                </a:solidFill>
                <a:effectLst/>
                <a:latin typeface="Rubik"/>
                <a:hlinkClick r:id="rId5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15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2D5AB-2057-4CDC-8CE8-E5C79658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PSYCHOLOGICKÉ VYŠETŘENÍ ke KP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CBC851-8C70-4701-98A9-81EF6677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825625"/>
            <a:ext cx="10963183" cy="486813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/>
              <a:t>metody (které jsou jen pro psychology a které může používat </a:t>
            </a:r>
          </a:p>
          <a:p>
            <a:pPr marL="0" indent="0">
              <a:buNone/>
            </a:pPr>
            <a:r>
              <a:rPr lang="cs-CZ" dirty="0"/>
              <a:t>    i další </a:t>
            </a:r>
            <a:r>
              <a:rPr lang="cs-CZ" dirty="0" err="1"/>
              <a:t>pedag</a:t>
            </a:r>
            <a:r>
              <a:rPr lang="cs-CZ" dirty="0"/>
              <a:t>. pracovník)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spolupráce s VP + PPP, pedagogové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mimointelektové</a:t>
            </a:r>
            <a:r>
              <a:rPr lang="cs-CZ" dirty="0"/>
              <a:t> faktory </a:t>
            </a:r>
          </a:p>
          <a:p>
            <a:pPr marL="0" indent="0">
              <a:buNone/>
            </a:pPr>
            <a:r>
              <a:rPr lang="cs-CZ" dirty="0"/>
              <a:t>   + to, co nemůže předvést ve škole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konzultace v trojlístku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program pro třídu – PZ, prevence stres, bývalý žák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loni i online, el. možnosti, videohovory, infografiky…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99C0C2-E281-4A33-889D-815C9A605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73" y="2236466"/>
            <a:ext cx="6002580" cy="33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56D71-DA07-46D5-84FB-6A148853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b="0" i="0" dirty="0">
                <a:solidFill>
                  <a:srgbClr val="000000"/>
                </a:solidFill>
                <a:effectLst/>
                <a:latin typeface="IBM Plex Serif" panose="020B0604020202020204" pitchFamily="18" charset="-18"/>
              </a:rPr>
            </a:b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12B1C3-24C2-4E81-A1E6-286B044DD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6" y="467216"/>
            <a:ext cx="9045678" cy="602565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65EA057-2A8D-4B40-B289-3A948870BD72}"/>
              </a:ext>
            </a:extLst>
          </p:cNvPr>
          <p:cNvSpPr txBox="1"/>
          <p:nvPr/>
        </p:nvSpPr>
        <p:spPr>
          <a:xfrm>
            <a:off x="426129" y="550416"/>
            <a:ext cx="6391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atin typeface="+mj-lt"/>
              </a:rPr>
              <a:t>Jakub (9. ročník)</a:t>
            </a:r>
          </a:p>
        </p:txBody>
      </p:sp>
    </p:spTree>
    <p:extLst>
      <p:ext uri="{BB962C8B-B14F-4D97-AF65-F5344CB8AC3E}">
        <p14:creationId xmlns:p14="http://schemas.microsoft.com/office/powerpoint/2010/main" val="88945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B1580-4F48-4B04-8DFC-CFC982F9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RIASEC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B73BF-3553-4CEC-A22B-A9349A725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510"/>
            <a:ext cx="10515600" cy="474145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výsledek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D2AE1-9197-45B9-92D7-3F88C58B7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34" y="1889735"/>
            <a:ext cx="8724214" cy="422311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0C3FA51-BDA5-D71E-EF7F-82B27695A9D6}"/>
              </a:ext>
            </a:extLst>
          </p:cNvPr>
          <p:cNvSpPr txBox="1"/>
          <p:nvPr/>
        </p:nvSpPr>
        <p:spPr>
          <a:xfrm>
            <a:off x="5309419" y="5960242"/>
            <a:ext cx="265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 </a:t>
            </a:r>
            <a:r>
              <a:rPr lang="cs-CZ" sz="4000" dirty="0">
                <a:hlinkClick r:id="rId3"/>
              </a:rPr>
              <a:t>video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2308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2714E83-EE8C-3F38-05E6-C9B1F8BE7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56" y="331542"/>
            <a:ext cx="7105909" cy="65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1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343F717-6972-2A81-FEFC-2AB8A8A8E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5" y="855407"/>
            <a:ext cx="10149912" cy="54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99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B3871-2108-4312-AF71-561A606D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práce s kartami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0BA58F7-DD21-49BE-A256-3762B5D5E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19" y="577172"/>
            <a:ext cx="5522702" cy="5915703"/>
          </a:xfrm>
        </p:spPr>
      </p:pic>
    </p:spTree>
    <p:extLst>
      <p:ext uri="{BB962C8B-B14F-4D97-AF65-F5344CB8AC3E}">
        <p14:creationId xmlns:p14="http://schemas.microsoft.com/office/powerpoint/2010/main" val="142815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5D69E-D744-4BC9-BB87-AC6CD272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terapeutické pískoviště – Matěj (7. ročník)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7F250F-D499-4FD9-A24A-D7D932813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5427" y="1355641"/>
            <a:ext cx="3957060" cy="527608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F20FC1-E063-4190-9B28-D4B291274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9509" y="1352822"/>
            <a:ext cx="3957061" cy="528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2954C-EBCA-4D88-AE74-C9C54233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566"/>
          </a:xfrm>
        </p:spPr>
        <p:txBody>
          <a:bodyPr/>
          <a:lstStyle/>
          <a:p>
            <a:pPr algn="ctr"/>
            <a:r>
              <a:rPr lang="cs-CZ" b="1" dirty="0"/>
              <a:t>METODY využitelné i pro </a:t>
            </a:r>
            <a:r>
              <a:rPr lang="cs-CZ" b="1" dirty="0" err="1"/>
              <a:t>nepsychology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69D2B-4726-4998-9543-9FC327E5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8" y="1307690"/>
            <a:ext cx="11867536" cy="55503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Pečlivý výběr nástrojů a způsobů jejich interpretace! </a:t>
            </a:r>
          </a:p>
          <a:p>
            <a:pPr marL="0" indent="0">
              <a:buNone/>
            </a:pPr>
            <a:r>
              <a:rPr lang="cs-CZ" dirty="0"/>
              <a:t>Vše je podkladem pro reflexi a diskusi, ne neměnný fakt. Odrazový můstek. </a:t>
            </a:r>
          </a:p>
          <a:p>
            <a:pPr marL="0" indent="0">
              <a:buNone/>
            </a:pPr>
            <a:r>
              <a:rPr lang="cs-CZ" dirty="0"/>
              <a:t>Ne jednorázové testování v 9. roč., ale průběžná práce s dětmi po celou dobu škol. docházky (silné stránky, talenty, zájmy, hodnoty…)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sebeposuzující</a:t>
            </a:r>
            <a:r>
              <a:rPr lang="cs-CZ" dirty="0"/>
              <a:t> </a:t>
            </a:r>
            <a:r>
              <a:rPr lang="cs-CZ" dirty="0" err="1"/>
              <a:t>dot</a:t>
            </a:r>
            <a:r>
              <a:rPr lang="cs-CZ" dirty="0"/>
              <a:t>. typu </a:t>
            </a:r>
            <a:r>
              <a:rPr lang="cs-CZ" dirty="0" err="1"/>
              <a:t>Riasec</a:t>
            </a:r>
            <a:r>
              <a:rPr lang="cs-CZ" dirty="0"/>
              <a:t> , papír tužka / elektronicky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>
                <a:hlinkClick r:id="rId2"/>
              </a:rPr>
              <a:t>www.pruvodcekarierou.zkola.cz</a:t>
            </a:r>
            <a:r>
              <a:rPr lang="cs-CZ" dirty="0"/>
              <a:t> – Zlínský kraj, zdarma dotazník profesních zájmů s vyhodnocením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různé metody na pomezí ČJ – povídka o sobě za 10 let apod., psaní životopisu, motivačního dopisu, rozhovor s rodičem, INF – vyhledávání informací, VV – umělecky ztvárnit…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osobnostní dotazníky – podklad pro diskusi směřující k sebepoznání (temperament, týmové role, osobnost např. </a:t>
            </a:r>
            <a:r>
              <a:rPr lang="cs-CZ" dirty="0">
                <a:hlinkClick r:id="rId3"/>
              </a:rPr>
              <a:t>16personalities.com</a:t>
            </a:r>
            <a:r>
              <a:rPr lang="cs-CZ" dirty="0"/>
              <a:t> dotazníky zájmů, </a:t>
            </a:r>
            <a:r>
              <a:rPr lang="cs-CZ" dirty="0">
                <a:hlinkClick r:id="rId4"/>
              </a:rPr>
              <a:t>www.emiero.cz</a:t>
            </a:r>
            <a:r>
              <a:rPr lang="cs-CZ" dirty="0"/>
              <a:t>  test osobnosti, </a:t>
            </a:r>
            <a:r>
              <a:rPr lang="cs-CZ" dirty="0">
                <a:hlinkClick r:id="rId5"/>
              </a:rPr>
              <a:t>www.salmondo.cz</a:t>
            </a:r>
            <a:r>
              <a:rPr lang="cs-CZ" dirty="0"/>
              <a:t> online pomocník pro podporu KP (viz výstup), </a:t>
            </a:r>
            <a:r>
              <a:rPr lang="cs-CZ" dirty="0">
                <a:hlinkClick r:id="rId6"/>
              </a:rPr>
              <a:t>www.testmojeplus.cz</a:t>
            </a:r>
            <a:r>
              <a:rPr lang="cs-CZ" dirty="0"/>
              <a:t> test silných stránek od </a:t>
            </a:r>
            <a:r>
              <a:rPr lang="cs-CZ" dirty="0" err="1"/>
              <a:t>Scia</a:t>
            </a:r>
            <a:r>
              <a:rPr lang="cs-CZ" dirty="0"/>
              <a:t>, </a:t>
            </a:r>
            <a:r>
              <a:rPr lang="cs-CZ" dirty="0" err="1"/>
              <a:t>profitest</a:t>
            </a:r>
            <a:r>
              <a:rPr lang="cs-CZ" dirty="0"/>
              <a:t> na </a:t>
            </a:r>
            <a:r>
              <a:rPr lang="cs-CZ" dirty="0">
                <a:hlinkClick r:id="rId7"/>
              </a:rPr>
              <a:t>https://infoabsolvent.cz/</a:t>
            </a:r>
            <a:r>
              <a:rPr lang="cs-CZ" dirty="0" err="1">
                <a:hlinkClick r:id="rId7"/>
              </a:rPr>
              <a:t>Profitest</a:t>
            </a:r>
            <a:r>
              <a:rPr lang="cs-CZ" dirty="0"/>
              <a:t>), nové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52C2C5F-EB5F-4BBC-B411-A9C400751802}"/>
              </a:ext>
            </a:extLst>
          </p:cNvPr>
          <p:cNvSpPr/>
          <p:nvPr/>
        </p:nvSpPr>
        <p:spPr>
          <a:xfrm>
            <a:off x="206476" y="1288026"/>
            <a:ext cx="6725266" cy="402662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A9DD36B-78EE-438F-BC50-CB0E3DBE3586}"/>
              </a:ext>
            </a:extLst>
          </p:cNvPr>
          <p:cNvSpPr/>
          <p:nvPr/>
        </p:nvSpPr>
        <p:spPr>
          <a:xfrm>
            <a:off x="206476" y="1690689"/>
            <a:ext cx="9615951" cy="411162"/>
          </a:xfrm>
          <a:prstGeom prst="rect">
            <a:avLst/>
          </a:prstGeom>
          <a:solidFill>
            <a:schemeClr val="accent6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5E49D79-6520-469D-821E-156E59FAAC3B}"/>
              </a:ext>
            </a:extLst>
          </p:cNvPr>
          <p:cNvSpPr/>
          <p:nvPr/>
        </p:nvSpPr>
        <p:spPr>
          <a:xfrm>
            <a:off x="206476" y="2101851"/>
            <a:ext cx="11425085" cy="530942"/>
          </a:xfrm>
          <a:prstGeom prst="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714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C5B6070-930A-448E-A329-AEFD36DFF9D4}"/>
              </a:ext>
            </a:extLst>
          </p:cNvPr>
          <p:cNvSpPr txBox="1"/>
          <p:nvPr/>
        </p:nvSpPr>
        <p:spPr>
          <a:xfrm>
            <a:off x="353961" y="924232"/>
            <a:ext cx="115430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práce s kartami (např. </a:t>
            </a:r>
            <a:r>
              <a:rPr lang="cs-CZ" sz="2400" dirty="0">
                <a:hlinkClick r:id="rId2"/>
              </a:rPr>
              <a:t>www.b-creative.cz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práce s videem – profily zaměstnání např. </a:t>
            </a:r>
            <a:r>
              <a:rPr lang="cs-CZ" sz="2400" dirty="0">
                <a:hlinkClick r:id="rId3"/>
              </a:rPr>
              <a:t>https://www.infoabsolvent.cz/VideoObory/</a:t>
            </a:r>
            <a:endParaRPr lang="cs-CZ" sz="2400" dirty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myšlenkové mapy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případové studie zaměřené na kariérní dilemata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hraní rolí – pohovory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reflexe skupinových rolí během skup. práce ve výuce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dotazník předností – získává názory ze všech stran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56C585-CC42-407E-98A8-598F7B796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6" y="2201155"/>
            <a:ext cx="4056367" cy="45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D9890-85D4-46E9-84D0-341CE421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OSOBNOST KARIÉROVÉHO PORADCE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AB4BC-665A-4BD1-9D41-25AEB639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7" y="2172929"/>
            <a:ext cx="11090787" cy="460149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Co pro mě osobně bylo klíčové pro rozhodování o mých vlastních studiích a kariéře? (cvičení – co nebo kdo mě nejvíc ovlivnilo?) příp. cvičení </a:t>
            </a:r>
            <a:r>
              <a:rPr lang="cs-CZ" sz="2400">
                <a:solidFill>
                  <a:schemeClr val="accent1"/>
                </a:solidFill>
              </a:rPr>
              <a:t>Řeka života</a:t>
            </a:r>
            <a:endParaRPr lang="cs-CZ" sz="2400" dirty="0">
              <a:solidFill>
                <a:schemeClr val="accent1"/>
              </a:solidFill>
            </a:endParaRPr>
          </a:p>
          <a:p>
            <a:r>
              <a:rPr lang="cs-CZ" sz="2400" dirty="0">
                <a:solidFill>
                  <a:schemeClr val="accent6"/>
                </a:solidFill>
              </a:rPr>
              <a:t>Jak mě směrovala škola / rodiče / další proměnné?</a:t>
            </a:r>
          </a:p>
          <a:p>
            <a:r>
              <a:rPr lang="cs-CZ" sz="2400" dirty="0">
                <a:solidFill>
                  <a:schemeClr val="accent1"/>
                </a:solidFill>
              </a:rPr>
              <a:t>Jak klikatá byla cesta k mému současnému uplatnění? </a:t>
            </a:r>
          </a:p>
          <a:p>
            <a:r>
              <a:rPr lang="cs-CZ" sz="2400" dirty="0">
                <a:solidFill>
                  <a:schemeClr val="accent6"/>
                </a:solidFill>
              </a:rPr>
              <a:t>Jsem tam, kde chci být a jsem tam rád? </a:t>
            </a:r>
          </a:p>
          <a:p>
            <a:r>
              <a:rPr lang="cs-CZ" sz="2400" dirty="0">
                <a:solidFill>
                  <a:schemeClr val="accent1"/>
                </a:solidFill>
              </a:rPr>
              <a:t>Jak vnímám a realizuji svůj kariérní rozvoj v současnosti? </a:t>
            </a:r>
          </a:p>
          <a:p>
            <a:r>
              <a:rPr lang="cs-CZ" sz="2400" dirty="0">
                <a:solidFill>
                  <a:schemeClr val="accent6"/>
                </a:solidFill>
              </a:rPr>
              <a:t>Jak mi znalost sebe sama pomohla v mé kariéře? </a:t>
            </a:r>
          </a:p>
          <a:p>
            <a:r>
              <a:rPr lang="cs-CZ" sz="2400" dirty="0">
                <a:solidFill>
                  <a:schemeClr val="accent1"/>
                </a:solidFill>
              </a:rPr>
              <a:t>Jaké jsou moje silné stránky a nakolik je uplatňuji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    ve svém povolání?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elp People on a Daily Basis as a Psychologist | All Psychology Schools">
            <a:extLst>
              <a:ext uri="{FF2B5EF4-FFF2-40B4-BE49-F238E27FC236}">
                <a16:creationId xmlns:a16="http://schemas.microsoft.com/office/drawing/2014/main" id="{68084E7E-5325-44CC-B6F1-9BD6AC1F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35" y="2899288"/>
            <a:ext cx="3726243" cy="29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51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9E939-3EB9-427D-8C07-C8584B22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                         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                                  </a:t>
            </a:r>
            <a:r>
              <a:rPr lang="cs-CZ" b="1" dirty="0"/>
              <a:t>AKTIVITA DRAŽBA / AUKCE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        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7A5180-CB9D-4250-878A-0F5EDAE9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594" y="1690688"/>
            <a:ext cx="6744928" cy="448627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hodnoty vztahující se k výběru povolání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17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1CCF3-3FF9-4C86-9159-CB1CB586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80355" cy="1325563"/>
          </a:xfrm>
        </p:spPr>
        <p:txBody>
          <a:bodyPr/>
          <a:lstStyle/>
          <a:p>
            <a:pPr algn="ctr"/>
            <a:r>
              <a:rPr lang="cs-CZ" b="1" dirty="0"/>
              <a:t>KARÉRNÍ PORADENSTVÍ U DĚTÍ S SVP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DB45A-4E3A-4556-8BC8-C404D8D7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58" y="1825625"/>
            <a:ext cx="11577484" cy="46672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dirty="0"/>
              <a:t>  právní rámec: </a:t>
            </a:r>
          </a:p>
          <a:p>
            <a:pPr marL="0" indent="0">
              <a:buNone/>
            </a:pPr>
            <a:r>
              <a:rPr lang="cs-CZ" sz="3200" b="1" dirty="0"/>
              <a:t>  zákon č. 561/2004 Sb. </a:t>
            </a:r>
            <a:r>
              <a:rPr lang="cs-CZ" sz="3200" dirty="0"/>
              <a:t>o vzdělávání žáků s SVP </a:t>
            </a:r>
          </a:p>
          <a:p>
            <a:pPr marL="0" indent="0">
              <a:buNone/>
            </a:pPr>
            <a:r>
              <a:rPr lang="cs-CZ" sz="3200" dirty="0"/>
              <a:t>  </a:t>
            </a:r>
            <a:r>
              <a:rPr lang="cs-CZ" sz="3200" b="1" dirty="0"/>
              <a:t>školský zákon č. 82/2015 Sb.</a:t>
            </a:r>
          </a:p>
          <a:p>
            <a:pPr marL="0" indent="0">
              <a:buNone/>
            </a:pPr>
            <a:r>
              <a:rPr lang="cs-CZ" sz="3200" b="1" dirty="0"/>
              <a:t>  </a:t>
            </a:r>
            <a:r>
              <a:rPr lang="cs-CZ" sz="3200" b="1" dirty="0">
                <a:solidFill>
                  <a:srgbClr val="43494D"/>
                </a:solidFill>
              </a:rPr>
              <a:t>v</a:t>
            </a:r>
            <a:r>
              <a:rPr lang="cs-CZ" sz="3200" b="1" dirty="0">
                <a:solidFill>
                  <a:srgbClr val="43494D"/>
                </a:solidFill>
                <a:effectLst/>
              </a:rPr>
              <a:t>yhláška č. 72/2005 Sb. </a:t>
            </a:r>
            <a:r>
              <a:rPr lang="cs-CZ" sz="3200" dirty="0">
                <a:solidFill>
                  <a:srgbClr val="43494D"/>
                </a:solidFill>
                <a:effectLst/>
              </a:rPr>
              <a:t>o poskytování poradenských služeb 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43494D"/>
                </a:solidFill>
                <a:effectLst/>
              </a:rPr>
              <a:t>   ve školách a školských poradenských zařízeních</a:t>
            </a:r>
          </a:p>
          <a:p>
            <a:pPr marL="0" indent="0">
              <a:buNone/>
            </a:pPr>
            <a:endParaRPr lang="cs-CZ" dirty="0">
              <a:solidFill>
                <a:srgbClr val="43494D"/>
              </a:solidFill>
              <a:effectLst/>
            </a:endParaRPr>
          </a:p>
          <a:p>
            <a:r>
              <a:rPr lang="cs-CZ" sz="2800" b="1" dirty="0"/>
              <a:t> </a:t>
            </a:r>
            <a:r>
              <a:rPr lang="cs-CZ" sz="2800" dirty="0"/>
              <a:t>subjekty: SPC, PPP, ŠPP, lékař</a:t>
            </a:r>
          </a:p>
          <a:p>
            <a:r>
              <a:rPr lang="cs-CZ" sz="2800" dirty="0"/>
              <a:t>o to větší význam zájmů žáka, vztah k němu</a:t>
            </a:r>
          </a:p>
          <a:p>
            <a:r>
              <a:rPr lang="cs-CZ" sz="2800" dirty="0"/>
              <a:t>menší důraz kladen na testování předpokladů, spíše individuálně vedený proces hledání</a:t>
            </a:r>
          </a:p>
          <a:p>
            <a:r>
              <a:rPr lang="cs-CZ" sz="2800" dirty="0"/>
              <a:t>stejná pravidla PZ, jen nárok na úpravy (samostatná učebna, časový limit, úprava textových materiálů, kompenzační pomůcky, přítomnost AP) – rozhoduje ŘŠ na základě doporučení ŠPZ</a:t>
            </a:r>
          </a:p>
          <a:p>
            <a:r>
              <a:rPr lang="cs-CZ" sz="2800" dirty="0"/>
              <a:t>obory E: navazují na osnovy ZŠ praktické, určeny pro žáky s LMP, doporučení</a:t>
            </a:r>
          </a:p>
          <a:p>
            <a:r>
              <a:rPr lang="cs-CZ" sz="2800" dirty="0"/>
              <a:t>příklady škol</a:t>
            </a:r>
          </a:p>
          <a:p>
            <a:r>
              <a:rPr lang="cs-CZ" sz="2800" dirty="0">
                <a:hlinkClick r:id="rId2"/>
              </a:rPr>
              <a:t>METODIKA</a:t>
            </a:r>
            <a:endParaRPr lang="cs-CZ" sz="2800" dirty="0"/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Children With Special Needs: Definition and Challenges">
            <a:extLst>
              <a:ext uri="{FF2B5EF4-FFF2-40B4-BE49-F238E27FC236}">
                <a16:creationId xmlns:a16="http://schemas.microsoft.com/office/drawing/2014/main" id="{CB1EEDCE-A2DF-4EF6-8654-4A082B0C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81" y="133376"/>
            <a:ext cx="4874342" cy="3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73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BBD04-A142-4C63-850D-504056D2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4952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BURZA NÁPADŮ </a:t>
            </a:r>
            <a:br>
              <a:rPr lang="cs-CZ" dirty="0"/>
            </a:br>
            <a:r>
              <a:rPr lang="cs-CZ" dirty="0"/>
              <a:t>na aktivity související s KP </a:t>
            </a:r>
            <a:br>
              <a:rPr lang="cs-CZ" dirty="0"/>
            </a:br>
            <a:r>
              <a:rPr lang="cs-CZ" dirty="0"/>
              <a:t>(projekt MMB)</a:t>
            </a:r>
          </a:p>
        </p:txBody>
      </p:sp>
      <p:pic>
        <p:nvPicPr>
          <p:cNvPr id="7170" name="Picture 2" descr="Brainstorming techniques: 15 templates to try in 2021 | Conceptboard Blog">
            <a:extLst>
              <a:ext uri="{FF2B5EF4-FFF2-40B4-BE49-F238E27FC236}">
                <a16:creationId xmlns:a16="http://schemas.microsoft.com/office/drawing/2014/main" id="{3C47D4B1-96F5-4497-ADE7-36629EBAB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2" y="2340077"/>
            <a:ext cx="62161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87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C2D0-812F-491F-86DA-88BCB933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WEBOVÉ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404101-AA5F-419B-9A5B-D8F81E5D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421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www.atlasskolstvi.cz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www.infoabsolvent.cz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www.scio.cz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www.stredniskoly.cz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www.mapaskolstvi.cz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7"/>
              </a:rPr>
              <a:t>www.cermat.cz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8"/>
              </a:rPr>
              <a:t>www.nsp.cz</a:t>
            </a:r>
            <a:r>
              <a:rPr lang="cs-CZ" dirty="0"/>
              <a:t> (národní soustava povolání)</a:t>
            </a:r>
          </a:p>
          <a:p>
            <a:pPr marL="0" indent="0">
              <a:buNone/>
            </a:pPr>
            <a:r>
              <a:rPr lang="cs-CZ" dirty="0">
                <a:hlinkClick r:id="rId9"/>
              </a:rPr>
              <a:t>www.pruvodcekarierou.zkola.cz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6713DAB-762F-4B2A-BE85-FCD0BE1C4CFE}"/>
              </a:ext>
            </a:extLst>
          </p:cNvPr>
          <p:cNvSpPr txBox="1"/>
          <p:nvPr/>
        </p:nvSpPr>
        <p:spPr>
          <a:xfrm>
            <a:off x="6754761" y="1825625"/>
            <a:ext cx="43950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linkClick r:id="rId10"/>
              </a:rPr>
              <a:t>www.narodnikvalifikace.cz</a:t>
            </a:r>
            <a:r>
              <a:rPr lang="cs-CZ" sz="2800" dirty="0"/>
              <a:t> </a:t>
            </a:r>
          </a:p>
          <a:p>
            <a:r>
              <a:rPr lang="cs-CZ" sz="2800" dirty="0">
                <a:hlinkClick r:id="rId11"/>
              </a:rPr>
              <a:t>www.cakp.cz</a:t>
            </a:r>
            <a:endParaRPr lang="cs-CZ" sz="2800" dirty="0"/>
          </a:p>
          <a:p>
            <a:r>
              <a:rPr lang="cs-CZ" sz="2800" dirty="0">
                <a:hlinkClick r:id="rId12"/>
              </a:rPr>
              <a:t>www.careers2030.cst.org</a:t>
            </a:r>
            <a:r>
              <a:rPr lang="cs-CZ" sz="2800" dirty="0"/>
              <a:t>   (nově vznikající profese)</a:t>
            </a:r>
          </a:p>
          <a:p>
            <a:endParaRPr lang="cs-CZ" sz="2800" dirty="0"/>
          </a:p>
          <a:p>
            <a:r>
              <a:rPr lang="cs-CZ" sz="2800" dirty="0"/>
              <a:t>atd.</a:t>
            </a:r>
          </a:p>
          <a:p>
            <a:endParaRPr lang="cs-CZ" sz="2800" dirty="0"/>
          </a:p>
        </p:txBody>
      </p:sp>
      <p:pic>
        <p:nvPicPr>
          <p:cNvPr id="8196" name="Picture 4" descr="120 Line ideas">
            <a:extLst>
              <a:ext uri="{FF2B5EF4-FFF2-40B4-BE49-F238E27FC236}">
                <a16:creationId xmlns:a16="http://schemas.microsoft.com/office/drawing/2014/main" id="{066BE751-6D5E-4CF9-B835-6431A7CD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58" y="3639739"/>
            <a:ext cx="3311013" cy="33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64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77880-DF6D-479A-AEC9-8206AF86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CF647A-1A66-475D-B38D-7BF4FD6A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1759974"/>
            <a:ext cx="10685206" cy="44169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NAVAROVÁ, S.: Rozvoj kariérového poradce, Raabe</a:t>
            </a:r>
          </a:p>
          <a:p>
            <a:pPr marL="0" indent="0">
              <a:buNone/>
            </a:pPr>
            <a:r>
              <a:rPr lang="cs-CZ" dirty="0"/>
              <a:t>VOSMIK, M.: Inkluze a kariérové poradenství, Raabe</a:t>
            </a:r>
          </a:p>
          <a:p>
            <a:pPr marL="0" indent="0">
              <a:buNone/>
            </a:pPr>
            <a:r>
              <a:rPr lang="cs-CZ" dirty="0"/>
              <a:t>BLAŽKOVÁ, J.: Moje volba, nakl. Hněvín (netradiční učebnice), podobných </a:t>
            </a:r>
            <a:r>
              <a:rPr lang="cs-CZ" dirty="0" err="1"/>
              <a:t>prac</a:t>
            </a:r>
            <a:r>
              <a:rPr lang="cs-CZ" dirty="0"/>
              <a:t>. sešitů je mnoho (i elektronicky – klíč. slova pracovní listy, průvodce volba povolání)</a:t>
            </a:r>
          </a:p>
          <a:p>
            <a:pPr marL="0" indent="0">
              <a:buNone/>
            </a:pPr>
            <a:r>
              <a:rPr lang="cs-CZ" dirty="0"/>
              <a:t>MERTIN, V.: Poradce k volbě povolání, Raabe</a:t>
            </a:r>
          </a:p>
          <a:p>
            <a:pPr marL="0" indent="0">
              <a:buNone/>
            </a:pPr>
            <a:r>
              <a:rPr lang="cs-CZ" dirty="0"/>
              <a:t>Metodická příručka k tématu člověk a svět práce (online)</a:t>
            </a:r>
          </a:p>
          <a:p>
            <a:pPr marL="0" indent="0">
              <a:buNone/>
            </a:pPr>
            <a:r>
              <a:rPr lang="cs-CZ" dirty="0"/>
              <a:t>BRABEC, J.; KREISLOVÁ, B., ZÁBRANOVÁ, L.: Jak efektivně zavést kariérové poradenství do škol</a:t>
            </a:r>
          </a:p>
          <a:p>
            <a:pPr marL="0" indent="0">
              <a:buNone/>
            </a:pPr>
            <a:r>
              <a:rPr lang="cs-CZ" dirty="0"/>
              <a:t>CENTRUM VZDĚLÁVÁNÍ VŠEM: Kariérové poradenství ve škole – kvalitně a profesionálně - příklady dobré praxe                                                            </a:t>
            </a:r>
            <a:r>
              <a:rPr lang="cs-CZ" dirty="0" err="1"/>
              <a:t>atd.atd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FB skupina </a:t>
            </a:r>
            <a:r>
              <a:rPr lang="cs-CZ" b="1" i="0" u="sng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Kariéroví poradci, koučové, lektoři a další nadšenci CZ &amp; SK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65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5C9EE15-5E03-4EE7-83DB-26185EDC0082}"/>
              </a:ext>
            </a:extLst>
          </p:cNvPr>
          <p:cNvSpPr txBox="1"/>
          <p:nvPr/>
        </p:nvSpPr>
        <p:spPr>
          <a:xfrm>
            <a:off x="7374194" y="3903406"/>
            <a:ext cx="4296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        DĚKUJI </a:t>
            </a:r>
          </a:p>
          <a:p>
            <a:r>
              <a:rPr lang="cs-CZ" sz="4800" dirty="0">
                <a:solidFill>
                  <a:srgbClr val="FF0000"/>
                </a:solidFill>
              </a:rPr>
              <a:t>ZA POZORNOST!</a:t>
            </a:r>
          </a:p>
        </p:txBody>
      </p:sp>
    </p:spTree>
    <p:extLst>
      <p:ext uri="{BB962C8B-B14F-4D97-AF65-F5344CB8AC3E}">
        <p14:creationId xmlns:p14="http://schemas.microsoft.com/office/powerpoint/2010/main" val="51186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D9D04-7249-4872-B6AD-6DA42C1B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KDO VE ŠKOLE + HLAVNÍ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AEEF3-193E-47ED-973D-15BA8C33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7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Dle šetření se liší škola od školy.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ŘŠ určuje osobu zodpovědnou za KP.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nejčastěji VP (v souběhu s výukou)</a:t>
            </a:r>
          </a:p>
          <a:p>
            <a:pPr marL="0" indent="0">
              <a:buNone/>
            </a:pPr>
            <a:r>
              <a:rPr lang="cs-CZ" sz="2400" dirty="0"/>
              <a:t> – na ZŠ i SŠ</a:t>
            </a:r>
          </a:p>
          <a:p>
            <a:r>
              <a:rPr lang="cs-CZ" sz="2400" dirty="0"/>
              <a:t>někdy ZŘ</a:t>
            </a:r>
          </a:p>
          <a:p>
            <a:r>
              <a:rPr lang="cs-CZ" sz="2400" dirty="0"/>
              <a:t>někdy ŠP </a:t>
            </a:r>
          </a:p>
          <a:p>
            <a:r>
              <a:rPr lang="cs-CZ" sz="2400" dirty="0"/>
              <a:t>někdy speciální úvazek KP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F366C9-A837-4FEC-9FAF-898A0A24AE9C}"/>
              </a:ext>
            </a:extLst>
          </p:cNvPr>
          <p:cNvSpPr txBox="1"/>
          <p:nvPr/>
        </p:nvSpPr>
        <p:spPr>
          <a:xfrm>
            <a:off x="5555227" y="1258530"/>
            <a:ext cx="63909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r>
              <a:rPr lang="cs-CZ" sz="2400" dirty="0"/>
              <a:t>ZŠ: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volba povolání, potažmo dalšího studia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prospěch žáků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výchovné problémy, nízká motivace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testování zájmů a předpokladů</a:t>
            </a:r>
          </a:p>
          <a:p>
            <a:endParaRPr lang="cs-CZ" sz="2400" dirty="0"/>
          </a:p>
          <a:p>
            <a:r>
              <a:rPr lang="cs-CZ" sz="2400" dirty="0"/>
              <a:t>SŠ: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volba studia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prospěch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příprava na vstup na trh práce (pohovory, životopis)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osobní problémy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změna školy, předčasné ukončení studia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FE4CB99-00C1-43BF-B788-6459FFFB99A4}"/>
              </a:ext>
            </a:extLst>
          </p:cNvPr>
          <p:cNvSpPr/>
          <p:nvPr/>
        </p:nvSpPr>
        <p:spPr>
          <a:xfrm>
            <a:off x="5555226" y="1690688"/>
            <a:ext cx="5798574" cy="2025906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2B44AA7-4987-4F46-BFCE-F7C546390C95}"/>
              </a:ext>
            </a:extLst>
          </p:cNvPr>
          <p:cNvSpPr/>
          <p:nvPr/>
        </p:nvSpPr>
        <p:spPr>
          <a:xfrm>
            <a:off x="5555225" y="3851532"/>
            <a:ext cx="5798574" cy="2804908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1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B487F5C-2488-4A86-902B-74FE9B01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35974"/>
            <a:ext cx="7758419" cy="66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2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87D16-10A4-4838-854F-5E73ACAE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97753" cy="1325563"/>
          </a:xfrm>
        </p:spPr>
        <p:txBody>
          <a:bodyPr/>
          <a:lstStyle/>
          <a:p>
            <a:pPr algn="ctr"/>
            <a:r>
              <a:rPr lang="cs-CZ" b="1" dirty="0"/>
              <a:t>VÝCHOVNÝ PORADCE a KP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49AE7-AEC0-4CA5-8D6D-B5A282E6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571348"/>
            <a:ext cx="11090787" cy="49215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kdy </a:t>
            </a:r>
            <a:r>
              <a:rPr lang="cs-CZ" dirty="0"/>
              <a:t>komunikuje – začátek škol. roku, TS, TH, nástěnka, webové stránky školy, škol. </a:t>
            </a:r>
            <a:r>
              <a:rPr lang="cs-CZ" dirty="0" err="1"/>
              <a:t>inf</a:t>
            </a:r>
            <a:r>
              <a:rPr lang="cs-CZ" dirty="0"/>
              <a:t>. systém…</a:t>
            </a:r>
          </a:p>
          <a:p>
            <a:r>
              <a:rPr lang="cs-CZ" b="1" dirty="0"/>
              <a:t>jednoduchý souhrn</a:t>
            </a:r>
            <a:r>
              <a:rPr lang="cs-CZ" dirty="0"/>
              <a:t>, průběžně aktualizovaný na web (jak probíhá poradenský proces na škole, kontakty, osoby, odkazy, možnosti), harmonogram důležitých termínů – web MŠMT, kde je potřeba zdravotní způsobilost a jiné náležitosti, talentové zk. (leden)</a:t>
            </a:r>
          </a:p>
          <a:p>
            <a:r>
              <a:rPr lang="cs-CZ" b="1" dirty="0"/>
              <a:t>konzultace</a:t>
            </a:r>
            <a:r>
              <a:rPr lang="cs-CZ" dirty="0"/>
              <a:t> s žáky, rodiči</a:t>
            </a:r>
          </a:p>
          <a:p>
            <a:r>
              <a:rPr lang="cs-CZ" b="1" dirty="0"/>
              <a:t>propojovat s výukou </a:t>
            </a:r>
            <a:r>
              <a:rPr lang="cs-CZ" dirty="0"/>
              <a:t>(projekty žáků, rodiče do školy, exkurze, besedy, návštěvy studentů či  absolventů, videa, ČJ…), společný projekt (firma)</a:t>
            </a:r>
          </a:p>
          <a:p>
            <a:r>
              <a:rPr lang="cs-CZ" dirty="0"/>
              <a:t>informovat i kolegy – propojenost, srozumitelná komunikace</a:t>
            </a:r>
          </a:p>
          <a:p>
            <a:r>
              <a:rPr lang="cs-CZ" dirty="0"/>
              <a:t>spolupráce ŠPP</a:t>
            </a:r>
          </a:p>
          <a:p>
            <a:r>
              <a:rPr lang="cs-CZ" dirty="0"/>
              <a:t>s externími organizacemi</a:t>
            </a:r>
          </a:p>
          <a:p>
            <a:r>
              <a:rPr lang="cs-CZ" dirty="0"/>
              <a:t>se školami (SŠ, VŠ)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 velké míry </a:t>
            </a:r>
            <a:r>
              <a:rPr lang="cs-CZ" b="1" dirty="0"/>
              <a:t>koordinátor</a:t>
            </a:r>
            <a:r>
              <a:rPr lang="cs-CZ" dirty="0"/>
              <a:t>, ne realizátor všeho, má metodické vedení (PPP)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 descr="Jaké úkoly má ve škole výchovný poradce - Bobyho škola">
            <a:extLst>
              <a:ext uri="{FF2B5EF4-FFF2-40B4-BE49-F238E27FC236}">
                <a16:creationId xmlns:a16="http://schemas.microsoft.com/office/drawing/2014/main" id="{FC86C6E3-2041-45B3-B185-A84A8349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072" y="3914228"/>
            <a:ext cx="3056999" cy="177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65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A759A-6D9A-4B70-85E1-BBD3D06D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6" y="157317"/>
            <a:ext cx="11385755" cy="1533372"/>
          </a:xfrm>
        </p:spPr>
        <p:txBody>
          <a:bodyPr/>
          <a:lstStyle/>
          <a:p>
            <a:r>
              <a:rPr lang="cs-CZ" sz="4400" b="1" dirty="0"/>
              <a:t>RIZIKOVÉ FAKTORY školní a profesní neúspěšnosti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0D8ED-159C-4A4C-9988-9394315DA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690688"/>
            <a:ext cx="11198942" cy="4926422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ndividuální charakteristiky žáka (vývojová poruchy učení  a chování)  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odičovské vlivy (vysoká zaměstnanost rodičů žáka, nevhodné </a:t>
            </a:r>
          </a:p>
          <a:p>
            <a:pPr marL="0" lvl="0" indent="0">
              <a:spcBef>
                <a:spcPts val="1400"/>
              </a:spcBef>
              <a:spcAft>
                <a:spcPts val="300"/>
              </a:spcAft>
              <a:buNone/>
              <a:tabLst>
                <a:tab pos="215900" algn="l"/>
              </a:tabLst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výchovné působení rodičů)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ociální postoje, hodnoty a chování (rizikové skupiny vrstevníků, </a:t>
            </a:r>
          </a:p>
          <a:p>
            <a:pPr marL="0" lvl="0" indent="0">
              <a:spcBef>
                <a:spcPts val="1400"/>
              </a:spcBef>
              <a:spcAft>
                <a:spcPts val="300"/>
              </a:spcAft>
              <a:buNone/>
              <a:tabLst>
                <a:tab pos="215900" algn="l"/>
              </a:tabLst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rizikové chování) 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kolní výkonnost (nízké školní výsledky, opakování ročníku)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š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kolní angažovanost (záškoláctví, nízké očekávání žáka, nedostatek volních vlastností, nezájem o školu, nízký zájem a spolupráce rodičů)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školní chování (poruchy chování, časná zvýšená agresivita žáka)</a:t>
            </a:r>
          </a:p>
          <a:p>
            <a:pPr marL="342900" lvl="0" indent="-342900">
              <a:spcBef>
                <a:spcPts val="14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15900" algn="l"/>
              </a:tabLst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rodinné charakteristiky (nízký socioekonomický status rodiny, vysoká mobilita rodiny žáka, nízká úroveň vzdělání rodičů, vysoký počet sourozenců, nekompletní rodinné prostředí, nízká homogenita rodiny)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Depression takes a toll on teenagers – The Pearl Post">
            <a:extLst>
              <a:ext uri="{FF2B5EF4-FFF2-40B4-BE49-F238E27FC236}">
                <a16:creationId xmlns:a16="http://schemas.microsoft.com/office/drawing/2014/main" id="{4370BCA4-549B-483A-9D6A-58FA6673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635" y="1314296"/>
            <a:ext cx="2953365" cy="3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E8A5647-D9CA-2A8E-9888-D2F502F7F5F8}"/>
              </a:ext>
            </a:extLst>
          </p:cNvPr>
          <p:cNvSpPr txBox="1"/>
          <p:nvPr/>
        </p:nvSpPr>
        <p:spPr>
          <a:xfrm>
            <a:off x="3977166" y="1145971"/>
            <a:ext cx="673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/>
                </a:solidFill>
              </a:rPr>
              <a:t>Jak souvisí s KP? </a:t>
            </a:r>
          </a:p>
        </p:txBody>
      </p:sp>
    </p:spTree>
    <p:extLst>
      <p:ext uri="{BB962C8B-B14F-4D97-AF65-F5344CB8AC3E}">
        <p14:creationId xmlns:p14="http://schemas.microsoft.com/office/powerpoint/2010/main" val="284963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E38DC-C0C7-47DC-ADF6-3C666BA3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SPOLUPRACUJÍCÍ EXTERNÍ ORGANIZACE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FC622-C72D-45E6-A7F1-FB1700D8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494504"/>
            <a:ext cx="11434916" cy="522092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úřad práce </a:t>
            </a:r>
            <a:r>
              <a:rPr lang="cs-CZ" dirty="0"/>
              <a:t>– tzv. informační a poradenská střediska (IPS) – skupinově, individuálně s rodiči, propojení s analýzou uplatnění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PPP</a:t>
            </a:r>
            <a:r>
              <a:rPr lang="cs-CZ" dirty="0"/>
              <a:t> – diagnostika, poradenství, nastavování PO, pomoc při vyhledávání škol, doporučení pro určitý typ vzdělávání (např. SŠ na Kamenomlýnské pro děti s </a:t>
            </a:r>
            <a:r>
              <a:rPr lang="cs-CZ" dirty="0" err="1"/>
              <a:t>růz</a:t>
            </a:r>
            <a:r>
              <a:rPr lang="cs-CZ" dirty="0"/>
              <a:t>. hendikepem)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SPC</a:t>
            </a:r>
            <a:r>
              <a:rPr lang="cs-CZ" dirty="0"/>
              <a:t> – děti se znevýhodněními – kvalifikované zařazování do odpovídajícího typu vzdělávání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krajích </a:t>
            </a:r>
            <a:r>
              <a:rPr lang="cs-CZ" b="1" dirty="0"/>
              <a:t>specializovaná centra KP </a:t>
            </a:r>
            <a:r>
              <a:rPr lang="cs-CZ" dirty="0"/>
              <a:t>(JM  </a:t>
            </a:r>
            <a:r>
              <a:rPr lang="cs-CZ" dirty="0">
                <a:hlinkClick r:id="rId2"/>
              </a:rPr>
              <a:t>www.vzdelavanivsem.cz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komerční agentury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38F63E1-E16E-4866-BE86-33CEC07A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44" y="1902491"/>
            <a:ext cx="3810375" cy="98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CFE694-EC61-4F12-B74D-210AE8469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25" y="5223386"/>
            <a:ext cx="2762636" cy="933580"/>
          </a:xfrm>
          <a:prstGeom prst="rect">
            <a:avLst/>
          </a:prstGeom>
        </p:spPr>
      </p:pic>
      <p:pic>
        <p:nvPicPr>
          <p:cNvPr id="5126" name="Picture 6" descr="PEDAGOGICKO-PSYCHOLOGICKÁ PORADNA BRNO , Brno, Husovice - Živéfirmy.cz">
            <a:extLst>
              <a:ext uri="{FF2B5EF4-FFF2-40B4-BE49-F238E27FC236}">
                <a16:creationId xmlns:a16="http://schemas.microsoft.com/office/drawing/2014/main" id="{848CA9DE-5A0C-4B3C-9354-CF4D85EC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92" y="3626259"/>
            <a:ext cx="2857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CB455F-1A4A-4320-83DC-1010E2718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92" y="4746263"/>
            <a:ext cx="3082333" cy="6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9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6519A-8248-B21A-AB1B-707DECD72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CD96BB-F516-413E-B657-290C453712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3FAECB-CEE5-306A-8DD0-6D15217E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1" y="822522"/>
            <a:ext cx="11466358" cy="52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04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1786</Words>
  <Application>Microsoft Office PowerPoint</Application>
  <PresentationFormat>Širokoúhlá obrazovka</PresentationFormat>
  <Paragraphs>226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IBM Plex Serif</vt:lpstr>
      <vt:lpstr>Rubik</vt:lpstr>
      <vt:lpstr>Segoe UI Historic</vt:lpstr>
      <vt:lpstr>Symbol</vt:lpstr>
      <vt:lpstr>Times New Roman</vt:lpstr>
      <vt:lpstr>Wingdings</vt:lpstr>
      <vt:lpstr>Motiv Office</vt:lpstr>
      <vt:lpstr>KARIÉROVÉ PORADENSTVÍ VE ŠKOLE</vt:lpstr>
      <vt:lpstr>CO JE KARIÉROVÉ PORADENSTVÍ</vt:lpstr>
      <vt:lpstr>OSOBNOST KARIÉROVÉHO PORADCE</vt:lpstr>
      <vt:lpstr>KDO VE ŠKOLE + HLAVNÍ TÉMATA</vt:lpstr>
      <vt:lpstr>Prezentace aplikace PowerPoint</vt:lpstr>
      <vt:lpstr>VÝCHOVNÝ PORADCE a KP</vt:lpstr>
      <vt:lpstr>RIZIKOVÉ FAKTORY školní a profesní neúspěšnosti</vt:lpstr>
      <vt:lpstr>SPOLUPRACUJÍCÍ EXTERNÍ ORGANIZACE</vt:lpstr>
      <vt:lpstr>Prezentace aplikace PowerPoint</vt:lpstr>
      <vt:lpstr>VELETRHY STŘEDNÍCH ŠKOL</vt:lpstr>
      <vt:lpstr>Prezentace aplikace PowerPoint</vt:lpstr>
      <vt:lpstr>Prezentace aplikace PowerPoint</vt:lpstr>
      <vt:lpstr>Prezentace aplikace PowerPoint</vt:lpstr>
      <vt:lpstr>Prezentace aplikace PowerPoint</vt:lpstr>
      <vt:lpstr>AKTUÁLNÍ SITUACE</vt:lpstr>
      <vt:lpstr>Prezentace aplikace PowerPoint</vt:lpstr>
      <vt:lpstr>uchazeči UK </vt:lpstr>
      <vt:lpstr>PRAXE na ZŠ Horníkova</vt:lpstr>
      <vt:lpstr>Prezentace aplikace PowerPoint</vt:lpstr>
      <vt:lpstr>Prezentace aplikace PowerPoint</vt:lpstr>
      <vt:lpstr>PSYCHOLOGICKÉ VYŠETŘENÍ ke KP</vt:lpstr>
      <vt:lpstr> </vt:lpstr>
      <vt:lpstr>RIASEC</vt:lpstr>
      <vt:lpstr>Prezentace aplikace PowerPoint</vt:lpstr>
      <vt:lpstr>Prezentace aplikace PowerPoint</vt:lpstr>
      <vt:lpstr>práce s kartami</vt:lpstr>
      <vt:lpstr>terapeutické pískoviště – Matěj (7. ročník)</vt:lpstr>
      <vt:lpstr>METODY využitelné i pro nepsychology</vt:lpstr>
      <vt:lpstr>Prezentace aplikace PowerPoint</vt:lpstr>
      <vt:lpstr>                                                             AKTIVITA DRAŽBA / AUKCE                 </vt:lpstr>
      <vt:lpstr>KARÉRNÍ PORADENSTVÍ U DĚTÍ S SVP</vt:lpstr>
      <vt:lpstr>BURZA NÁPADŮ  na aktivity související s KP  (projekt MMB)</vt:lpstr>
      <vt:lpstr>WEBOVÉ STRÁNKY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KARIÉROVÉ PORADENSTVÍ VE ŠKOLE</dc:title>
  <dc:creator>Jiřina Juřičková</dc:creator>
  <cp:lastModifiedBy>Jiřina Juřičková</cp:lastModifiedBy>
  <cp:revision>31</cp:revision>
  <cp:lastPrinted>2024-03-07T12:16:17Z</cp:lastPrinted>
  <dcterms:created xsi:type="dcterms:W3CDTF">2022-02-26T15:56:26Z</dcterms:created>
  <dcterms:modified xsi:type="dcterms:W3CDTF">2024-03-07T13:20:25Z</dcterms:modified>
</cp:coreProperties>
</file>