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56" r:id="rId2"/>
    <p:sldId id="259" r:id="rId3"/>
    <p:sldId id="264" r:id="rId4"/>
    <p:sldId id="266" r:id="rId5"/>
    <p:sldId id="267" r:id="rId6"/>
    <p:sldId id="265" r:id="rId7"/>
    <p:sldId id="274" r:id="rId8"/>
    <p:sldId id="262" r:id="rId9"/>
    <p:sldId id="275" r:id="rId10"/>
    <p:sldId id="260" r:id="rId11"/>
    <p:sldId id="268" r:id="rId12"/>
    <p:sldId id="263" r:id="rId13"/>
    <p:sldId id="276" r:id="rId14"/>
    <p:sldId id="277" r:id="rId15"/>
    <p:sldId id="269" r:id="rId16"/>
    <p:sldId id="279" r:id="rId17"/>
    <p:sldId id="271" r:id="rId18"/>
    <p:sldId id="272" r:id="rId19"/>
    <p:sldId id="273" r:id="rId20"/>
    <p:sldId id="278" r:id="rId21"/>
    <p:sldId id="270" r:id="rId22"/>
    <p:sldId id="280" r:id="rId23"/>
    <p:sldId id="281" r:id="rId24"/>
    <p:sldId id="282" r:id="rId25"/>
    <p:sldId id="283" r:id="rId26"/>
    <p:sldId id="257" r:id="rId2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C5DC30-5369-601C-B1F9-02741F352F6D}" v="480" dt="2024-04-28T19:10:31.184"/>
    <p1510:client id="{742A898D-60EA-690A-204A-D90745ADC290}" v="1498" dt="2024-04-27T20:36:28.799"/>
    <p1510:client id="{9850D7E9-78FC-CA7E-468B-D64316F68DD2}" v="4" dt="2024-04-28T21:14:01.3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88" d="100"/>
          <a:sy n="88" d="100"/>
        </p:scale>
        <p:origin x="31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439C4-104A-457A-B62F-933CFF882CBC}" type="datetimeFigureOut">
              <a:t>29.04.2024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5DD54D-5EEB-4C51-AFB9-A75F1B20CB37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9822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http://www.geoinformatics.upol.cz/dprace/bakalarske/zapletalova08/images/BP.pdf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DD54D-5EEB-4C51-AFB9-A75F1B20CB37}" type="slidenum"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5894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07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A9039D6B-799E-F449-83E9-C13BAA09A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19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1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DD6941B3-7740-5745-9EAD-9C3115979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10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- inverzní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6CF9942-BE26-4A4C-A2D8-ABA21EDF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628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ozdělovník (alternativní) 2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883B3136-B228-D44A-AB43-48B383AAA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2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verzní s obrázkem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317852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NI PED slide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8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337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  <a:endParaRPr lang="cs-CZ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29.04.2024</a:t>
            </a:fld>
            <a:endParaRPr lang="cs-CZ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7520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3D544807-CCC8-C147-BC84-731878E3F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40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2B69AC62-8722-274E-BC02-F54E66A10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30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A8614ED3-CCC3-4849-B628-61C3AB8D1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14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672C6AD4-B64D-9447-94F1-173288638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49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3" name="Obrázek 8">
            <a:extLst>
              <a:ext uri="{FF2B5EF4-FFF2-40B4-BE49-F238E27FC236}">
                <a16:creationId xmlns:a16="http://schemas.microsoft.com/office/drawing/2014/main" id="{BD079056-37C1-BB41-A10B-5467FD100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67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81F1F6BC-132D-3746-8DEA-8E0070523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42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21663280-9DA9-6D46-9A85-58C09D41A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15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4789C4D8-85B1-0E4B-80EB-3DD1C97BF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3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532678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etronamica.nl/models_landuse.php" TargetMode="External"/><Relationship Id="rId4" Type="http://schemas.openxmlformats.org/officeDocument/2006/relationships/hyperlink" Target="https://datainnovation.org/2018/08/visualizing-land-use-in-the-united-states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s.muni.cz/el/1441/podzim2014/Ze0013/um/Vozenilek_kartogafie.pdf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zachranzemepis.cz/wp-content/uploads/2020/12/Sche%CC%81ma_Daniel_Vrbi%CC%81k.pdf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geoportal.gov.cz/web/guest/map" TargetMode="External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sentinelshare.page.link/MpoJ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land.copernicus.eu/en/map-viewer?product=130299ac96e54c30a12edd575eff80f7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gs.cuzk.cz/archiv/openmap.html?typ=lms&amp;idrastru=WMSA08.1993.NOMM11.01960&amp;extent=-630085.102244326,-1104693.8343799443,-628484.9870703352,-1103961.4900001816&amp;link=ext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gs.cuzk.cz/archiv/openmap.html?typ=lms&amp;idrastru=WMSA08.1949.NOMM11.07361&amp;extent=-630564.3170880572,-1104760.3145710058,-628726.3028924771,-1103919.0880218567&amp;link=ext" TargetMode="Externa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land-use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>
            <a:normAutofit/>
          </a:bodyPr>
          <a:lstStyle/>
          <a:p>
            <a:r>
              <a:rPr lang="cs-CZ" dirty="0"/>
              <a:t>LAND USE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8502" y="4080684"/>
            <a:ext cx="5246518" cy="118665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4000"/>
              </a:lnSpc>
              <a:spcAft>
                <a:spcPts val="600"/>
              </a:spcAft>
            </a:pPr>
            <a:r>
              <a:rPr lang="cs-CZ" sz="2000" dirty="0"/>
              <a:t>Mgr. Vanda </a:t>
            </a:r>
            <a:r>
              <a:rPr lang="cs-CZ" sz="2000" err="1"/>
              <a:t>Pivarníková</a:t>
            </a:r>
            <a:endParaRPr lang="cs-CZ" sz="2000">
              <a:cs typeface="Arial"/>
            </a:endParaRPr>
          </a:p>
          <a:p>
            <a:pPr>
              <a:lnSpc>
                <a:spcPct val="113999"/>
              </a:lnSpc>
            </a:pPr>
            <a:r>
              <a:rPr lang="cs-CZ" sz="2000" b="1">
                <a:ea typeface="+mj-lt"/>
                <a:cs typeface="+mj-lt"/>
              </a:rPr>
              <a:t>Ze0109</a:t>
            </a:r>
            <a:r>
              <a:rPr lang="cs-CZ" sz="2000">
                <a:ea typeface="+mj-lt"/>
                <a:cs typeface="+mj-lt"/>
              </a:rPr>
              <a:t> Terénní cvičení z kartografie</a:t>
            </a:r>
          </a:p>
          <a:p>
            <a:pPr>
              <a:lnSpc>
                <a:spcPct val="113999"/>
              </a:lnSpc>
            </a:pPr>
            <a:r>
              <a:rPr lang="cs-CZ" sz="2000"/>
              <a:t>2024</a:t>
            </a:r>
            <a:endParaRPr lang="cs-CZ" sz="2000">
              <a:cs typeface="Arial"/>
            </a:endParaRPr>
          </a:p>
        </p:txBody>
      </p:sp>
      <p:pic>
        <p:nvPicPr>
          <p:cNvPr id="4" name="Obrázek 3" descr="Obsah obrázku kresba, skica, Dětské kresby, kreslené&#10;&#10;Popis se vygeneroval automaticky.">
            <a:extLst>
              <a:ext uri="{FF2B5EF4-FFF2-40B4-BE49-F238E27FC236}">
                <a16:creationId xmlns:a16="http://schemas.microsoft.com/office/drawing/2014/main" id="{58421E62-C8D6-221D-855D-1BFFC540AC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40" r="25439" b="1"/>
          <a:stretch/>
        </p:blipFill>
        <p:spPr>
          <a:xfrm>
            <a:off x="6096000" y="10"/>
            <a:ext cx="6096000" cy="68579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644D92-75CD-F2CA-29B4-F4EF18F4C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Arial"/>
              </a:rPr>
              <a:t>Příklady LAND USE</a:t>
            </a:r>
            <a:endParaRPr lang="cs-CZ" dirty="0"/>
          </a:p>
        </p:txBody>
      </p:sp>
      <p:pic>
        <p:nvPicPr>
          <p:cNvPr id="4" name="Zástupný obsah 3" descr="Obsah obrázku text, mapa, snímek obrazovky, Barevnost&#10;&#10;Popis se vygeneroval automaticky.">
            <a:extLst>
              <a:ext uri="{FF2B5EF4-FFF2-40B4-BE49-F238E27FC236}">
                <a16:creationId xmlns:a16="http://schemas.microsoft.com/office/drawing/2014/main" id="{5504E64D-B936-01F0-8E3E-51BC64D40C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655" y="1710951"/>
            <a:ext cx="4830618" cy="3051463"/>
          </a:xfrm>
        </p:spPr>
      </p:pic>
      <p:pic>
        <p:nvPicPr>
          <p:cNvPr id="5" name="Obrázek 4" descr="Land use in the United States">
            <a:extLst>
              <a:ext uri="{FF2B5EF4-FFF2-40B4-BE49-F238E27FC236}">
                <a16:creationId xmlns:a16="http://schemas.microsoft.com/office/drawing/2014/main" id="{D95C9230-1F9D-C3B6-4E94-DE5148327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491" y="1279236"/>
            <a:ext cx="6841836" cy="450734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9986A9B-FD49-32EE-F9B9-D028F812BCBE}"/>
              </a:ext>
            </a:extLst>
          </p:cNvPr>
          <p:cNvSpPr txBox="1"/>
          <p:nvPr/>
        </p:nvSpPr>
        <p:spPr>
          <a:xfrm>
            <a:off x="217715" y="5791200"/>
            <a:ext cx="1018902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Tahoma"/>
                <a:ea typeface="Tahoma"/>
                <a:cs typeface="Tahoma"/>
                <a:hlinkClick r:id="rId4"/>
              </a:rPr>
              <a:t>https://datainnovation.org/2018/08/visualizing-land-use-in-the-united-states/</a:t>
            </a:r>
            <a:r>
              <a:rPr lang="en-US" sz="1400" dirty="0">
                <a:latin typeface="Tahoma"/>
                <a:ea typeface="Tahoma"/>
                <a:cs typeface="Tahoma"/>
              </a:rPr>
              <a:t> </a:t>
            </a:r>
            <a:r>
              <a:rPr lang="en-US" sz="1400" dirty="0">
                <a:latin typeface="Tahoma"/>
                <a:ea typeface="Tahoma"/>
                <a:cs typeface="Tahoma"/>
                <a:hlinkClick r:id="rId5"/>
              </a:rPr>
              <a:t>http://www.metronamica.nl/models_landuse.php</a:t>
            </a:r>
            <a:r>
              <a:rPr lang="en-US" sz="1400" dirty="0">
                <a:latin typeface="Tahoma"/>
                <a:ea typeface="Tahoma"/>
                <a:cs typeface="Tahoma"/>
              </a:rPr>
              <a:t> </a:t>
            </a:r>
            <a:endParaRPr lang="cs-CZ" sz="1400"/>
          </a:p>
        </p:txBody>
      </p:sp>
    </p:spTree>
    <p:extLst>
      <p:ext uri="{BB962C8B-B14F-4D97-AF65-F5344CB8AC3E}">
        <p14:creationId xmlns:p14="http://schemas.microsoft.com/office/powerpoint/2010/main" val="1452321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F80AE3-922D-E669-1984-D17490D9C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7300"/>
                </a:solidFill>
                <a:cs typeface="Arial"/>
              </a:rPr>
              <a:t>CORINE </a:t>
            </a:r>
            <a:r>
              <a:rPr lang="cs-CZ" dirty="0" err="1">
                <a:solidFill>
                  <a:srgbClr val="FF7300"/>
                </a:solidFill>
                <a:cs typeface="Arial"/>
              </a:rPr>
              <a:t>land</a:t>
            </a:r>
            <a:r>
              <a:rPr lang="cs-CZ" dirty="0">
                <a:solidFill>
                  <a:srgbClr val="FF7300"/>
                </a:solidFill>
                <a:cs typeface="Arial"/>
              </a:rPr>
              <a:t> </a:t>
            </a:r>
            <a:r>
              <a:rPr lang="cs-CZ" dirty="0" err="1">
                <a:solidFill>
                  <a:srgbClr val="FF7300"/>
                </a:solidFill>
                <a:cs typeface="Arial"/>
              </a:rPr>
              <a:t>cover</a:t>
            </a:r>
            <a:endParaRPr lang="cs-CZ" dirty="0" err="1">
              <a:solidFill>
                <a:srgbClr val="FF73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731CF8-02D0-6C75-2A97-818152453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51460" indent="-179705"/>
            <a:r>
              <a:rPr lang="cs-CZ" b="1" dirty="0">
                <a:solidFill>
                  <a:schemeClr val="accent1"/>
                </a:solidFill>
                <a:cs typeface="Arial"/>
              </a:rPr>
              <a:t>co</a:t>
            </a:r>
            <a:r>
              <a:rPr lang="cs-CZ" dirty="0">
                <a:cs typeface="Arial"/>
              </a:rPr>
              <a:t>-</a:t>
            </a:r>
            <a:r>
              <a:rPr lang="cs-CZ" err="1">
                <a:cs typeface="Arial"/>
              </a:rPr>
              <a:t>o</a:t>
            </a:r>
            <a:r>
              <a:rPr lang="cs-CZ" b="1" err="1">
                <a:solidFill>
                  <a:schemeClr val="accent1"/>
                </a:solidFill>
                <a:cs typeface="Arial"/>
              </a:rPr>
              <a:t>r</a:t>
            </a:r>
            <a:r>
              <a:rPr lang="cs-CZ" err="1">
                <a:cs typeface="Arial"/>
              </a:rPr>
              <a:t>dination</a:t>
            </a:r>
            <a:r>
              <a:rPr lang="cs-CZ" dirty="0">
                <a:cs typeface="Arial"/>
              </a:rPr>
              <a:t> </a:t>
            </a:r>
            <a:r>
              <a:rPr lang="cs-CZ" err="1">
                <a:cs typeface="Arial"/>
              </a:rPr>
              <a:t>of</a:t>
            </a:r>
            <a:r>
              <a:rPr lang="cs-CZ" dirty="0">
                <a:cs typeface="Arial"/>
              </a:rPr>
              <a:t> </a:t>
            </a:r>
            <a:r>
              <a:rPr lang="cs-CZ" b="1" err="1">
                <a:solidFill>
                  <a:schemeClr val="accent1"/>
                </a:solidFill>
                <a:cs typeface="Arial"/>
              </a:rPr>
              <a:t>in</a:t>
            </a:r>
            <a:r>
              <a:rPr lang="cs-CZ" err="1">
                <a:cs typeface="Arial"/>
              </a:rPr>
              <a:t>formation</a:t>
            </a:r>
            <a:r>
              <a:rPr lang="cs-CZ" dirty="0">
                <a:cs typeface="Arial"/>
              </a:rPr>
              <a:t> on </a:t>
            </a:r>
            <a:r>
              <a:rPr lang="cs-CZ" err="1">
                <a:cs typeface="Arial"/>
              </a:rPr>
              <a:t>the</a:t>
            </a:r>
            <a:r>
              <a:rPr lang="cs-CZ" dirty="0">
                <a:cs typeface="Arial"/>
              </a:rPr>
              <a:t> </a:t>
            </a:r>
            <a:r>
              <a:rPr lang="cs-CZ" b="1" err="1">
                <a:solidFill>
                  <a:schemeClr val="accent1"/>
                </a:solidFill>
                <a:cs typeface="Arial"/>
              </a:rPr>
              <a:t>E</a:t>
            </a:r>
            <a:r>
              <a:rPr lang="cs-CZ" err="1">
                <a:cs typeface="Arial"/>
              </a:rPr>
              <a:t>nvrionment</a:t>
            </a:r>
            <a:endParaRPr lang="cs-CZ">
              <a:cs typeface="Arial"/>
            </a:endParaRPr>
          </a:p>
          <a:p>
            <a:pPr marL="251460" indent="-179705"/>
            <a:r>
              <a:rPr lang="cs-CZ" dirty="0">
                <a:cs typeface="Arial"/>
              </a:rPr>
              <a:t>program Evropské unie pro sledování změn životního prostředí</a:t>
            </a:r>
          </a:p>
          <a:p>
            <a:pPr marL="251460" indent="-179705"/>
            <a:r>
              <a:rPr lang="cs-CZ" dirty="0">
                <a:cs typeface="Arial"/>
              </a:rPr>
              <a:t>ucelený systém = možnost srovnávání</a:t>
            </a:r>
          </a:p>
          <a:p>
            <a:pPr marL="251460" indent="-179705"/>
            <a:r>
              <a:rPr lang="cs-CZ" dirty="0">
                <a:cs typeface="Arial"/>
              </a:rPr>
              <a:t>založený na analýze satelitních snímků</a:t>
            </a:r>
          </a:p>
          <a:p>
            <a:pPr marL="251460" indent="-179705"/>
            <a:r>
              <a:rPr lang="cs-CZ" dirty="0">
                <a:cs typeface="Arial"/>
              </a:rPr>
              <a:t>třídy krajinného pokryvu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5051F50-5B3E-D188-3974-2736C2CED7B5}"/>
              </a:ext>
            </a:extLst>
          </p:cNvPr>
          <p:cNvSpPr txBox="1"/>
          <p:nvPr/>
        </p:nvSpPr>
        <p:spPr>
          <a:xfrm>
            <a:off x="722855" y="4788596"/>
            <a:ext cx="10378335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800" b="1" dirty="0">
                <a:solidFill>
                  <a:schemeClr val="accent1"/>
                </a:solidFill>
                <a:latin typeface="+mn-lt"/>
                <a:cs typeface="Arial"/>
              </a:rPr>
              <a:t>Úkol:</a:t>
            </a:r>
            <a:r>
              <a:rPr lang="cs-CZ" sz="2800" dirty="0">
                <a:cs typeface="Arial"/>
              </a:rPr>
              <a:t> Prohlédněte</a:t>
            </a:r>
            <a:r>
              <a:rPr lang="cs-CZ" sz="2800" dirty="0">
                <a:latin typeface="+mn-lt"/>
                <a:cs typeface="Arial"/>
              </a:rPr>
              <a:t> si legendy </a:t>
            </a:r>
            <a:r>
              <a:rPr lang="cs-CZ" sz="2800" dirty="0">
                <a:cs typeface="Arial"/>
              </a:rPr>
              <a:t>CORINE a</a:t>
            </a:r>
            <a:r>
              <a:rPr lang="cs-CZ" sz="2800" dirty="0">
                <a:latin typeface="+mn-lt"/>
                <a:cs typeface="Arial"/>
              </a:rPr>
              <a:t> vyberte, které pokryvy bychom nalezli v naší oblasti</a:t>
            </a:r>
            <a:r>
              <a:rPr lang="cs-CZ" sz="2800" dirty="0">
                <a:cs typeface="Arial"/>
              </a:rPr>
              <a:t>. </a:t>
            </a:r>
            <a:endParaRPr lang="cs-CZ" sz="28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6868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647530-C596-466E-6ADA-F419CB155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Arial"/>
              </a:rPr>
              <a:t>Zadání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7D9779-4B2C-56C7-42E9-F0D55ED14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35427"/>
            <a:ext cx="10753200" cy="4139998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/>
            <a:r>
              <a:rPr lang="cs-CZ" dirty="0">
                <a:cs typeface="Arial"/>
              </a:rPr>
              <a:t>Vytvořit tematickou mapu využití ploch v okolí </a:t>
            </a:r>
            <a:r>
              <a:rPr lang="cs-CZ" dirty="0" err="1">
                <a:cs typeface="Arial"/>
              </a:rPr>
              <a:t>Milov</a:t>
            </a:r>
            <a:endParaRPr lang="cs-CZ" dirty="0">
              <a:cs typeface="Arial"/>
            </a:endParaRPr>
          </a:p>
          <a:p>
            <a:pPr marL="251460" indent="-179705"/>
            <a:r>
              <a:rPr lang="cs-CZ" dirty="0">
                <a:cs typeface="Arial"/>
              </a:rPr>
              <a:t>Práce ve skupině - jeden společný výstup</a:t>
            </a:r>
          </a:p>
          <a:p>
            <a:pPr marL="251460" indent="-179705"/>
            <a:r>
              <a:rPr lang="cs-CZ" dirty="0">
                <a:cs typeface="Arial"/>
              </a:rPr>
              <a:t>Podkladová mapa a A2 poster: rozdá se</a:t>
            </a:r>
          </a:p>
        </p:txBody>
      </p:sp>
      <p:pic>
        <p:nvPicPr>
          <p:cNvPr id="4" name="Obrázek 3" descr="Town Planning Land Use Planning Local ภาพสต็อก 1946026351 | Shutterstock">
            <a:extLst>
              <a:ext uri="{FF2B5EF4-FFF2-40B4-BE49-F238E27FC236}">
                <a16:creationId xmlns:a16="http://schemas.microsoft.com/office/drawing/2014/main" id="{85EE62A3-2EDA-04AB-275A-EC2F24B8A3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8" r="-293" b="6531"/>
          <a:stretch/>
        </p:blipFill>
        <p:spPr>
          <a:xfrm>
            <a:off x="3814082" y="3120800"/>
            <a:ext cx="5434702" cy="362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806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B90D60-912F-AF58-E66F-3BB874B38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Arial"/>
              </a:rPr>
              <a:t>Doporučený postup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F5F998-6134-FFFF-5388-6B2EE0CCE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57975"/>
            <a:ext cx="10753200" cy="4139998"/>
          </a:xfrm>
        </p:spPr>
        <p:txBody>
          <a:bodyPr vert="horz" lIns="0" tIns="0" rIns="0" bIns="0" rtlCol="0" anchor="t">
            <a:noAutofit/>
          </a:bodyPr>
          <a:lstStyle/>
          <a:p>
            <a:pPr marL="71755" indent="0">
              <a:buNone/>
            </a:pPr>
            <a:r>
              <a:rPr lang="cs-CZ" sz="2400" b="1" dirty="0">
                <a:solidFill>
                  <a:schemeClr val="accent1"/>
                </a:solidFill>
                <a:latin typeface="Calibri"/>
                <a:cs typeface="Calibri"/>
              </a:rPr>
              <a:t>1.Přípravná fáze</a:t>
            </a:r>
            <a:endParaRPr lang="cs-CZ" sz="2400" b="1">
              <a:solidFill>
                <a:schemeClr val="accent1"/>
              </a:solidFill>
              <a:cs typeface="Arial"/>
            </a:endParaRPr>
          </a:p>
          <a:p>
            <a:pPr marL="71755" indent="0">
              <a:lnSpc>
                <a:spcPct val="100000"/>
              </a:lnSpc>
              <a:buNone/>
            </a:pPr>
            <a:r>
              <a:rPr lang="cs-CZ" sz="2000" b="1" u="sng" dirty="0">
                <a:solidFill>
                  <a:srgbClr val="FF7300"/>
                </a:solidFill>
                <a:latin typeface="Calibri"/>
                <a:cs typeface="Calibri"/>
              </a:rPr>
              <a:t>Pracovní sestavení legendy </a:t>
            </a:r>
            <a:r>
              <a:rPr lang="cs-CZ" sz="2000" dirty="0">
                <a:latin typeface="Calibri"/>
                <a:cs typeface="Calibri"/>
              </a:rPr>
              <a:t>využití ploch s ohledem na konkrétní využití ploch, přizpůsobení legendy </a:t>
            </a:r>
          </a:p>
          <a:p>
            <a:pPr marL="503555" lvl="1" indent="-179705"/>
            <a:r>
              <a:rPr lang="cs-CZ" dirty="0">
                <a:latin typeface="Calibri"/>
                <a:cs typeface="Calibri"/>
              </a:rPr>
              <a:t>Ústřední  aktivita tematického mapování, komunikační kanál mezi kartografem a čtenářem</a:t>
            </a:r>
            <a:endParaRPr lang="cs-CZ">
              <a:cs typeface="Arial"/>
            </a:endParaRPr>
          </a:p>
          <a:p>
            <a:pPr marL="503555" lvl="1" indent="-179705"/>
            <a:r>
              <a:rPr lang="cs-CZ" dirty="0">
                <a:latin typeface="Calibri"/>
                <a:cs typeface="Calibri"/>
              </a:rPr>
              <a:t>min.10  tříd</a:t>
            </a:r>
            <a:endParaRPr lang="cs-CZ">
              <a:cs typeface="Arial"/>
            </a:endParaRPr>
          </a:p>
          <a:p>
            <a:pPr marL="503555" lvl="1" indent="-179705"/>
            <a:r>
              <a:rPr lang="cs-CZ" dirty="0">
                <a:latin typeface="Calibri"/>
                <a:cs typeface="Calibri"/>
              </a:rPr>
              <a:t>Dodržení náležitostí legendy – přednášky a literatura ( studijní materiály Kartografie a Terénní cvičení)</a:t>
            </a:r>
            <a:endParaRPr lang="cs-CZ">
              <a:cs typeface="Arial"/>
            </a:endParaRPr>
          </a:p>
          <a:p>
            <a:pPr marL="503555" lvl="1" indent="-179705"/>
            <a:endParaRPr lang="cs-CZ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71755" indent="0">
              <a:buNone/>
            </a:pPr>
            <a:r>
              <a:rPr lang="cs-CZ" sz="2400" b="1" dirty="0">
                <a:solidFill>
                  <a:schemeClr val="accent1"/>
                </a:solidFill>
                <a:latin typeface="Calibri"/>
                <a:cs typeface="Calibri"/>
              </a:rPr>
              <a:t>2.Realizační fáze</a:t>
            </a:r>
            <a:endParaRPr lang="cs-CZ" sz="2400">
              <a:solidFill>
                <a:schemeClr val="accent1"/>
              </a:solidFill>
              <a:cs typeface="Arial"/>
            </a:endParaRPr>
          </a:p>
          <a:p>
            <a:pPr marL="71755" indent="0">
              <a:lnSpc>
                <a:spcPct val="100000"/>
              </a:lnSpc>
              <a:buNone/>
            </a:pPr>
            <a:r>
              <a:rPr lang="cs-CZ" sz="2000" b="1" u="sng" dirty="0">
                <a:solidFill>
                  <a:srgbClr val="FF7300"/>
                </a:solidFill>
                <a:latin typeface="Calibri"/>
                <a:cs typeface="Calibri"/>
              </a:rPr>
              <a:t>V terénu</a:t>
            </a:r>
            <a:r>
              <a:rPr lang="cs-CZ" sz="2000" dirty="0">
                <a:latin typeface="Calibri"/>
                <a:cs typeface="Calibri"/>
              </a:rPr>
              <a:t>: mapování ploch, zaznamenávání ploch v terénu,  poznámky, doplnění legendy. </a:t>
            </a:r>
          </a:p>
          <a:p>
            <a:pPr marL="71755" indent="0">
              <a:lnSpc>
                <a:spcPct val="100000"/>
              </a:lnSpc>
              <a:buNone/>
            </a:pPr>
            <a:r>
              <a:rPr lang="cs-CZ" sz="2000" dirty="0">
                <a:latin typeface="Calibri"/>
                <a:cs typeface="Calibri"/>
              </a:rPr>
              <a:t>Dokončení zmapování </a:t>
            </a:r>
            <a:r>
              <a:rPr lang="cs-CZ" sz="2000" dirty="0" err="1">
                <a:latin typeface="Calibri"/>
                <a:cs typeface="Calibri"/>
              </a:rPr>
              <a:t>land</a:t>
            </a:r>
            <a:r>
              <a:rPr lang="cs-CZ" sz="2000" dirty="0">
                <a:latin typeface="Calibri"/>
                <a:cs typeface="Calibri"/>
              </a:rPr>
              <a:t> use </a:t>
            </a:r>
            <a:r>
              <a:rPr lang="cs-CZ" sz="2000" b="1" u="sng" dirty="0">
                <a:solidFill>
                  <a:srgbClr val="FF7300"/>
                </a:solidFill>
                <a:latin typeface="Calibri"/>
                <a:cs typeface="Calibri"/>
              </a:rPr>
              <a:t>nad </a:t>
            </a:r>
            <a:r>
              <a:rPr lang="cs-CZ" sz="2000" b="1" u="sng" dirty="0" err="1">
                <a:solidFill>
                  <a:srgbClr val="FF7300"/>
                </a:solidFill>
                <a:latin typeface="Calibri"/>
                <a:cs typeface="Calibri"/>
              </a:rPr>
              <a:t>ortofotem</a:t>
            </a:r>
            <a:r>
              <a:rPr lang="cs-CZ" sz="2000" dirty="0">
                <a:latin typeface="Calibri"/>
                <a:cs typeface="Calibri"/>
              </a:rPr>
              <a:t> – </a:t>
            </a:r>
            <a:r>
              <a:rPr lang="cs-CZ" sz="2000" b="1" dirty="0">
                <a:latin typeface="Calibri"/>
                <a:cs typeface="Calibri"/>
              </a:rPr>
              <a:t>zmapování bez bílých míst</a:t>
            </a:r>
            <a:endParaRPr lang="cs-CZ" sz="2000" b="1">
              <a:cs typeface="Arial"/>
            </a:endParaRPr>
          </a:p>
          <a:p>
            <a:pPr marL="71755" indent="0">
              <a:lnSpc>
                <a:spcPct val="100000"/>
              </a:lnSpc>
              <a:buNone/>
            </a:pPr>
            <a:endParaRPr lang="cs-CZ" sz="20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71755" indent="0">
              <a:buNone/>
            </a:pPr>
            <a:r>
              <a:rPr lang="cs-CZ" sz="2400" b="1" dirty="0">
                <a:solidFill>
                  <a:schemeClr val="accent1"/>
                </a:solidFill>
                <a:latin typeface="Calibri"/>
                <a:cs typeface="Calibri"/>
              </a:rPr>
              <a:t>3.Finální fáze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000" b="1" u="sng" dirty="0">
                <a:solidFill>
                  <a:srgbClr val="FF7300"/>
                </a:solidFill>
                <a:latin typeface="Calibri"/>
                <a:cs typeface="Calibri"/>
              </a:rPr>
              <a:t>kontrola</a:t>
            </a:r>
            <a:r>
              <a:rPr lang="cs-CZ" sz="2000" b="1" u="sng" dirty="0">
                <a:latin typeface="Calibri"/>
                <a:cs typeface="Calibri"/>
              </a:rPr>
              <a:t> </a:t>
            </a:r>
            <a:r>
              <a:rPr lang="cs-CZ" sz="2000" u="sng" dirty="0">
                <a:latin typeface="Calibri"/>
                <a:cs typeface="Calibri"/>
              </a:rPr>
              <a:t>všech náležitostí mapy </a:t>
            </a:r>
            <a:endParaRPr lang="cs-CZ" sz="2000" dirty="0">
              <a:cs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2000" u="sng" dirty="0">
                <a:latin typeface="Calibri"/>
                <a:cs typeface="Calibri"/>
              </a:rPr>
              <a:t>vlastní kontrola</a:t>
            </a:r>
            <a:endParaRPr lang="cs-CZ" sz="2000" dirty="0">
              <a:cs typeface="Arial"/>
            </a:endParaRPr>
          </a:p>
          <a:p>
            <a:pPr marL="71755" indent="0">
              <a:buNone/>
            </a:pPr>
            <a:endParaRPr lang="cs-CZ" sz="3600" dirty="0">
              <a:latin typeface="Calibri"/>
              <a:cs typeface="Calibri"/>
            </a:endParaRPr>
          </a:p>
          <a:p>
            <a:pPr marL="71755" indent="0">
              <a:buNone/>
            </a:pPr>
            <a:endParaRPr lang="cs-CZ" dirty="0">
              <a:cs typeface="Arial"/>
            </a:endParaRPr>
          </a:p>
          <a:p>
            <a:pPr marL="71755" indent="0">
              <a:buNone/>
            </a:pPr>
            <a:endParaRPr lang="cs-CZ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7437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718006-EA50-EE57-8A76-5569639A4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Arial"/>
              </a:rPr>
              <a:t>Příklad legendy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5E5309-1FC2-A1AE-BF1F-B7BCD37CCC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51460" indent="-179705">
              <a:lnSpc>
                <a:spcPct val="100000"/>
              </a:lnSpc>
            </a:pPr>
            <a:r>
              <a:rPr lang="cs-CZ" sz="2400" dirty="0">
                <a:latin typeface="Calibri"/>
                <a:cs typeface="Calibri"/>
              </a:rPr>
              <a:t>Zástavba obytných domů</a:t>
            </a:r>
            <a:endParaRPr lang="cs-CZ" sz="2400" dirty="0">
              <a:cs typeface="Arial"/>
            </a:endParaRPr>
          </a:p>
          <a:p>
            <a:pPr marL="251460" indent="-179705">
              <a:lnSpc>
                <a:spcPct val="100000"/>
              </a:lnSpc>
            </a:pPr>
            <a:r>
              <a:rPr lang="cs-CZ" sz="2400" dirty="0">
                <a:latin typeface="Calibri"/>
                <a:cs typeface="Calibri"/>
              </a:rPr>
              <a:t>Sídliště</a:t>
            </a:r>
            <a:endParaRPr lang="cs-CZ" sz="2400" dirty="0">
              <a:cs typeface="Arial"/>
            </a:endParaRPr>
          </a:p>
          <a:p>
            <a:pPr marL="251460" indent="-179705">
              <a:lnSpc>
                <a:spcPct val="100000"/>
              </a:lnSpc>
            </a:pPr>
            <a:r>
              <a:rPr lang="cs-CZ" sz="2400" dirty="0">
                <a:latin typeface="Calibri"/>
                <a:cs typeface="Calibri"/>
              </a:rPr>
              <a:t>Parkoviště</a:t>
            </a:r>
            <a:endParaRPr lang="cs-CZ" sz="2400" dirty="0">
              <a:cs typeface="Arial"/>
            </a:endParaRPr>
          </a:p>
          <a:p>
            <a:pPr marL="251460" indent="-179705">
              <a:lnSpc>
                <a:spcPct val="100000"/>
              </a:lnSpc>
            </a:pPr>
            <a:r>
              <a:rPr lang="cs-CZ" sz="2400" dirty="0">
                <a:latin typeface="Calibri"/>
                <a:cs typeface="Calibri"/>
              </a:rPr>
              <a:t>Sportovní hřiště a park</a:t>
            </a:r>
            <a:endParaRPr lang="cs-CZ" sz="2400" dirty="0">
              <a:cs typeface="Arial"/>
            </a:endParaRPr>
          </a:p>
          <a:p>
            <a:pPr marL="251460" indent="-179705">
              <a:lnSpc>
                <a:spcPct val="100000"/>
              </a:lnSpc>
            </a:pPr>
            <a:r>
              <a:rPr lang="cs-CZ" sz="2400" dirty="0">
                <a:latin typeface="Calibri"/>
                <a:cs typeface="Calibri"/>
              </a:rPr>
              <a:t>Průmyslový areál</a:t>
            </a:r>
            <a:endParaRPr lang="cs-CZ" sz="2400" dirty="0">
              <a:cs typeface="Arial"/>
            </a:endParaRPr>
          </a:p>
          <a:p>
            <a:pPr marL="251460" indent="-179705">
              <a:lnSpc>
                <a:spcPct val="100000"/>
              </a:lnSpc>
            </a:pPr>
            <a:r>
              <a:rPr lang="cs-CZ" sz="2400" dirty="0">
                <a:latin typeface="Calibri"/>
                <a:cs typeface="Calibri"/>
              </a:rPr>
              <a:t>Nádraží</a:t>
            </a:r>
            <a:endParaRPr lang="cs-CZ" sz="2400" dirty="0">
              <a:cs typeface="Arial"/>
            </a:endParaRPr>
          </a:p>
          <a:p>
            <a:pPr marL="251460" indent="-179705">
              <a:lnSpc>
                <a:spcPct val="100000"/>
              </a:lnSpc>
            </a:pPr>
            <a:r>
              <a:rPr lang="cs-CZ" sz="2400" dirty="0">
                <a:latin typeface="Calibri"/>
                <a:cs typeface="Calibri"/>
              </a:rPr>
              <a:t>Areál čističky odpadních vod</a:t>
            </a:r>
            <a:endParaRPr lang="cs-CZ" sz="2400" dirty="0">
              <a:cs typeface="Arial"/>
            </a:endParaRPr>
          </a:p>
          <a:p>
            <a:pPr marL="251460" indent="-179705">
              <a:lnSpc>
                <a:spcPct val="100000"/>
              </a:lnSpc>
            </a:pPr>
            <a:r>
              <a:rPr lang="cs-CZ" sz="2400" dirty="0">
                <a:latin typeface="Calibri"/>
                <a:cs typeface="Calibri"/>
              </a:rPr>
              <a:t>Orná půda</a:t>
            </a:r>
            <a:endParaRPr lang="cs-CZ" sz="2400" dirty="0">
              <a:cs typeface="Arial"/>
            </a:endParaRPr>
          </a:p>
          <a:p>
            <a:pPr marL="251460" indent="-179705">
              <a:lnSpc>
                <a:spcPct val="100000"/>
              </a:lnSpc>
            </a:pPr>
            <a:r>
              <a:rPr lang="cs-CZ" sz="2400" dirty="0">
                <a:latin typeface="Calibri"/>
                <a:cs typeface="Calibri"/>
              </a:rPr>
              <a:t>Louka</a:t>
            </a:r>
            <a:endParaRPr lang="cs-CZ" sz="2400" dirty="0">
              <a:cs typeface="Arial"/>
            </a:endParaRPr>
          </a:p>
          <a:p>
            <a:pPr marL="251460" indent="-179705">
              <a:lnSpc>
                <a:spcPct val="100000"/>
              </a:lnSpc>
            </a:pPr>
            <a:r>
              <a:rPr lang="cs-CZ" sz="2400" dirty="0">
                <a:latin typeface="Calibri"/>
                <a:cs typeface="Calibri"/>
              </a:rPr>
              <a:t>Listnatý les</a:t>
            </a:r>
            <a:endParaRPr lang="cs-CZ" sz="2400" dirty="0">
              <a:cs typeface="Arial"/>
            </a:endParaRPr>
          </a:p>
          <a:p>
            <a:pPr marL="251460" indent="-179705">
              <a:lnSpc>
                <a:spcPct val="100000"/>
              </a:lnSpc>
            </a:pPr>
            <a:r>
              <a:rPr lang="cs-CZ" sz="2400" dirty="0">
                <a:latin typeface="Calibri"/>
                <a:cs typeface="Calibri"/>
              </a:rPr>
              <a:t>Mýtina</a:t>
            </a:r>
            <a:endParaRPr lang="cs-CZ" sz="2400" dirty="0">
              <a:cs typeface="Arial"/>
            </a:endParaRPr>
          </a:p>
          <a:p>
            <a:pPr marL="251460" indent="-179705">
              <a:lnSpc>
                <a:spcPct val="100000"/>
              </a:lnSpc>
            </a:pPr>
            <a:endParaRPr lang="cs-CZ" sz="2400" dirty="0">
              <a:cs typeface="Arial"/>
            </a:endParaRPr>
          </a:p>
        </p:txBody>
      </p:sp>
      <p:pic>
        <p:nvPicPr>
          <p:cNvPr id="5" name="Obrázek 4" descr="Obsah obrázku text, mapa, atlas&#10;&#10;Popis se vygeneroval automaticky.">
            <a:extLst>
              <a:ext uri="{FF2B5EF4-FFF2-40B4-BE49-F238E27FC236}">
                <a16:creationId xmlns:a16="http://schemas.microsoft.com/office/drawing/2014/main" id="{45E8D5DB-D939-9E05-C732-FF7E8E0DCA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7" t="170" r="224"/>
          <a:stretch/>
        </p:blipFill>
        <p:spPr>
          <a:xfrm>
            <a:off x="5740480" y="469726"/>
            <a:ext cx="4594214" cy="611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40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3B7A54-BA30-3F27-B5ED-76284F1B4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Arial"/>
              </a:rPr>
              <a:t>Mapa 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778439-90E4-5241-21DD-CD4746C60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328742"/>
            <a:ext cx="10753200" cy="4139998"/>
          </a:xfrm>
        </p:spPr>
        <p:txBody>
          <a:bodyPr/>
          <a:lstStyle/>
          <a:p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E15F4B0-F1C5-7C05-F8A7-FF0F27BBE3F5}"/>
              </a:ext>
            </a:extLst>
          </p:cNvPr>
          <p:cNvSpPr txBox="1"/>
          <p:nvPr/>
        </p:nvSpPr>
        <p:spPr>
          <a:xfrm>
            <a:off x="722855" y="1563144"/>
            <a:ext cx="1075411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800" b="1" dirty="0">
                <a:solidFill>
                  <a:schemeClr val="accent1"/>
                </a:solidFill>
                <a:latin typeface="+mn-lt"/>
                <a:cs typeface="Arial"/>
              </a:rPr>
              <a:t>Úkol:</a:t>
            </a:r>
            <a:r>
              <a:rPr lang="cs-CZ" sz="2800" dirty="0">
                <a:cs typeface="Arial"/>
              </a:rPr>
              <a:t> Zamyslete se ve skupině, co musí obsahovat každá mapa?</a:t>
            </a:r>
            <a:endParaRPr lang="cs-CZ" sz="2800" dirty="0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1947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3B7A54-BA30-3F27-B5ED-76284F1B4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Arial"/>
              </a:rPr>
              <a:t>Mapa 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778439-90E4-5241-21DD-CD4746C60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328742"/>
            <a:ext cx="10753200" cy="4139998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/>
            <a:r>
              <a:rPr lang="cs-CZ" dirty="0">
                <a:cs typeface="Arial"/>
              </a:rPr>
              <a:t>Název</a:t>
            </a:r>
            <a:endParaRPr lang="cs-CZ" dirty="0"/>
          </a:p>
          <a:p>
            <a:pPr marL="251460" indent="-179705"/>
            <a:r>
              <a:rPr lang="cs-CZ" dirty="0">
                <a:cs typeface="Arial"/>
              </a:rPr>
              <a:t>Mapové pole</a:t>
            </a:r>
          </a:p>
          <a:p>
            <a:pPr marL="251460" indent="-179705"/>
            <a:r>
              <a:rPr lang="cs-CZ" dirty="0">
                <a:cs typeface="Arial"/>
              </a:rPr>
              <a:t>Legenda</a:t>
            </a:r>
          </a:p>
          <a:p>
            <a:pPr marL="251460" indent="-179705"/>
            <a:r>
              <a:rPr lang="cs-CZ" dirty="0">
                <a:cs typeface="Arial"/>
              </a:rPr>
              <a:t>Směrovka</a:t>
            </a:r>
          </a:p>
          <a:p>
            <a:pPr marL="251460" indent="-179705"/>
            <a:r>
              <a:rPr lang="cs-CZ" dirty="0">
                <a:cs typeface="Arial"/>
              </a:rPr>
              <a:t>Měřítko</a:t>
            </a:r>
          </a:p>
          <a:p>
            <a:pPr marL="251460" indent="-179705"/>
            <a:r>
              <a:rPr lang="cs-CZ" dirty="0">
                <a:cs typeface="Arial"/>
              </a:rPr>
              <a:t>Tiráž</a:t>
            </a:r>
          </a:p>
          <a:p>
            <a:pPr marL="251460" indent="-179705"/>
            <a:endParaRPr lang="cs-CZ" dirty="0">
              <a:cs typeface="Arial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E15F4B0-F1C5-7C05-F8A7-FF0F27BBE3F5}"/>
              </a:ext>
            </a:extLst>
          </p:cNvPr>
          <p:cNvSpPr txBox="1"/>
          <p:nvPr/>
        </p:nvSpPr>
        <p:spPr>
          <a:xfrm>
            <a:off x="722855" y="1563144"/>
            <a:ext cx="1075411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800" b="1" dirty="0">
                <a:solidFill>
                  <a:schemeClr val="accent1"/>
                </a:solidFill>
                <a:latin typeface="+mn-lt"/>
                <a:cs typeface="Arial"/>
              </a:rPr>
              <a:t>Úkol:</a:t>
            </a:r>
            <a:r>
              <a:rPr lang="cs-CZ" sz="2800" dirty="0">
                <a:cs typeface="Arial"/>
              </a:rPr>
              <a:t> Zamyslete se ve skupině, co musí obsahovat každá mapa?</a:t>
            </a:r>
            <a:endParaRPr lang="cs-CZ" sz="2800" dirty="0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6719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B4FAB9-0348-4163-F635-110EA77AD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Arial"/>
              </a:rPr>
              <a:t>Kompozice mapy</a:t>
            </a:r>
            <a:endParaRPr lang="cs-CZ" dirty="0"/>
          </a:p>
        </p:txBody>
      </p:sp>
      <p:pic>
        <p:nvPicPr>
          <p:cNvPr id="4" name="Zástupný obsah 3" descr="Obsah obrázku text, snímek obrazovky, diagram, Obdélník&#10;&#10;Popis se vygeneroval automaticky.">
            <a:extLst>
              <a:ext uri="{FF2B5EF4-FFF2-40B4-BE49-F238E27FC236}">
                <a16:creationId xmlns:a16="http://schemas.microsoft.com/office/drawing/2014/main" id="{7D87CC9A-84A7-2D23-22AB-F11069D7AF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5165" y="1314581"/>
            <a:ext cx="8293282" cy="5195912"/>
          </a:xfrm>
        </p:spPr>
      </p:pic>
    </p:spTree>
    <p:extLst>
      <p:ext uri="{BB962C8B-B14F-4D97-AF65-F5344CB8AC3E}">
        <p14:creationId xmlns:p14="http://schemas.microsoft.com/office/powerpoint/2010/main" val="2468213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text, snímek obrazovky, Písmo, řada/pruh&#10;&#10;Popis se vygeneroval automaticky.">
            <a:extLst>
              <a:ext uri="{FF2B5EF4-FFF2-40B4-BE49-F238E27FC236}">
                <a16:creationId xmlns:a16="http://schemas.microsoft.com/office/drawing/2014/main" id="{F2851EB2-15A8-8909-9E2F-A6C9237784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545"/>
          <a:stretch/>
        </p:blipFill>
        <p:spPr>
          <a:xfrm>
            <a:off x="521258" y="886895"/>
            <a:ext cx="6943725" cy="1372901"/>
          </a:xfrm>
          <a:ln>
            <a:noFill/>
          </a:ln>
        </p:spPr>
      </p:pic>
      <p:pic>
        <p:nvPicPr>
          <p:cNvPr id="5" name="Obrázek 4" descr="Obsah obrázku text, řada/pruh, číslo&#10;&#10;Popis se vygeneroval automaticky.">
            <a:extLst>
              <a:ext uri="{FF2B5EF4-FFF2-40B4-BE49-F238E27FC236}">
                <a16:creationId xmlns:a16="http://schemas.microsoft.com/office/drawing/2014/main" id="{C2F76B61-0DAB-A75B-E5BE-52C277916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7075" y="3293635"/>
            <a:ext cx="3509283" cy="2345872"/>
          </a:xfrm>
          <a:prstGeom prst="rect">
            <a:avLst/>
          </a:prstGeom>
          <a:ln>
            <a:noFill/>
          </a:ln>
        </p:spPr>
      </p:pic>
      <p:pic>
        <p:nvPicPr>
          <p:cNvPr id="6" name="Obrázek 5" descr="Obsah obrázku text, snímek obrazovky, Písmo&#10;&#10;Popis se vygeneroval automaticky.">
            <a:extLst>
              <a:ext uri="{FF2B5EF4-FFF2-40B4-BE49-F238E27FC236}">
                <a16:creationId xmlns:a16="http://schemas.microsoft.com/office/drawing/2014/main" id="{5F995DD9-0DDD-A0C9-6B70-4D2DD12EF2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440" y="3993510"/>
            <a:ext cx="8058150" cy="2076450"/>
          </a:xfrm>
          <a:prstGeom prst="rect">
            <a:avLst/>
          </a:prstGeom>
          <a:ln>
            <a:noFill/>
          </a:ln>
        </p:spPr>
      </p:pic>
      <p:pic>
        <p:nvPicPr>
          <p:cNvPr id="7" name="Obrázek 6" descr="Obsah obrázku origami, skica, kresba, ilustrace&#10;&#10;Popis se vygeneroval automaticky.">
            <a:extLst>
              <a:ext uri="{FF2B5EF4-FFF2-40B4-BE49-F238E27FC236}">
                <a16:creationId xmlns:a16="http://schemas.microsoft.com/office/drawing/2014/main" id="{0C624E38-A27D-19F0-E461-59C94DBC82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6667" y="527649"/>
            <a:ext cx="4016829" cy="2766333"/>
          </a:xfrm>
          <a:prstGeom prst="rect">
            <a:avLst/>
          </a:prstGeom>
          <a:ln>
            <a:noFill/>
          </a:ln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52F7136-0789-42DC-B8B0-4688879718E6}"/>
              </a:ext>
            </a:extLst>
          </p:cNvPr>
          <p:cNvSpPr txBox="1"/>
          <p:nvPr/>
        </p:nvSpPr>
        <p:spPr>
          <a:xfrm>
            <a:off x="517743" y="6384098"/>
            <a:ext cx="1218991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Tahoma"/>
                <a:ea typeface="Tahoma"/>
                <a:cs typeface="Tahoma"/>
                <a:hlinkClick r:id="rId6"/>
              </a:rPr>
              <a:t>https://is.muni.cz/el/1441/podzim2014/Ze0013/um/Vozenilek_kartogafie.pdf</a:t>
            </a:r>
            <a:r>
              <a:rPr lang="en-US" sz="1600" dirty="0">
                <a:latin typeface="Tahoma"/>
                <a:ea typeface="Tahoma"/>
                <a:cs typeface="Tahoma"/>
              </a:rPr>
              <a:t> </a:t>
            </a:r>
            <a:endParaRPr lang="cs-CZ" sz="160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410555A-9F9C-D50D-6956-48948CA6F2E1}"/>
              </a:ext>
            </a:extLst>
          </p:cNvPr>
          <p:cNvSpPr txBox="1"/>
          <p:nvPr/>
        </p:nvSpPr>
        <p:spPr>
          <a:xfrm>
            <a:off x="517743" y="2688922"/>
            <a:ext cx="953856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Font typeface=""/>
              <a:buChar char="•"/>
            </a:pPr>
            <a:r>
              <a:rPr lang="en-US" b="1" dirty="0">
                <a:solidFill>
                  <a:srgbClr val="0000DC"/>
                </a:solidFill>
                <a:latin typeface="Calibri"/>
                <a:cs typeface="Calibri"/>
              </a:rPr>
              <a:t>CO</a:t>
            </a:r>
            <a:r>
              <a:rPr lang="en-US" dirty="0">
                <a:solidFill>
                  <a:srgbClr val="0000DC"/>
                </a:solidFill>
                <a:latin typeface="Calibri"/>
                <a:cs typeface="Calibri"/>
              </a:rPr>
              <a:t> – </a:t>
            </a:r>
            <a:r>
              <a:rPr lang="en-US" err="1">
                <a:latin typeface="Calibri"/>
                <a:cs typeface="Calibri"/>
              </a:rPr>
              <a:t>téma</a:t>
            </a:r>
            <a:r>
              <a:rPr lang="en-US" dirty="0">
                <a:latin typeface="Calibri"/>
                <a:cs typeface="Calibri"/>
              </a:rPr>
              <a:t>:  </a:t>
            </a:r>
            <a:r>
              <a:rPr lang="en-US" err="1">
                <a:latin typeface="Calibri"/>
                <a:cs typeface="Calibri"/>
              </a:rPr>
              <a:t>využití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ploch</a:t>
            </a:r>
            <a:endParaRPr lang="en-US">
              <a:latin typeface="Calibri"/>
              <a:cs typeface="Calibri"/>
            </a:endParaRPr>
          </a:p>
          <a:p>
            <a:pPr marL="228600" indent="-228600">
              <a:buFont typeface=""/>
              <a:buChar char="•"/>
            </a:pPr>
            <a:r>
              <a:rPr lang="en-US" b="1" dirty="0">
                <a:solidFill>
                  <a:srgbClr val="0000DC"/>
                </a:solidFill>
                <a:latin typeface="Calibri"/>
                <a:cs typeface="Calibri"/>
              </a:rPr>
              <a:t>KDE</a:t>
            </a:r>
            <a:r>
              <a:rPr lang="en-US" dirty="0">
                <a:solidFill>
                  <a:srgbClr val="0000DC"/>
                </a:solidFill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– </a:t>
            </a:r>
            <a:r>
              <a:rPr lang="en-US" dirty="0" err="1">
                <a:latin typeface="Calibri"/>
                <a:cs typeface="Calibri"/>
              </a:rPr>
              <a:t>zadané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území</a:t>
            </a:r>
          </a:p>
          <a:p>
            <a:pPr marL="228600" indent="-228600">
              <a:buFont typeface=""/>
              <a:buChar char="•"/>
            </a:pPr>
            <a:r>
              <a:rPr lang="en-US" b="1" dirty="0">
                <a:solidFill>
                  <a:srgbClr val="0000DC"/>
                </a:solidFill>
                <a:latin typeface="Calibri"/>
                <a:cs typeface="Calibri"/>
              </a:rPr>
              <a:t>KDY </a:t>
            </a:r>
            <a:r>
              <a:rPr lang="en-US" dirty="0">
                <a:latin typeface="Calibri"/>
                <a:cs typeface="Calibri"/>
              </a:rPr>
              <a:t>– </a:t>
            </a:r>
            <a:r>
              <a:rPr lang="en-US" err="1">
                <a:latin typeface="Calibri"/>
                <a:cs typeface="Calibri"/>
              </a:rPr>
              <a:t>dnes</a:t>
            </a:r>
            <a:r>
              <a:rPr lang="en-US" dirty="0">
                <a:latin typeface="Calibri"/>
                <a:cs typeface="Calibri"/>
              </a:rPr>
              <a:t> ☺</a:t>
            </a: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5722FABB-3512-2C74-D38F-B5FCF50D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671" y="333781"/>
            <a:ext cx="10753200" cy="451576"/>
          </a:xfrm>
        </p:spPr>
        <p:txBody>
          <a:bodyPr/>
          <a:lstStyle/>
          <a:p>
            <a:r>
              <a:rPr lang="cs-CZ" dirty="0">
                <a:cs typeface="Arial"/>
              </a:rPr>
              <a:t>Náležitosti mapy příklady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5048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snímek obrazovky, Písmo, číslo&#10;&#10;Popis se vygeneroval automaticky.">
            <a:extLst>
              <a:ext uri="{FF2B5EF4-FFF2-40B4-BE49-F238E27FC236}">
                <a16:creationId xmlns:a16="http://schemas.microsoft.com/office/drawing/2014/main" id="{939F8358-95E3-FE9D-46FB-138CF3B87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9" y="2201636"/>
            <a:ext cx="6169479" cy="443592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42DA4FA-D907-04FD-B4F1-CF5E5A8B1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 descr="Obsah obrázku text, snímek obrazovky, Písmo, číslo&#10;&#10;Popis se vygeneroval automaticky.">
            <a:extLst>
              <a:ext uri="{FF2B5EF4-FFF2-40B4-BE49-F238E27FC236}">
                <a16:creationId xmlns:a16="http://schemas.microsoft.com/office/drawing/2014/main" id="{D20BB1D8-7ABC-9681-42FE-DBF8D33BB3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0188" y="376385"/>
            <a:ext cx="6282419" cy="1982561"/>
          </a:xfrm>
        </p:spPr>
      </p:pic>
      <p:pic>
        <p:nvPicPr>
          <p:cNvPr id="6" name="Obrázek 5" descr="Legend — European Environment Agency">
            <a:extLst>
              <a:ext uri="{FF2B5EF4-FFF2-40B4-BE49-F238E27FC236}">
                <a16:creationId xmlns:a16="http://schemas.microsoft.com/office/drawing/2014/main" id="{9A25190B-B686-1ED7-8253-685CA08F6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186141"/>
            <a:ext cx="4893501" cy="648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56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dirty="0"/>
              <a:t>Geografie </a:t>
            </a:r>
            <a:r>
              <a:rPr lang="cs-CZ" dirty="0">
                <a:solidFill>
                  <a:schemeClr val="tx1"/>
                </a:solidFill>
              </a:rPr>
              <a:t>a</a:t>
            </a:r>
            <a:r>
              <a:rPr lang="cs-CZ" dirty="0"/>
              <a:t> </a:t>
            </a:r>
            <a:r>
              <a:rPr lang="cs-CZ" dirty="0">
                <a:solidFill>
                  <a:srgbClr val="FF7300"/>
                </a:solidFill>
              </a:rPr>
              <a:t>učitel zeměpisu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30"/>
          </p:nvPr>
        </p:nvSpPr>
        <p:spPr>
          <a:xfrm>
            <a:off x="5851491" y="1365091"/>
            <a:ext cx="5949340" cy="4129113"/>
          </a:xfrm>
        </p:spPr>
        <p:txBody>
          <a:bodyPr vert="horz" lIns="0" tIns="0" rIns="0" bIns="0" rtlCol="0" anchor="ctr">
            <a:noAutofit/>
          </a:bodyPr>
          <a:lstStyle/>
          <a:p>
            <a:pPr marL="251460" indent="-179705" fontAlgn="base">
              <a:lnSpc>
                <a:spcPct val="100000"/>
              </a:lnSpc>
              <a:spcAft>
                <a:spcPts val="600"/>
              </a:spcAft>
            </a:pPr>
            <a:r>
              <a:rPr lang="sk-SK" sz="2000" dirty="0"/>
              <a:t>Je </a:t>
            </a:r>
            <a:r>
              <a:rPr lang="sk-SK" sz="2000" err="1"/>
              <a:t>důležité</a:t>
            </a:r>
            <a:r>
              <a:rPr lang="sk-SK" sz="2000" dirty="0"/>
              <a:t> </a:t>
            </a:r>
            <a:r>
              <a:rPr lang="sk-SK" sz="2000" err="1"/>
              <a:t>znát</a:t>
            </a:r>
            <a:r>
              <a:rPr lang="sk-SK" sz="2000" dirty="0"/>
              <a:t> </a:t>
            </a:r>
            <a:r>
              <a:rPr lang="sk-SK" sz="2000" b="1" err="1"/>
              <a:t>současný</a:t>
            </a:r>
            <a:r>
              <a:rPr lang="sk-SK" sz="2000" b="1" dirty="0"/>
              <a:t> stav využití krajiny</a:t>
            </a:r>
            <a:r>
              <a:rPr lang="sk-SK" sz="2000" dirty="0"/>
              <a:t>, </a:t>
            </a:r>
            <a:r>
              <a:rPr lang="sk-SK" sz="2000" b="1" err="1"/>
              <a:t>minulost</a:t>
            </a:r>
            <a:r>
              <a:rPr lang="sk-SK" sz="2000" dirty="0"/>
              <a:t> a </a:t>
            </a:r>
            <a:r>
              <a:rPr lang="sk-SK" sz="2000" b="1" dirty="0"/>
              <a:t>možný vývoj</a:t>
            </a:r>
            <a:r>
              <a:rPr lang="sk-SK" sz="2000" dirty="0"/>
              <a:t> – </a:t>
            </a:r>
            <a:r>
              <a:rPr lang="sk-SK" sz="2000" err="1"/>
              <a:t>modelování</a:t>
            </a:r>
            <a:r>
              <a:rPr lang="sk-SK" sz="2000" dirty="0"/>
              <a:t>.  Toto je </a:t>
            </a:r>
            <a:r>
              <a:rPr lang="sk-SK" sz="2000" err="1"/>
              <a:t>úkolem</a:t>
            </a:r>
            <a:r>
              <a:rPr lang="sk-SK" sz="2000" dirty="0"/>
              <a:t> geografie.</a:t>
            </a:r>
            <a:endParaRPr lang="sk-SK" sz="2000" dirty="0">
              <a:cs typeface="Arial"/>
            </a:endParaRPr>
          </a:p>
          <a:p>
            <a:pPr marL="251460" indent="-179705" fontAlgn="base">
              <a:lnSpc>
                <a:spcPct val="100000"/>
              </a:lnSpc>
              <a:spcAft>
                <a:spcPts val="600"/>
              </a:spcAft>
            </a:pPr>
            <a:endParaRPr lang="sk-SK" sz="2000" dirty="0">
              <a:cs typeface="Arial"/>
            </a:endParaRPr>
          </a:p>
          <a:p>
            <a:pPr marL="251460" indent="-179705" fontAlgn="base">
              <a:lnSpc>
                <a:spcPct val="100000"/>
              </a:lnSpc>
              <a:spcAft>
                <a:spcPts val="600"/>
              </a:spcAft>
            </a:pPr>
            <a:r>
              <a:rPr lang="sk-SK" sz="2000" err="1"/>
              <a:t>Geografové</a:t>
            </a:r>
            <a:r>
              <a:rPr lang="sk-SK" sz="2000" dirty="0"/>
              <a:t> </a:t>
            </a:r>
            <a:r>
              <a:rPr lang="sk-SK" sz="2000" err="1"/>
              <a:t>jsou</a:t>
            </a:r>
            <a:r>
              <a:rPr lang="sk-SK" sz="2000" dirty="0"/>
              <a:t> </a:t>
            </a:r>
            <a:r>
              <a:rPr lang="sk-SK" sz="2000" err="1"/>
              <a:t>odborníky</a:t>
            </a:r>
            <a:r>
              <a:rPr lang="sk-SK" sz="2000" dirty="0"/>
              <a:t> na </a:t>
            </a:r>
            <a:r>
              <a:rPr lang="sk-SK" sz="2000" b="1" err="1"/>
              <a:t>studium</a:t>
            </a:r>
            <a:r>
              <a:rPr lang="sk-SK" sz="2000" b="1" dirty="0"/>
              <a:t> krajiny</a:t>
            </a:r>
            <a:r>
              <a:rPr lang="sk-SK" sz="2000" dirty="0"/>
              <a:t>.  </a:t>
            </a:r>
            <a:endParaRPr lang="sk-SK" sz="2000" dirty="0">
              <a:cs typeface="Arial"/>
            </a:endParaRPr>
          </a:p>
          <a:p>
            <a:pPr marL="251460" indent="-179705" fontAlgn="base">
              <a:lnSpc>
                <a:spcPct val="100000"/>
              </a:lnSpc>
              <a:spcAft>
                <a:spcPts val="600"/>
              </a:spcAft>
            </a:pPr>
            <a:endParaRPr lang="sk-SK" sz="2000" dirty="0">
              <a:cs typeface="Arial"/>
            </a:endParaRPr>
          </a:p>
          <a:p>
            <a:pPr marL="251460" indent="-179705">
              <a:lnSpc>
                <a:spcPct val="100000"/>
              </a:lnSpc>
              <a:spcAft>
                <a:spcPts val="600"/>
              </a:spcAft>
            </a:pPr>
            <a:r>
              <a:rPr lang="sk-SK" sz="2000" err="1"/>
              <a:t>Využívat</a:t>
            </a:r>
            <a:r>
              <a:rPr lang="sk-SK" sz="2000" dirty="0"/>
              <a:t> krajinu </a:t>
            </a:r>
            <a:r>
              <a:rPr lang="sk-SK" sz="2000" b="1" dirty="0"/>
              <a:t>s </a:t>
            </a:r>
            <a:r>
              <a:rPr lang="sk-SK" sz="2000" b="1" err="1"/>
              <a:t>ohleduplností</a:t>
            </a:r>
            <a:r>
              <a:rPr lang="sk-SK" sz="2000" b="1" dirty="0"/>
              <a:t> k </a:t>
            </a:r>
            <a:r>
              <a:rPr lang="sk-SK" sz="2000" b="1" err="1"/>
              <a:t>jejím</a:t>
            </a:r>
            <a:r>
              <a:rPr lang="sk-SK" sz="2000" b="1" dirty="0"/>
              <a:t> </a:t>
            </a:r>
            <a:r>
              <a:rPr lang="sk-SK" sz="2000" b="1" err="1"/>
              <a:t>přírodním</a:t>
            </a:r>
            <a:r>
              <a:rPr lang="sk-SK" sz="2000" b="1" dirty="0"/>
              <a:t> </a:t>
            </a:r>
            <a:r>
              <a:rPr lang="sk-SK" sz="2000" b="1" err="1"/>
              <a:t>základům</a:t>
            </a:r>
            <a:r>
              <a:rPr lang="sk-SK" sz="2000" b="1" dirty="0"/>
              <a:t> </a:t>
            </a:r>
            <a:r>
              <a:rPr lang="sk-SK" sz="2000" dirty="0"/>
              <a:t>-  významný úkol </a:t>
            </a:r>
            <a:r>
              <a:rPr lang="sk-SK" sz="2000" err="1"/>
              <a:t>vzdělávání</a:t>
            </a:r>
            <a:r>
              <a:rPr lang="sk-SK" sz="2000" dirty="0"/>
              <a:t> a </a:t>
            </a:r>
            <a:r>
              <a:rPr lang="sk-SK" sz="2000" err="1"/>
              <a:t>učitele</a:t>
            </a:r>
            <a:r>
              <a:rPr lang="sk-SK" sz="2000" dirty="0"/>
              <a:t> </a:t>
            </a:r>
            <a:r>
              <a:rPr lang="sk-SK" sz="2000" err="1"/>
              <a:t>zeměpisu</a:t>
            </a:r>
            <a:r>
              <a:rPr lang="sk-SK" sz="2000" dirty="0"/>
              <a:t>. </a:t>
            </a:r>
            <a:endParaRPr lang="cs-CZ" sz="2000">
              <a:cs typeface="Arial"/>
            </a:endParaRPr>
          </a:p>
        </p:txBody>
      </p:sp>
      <p:pic>
        <p:nvPicPr>
          <p:cNvPr id="4" name="Obrázek 3" descr="Human Physical Geography, 45% OFF | rbk.bm">
            <a:extLst>
              <a:ext uri="{FF2B5EF4-FFF2-40B4-BE49-F238E27FC236}">
                <a16:creationId xmlns:a16="http://schemas.microsoft.com/office/drawing/2014/main" id="{F2335754-47BF-22AF-50AD-EC21F5735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9" y="1717766"/>
            <a:ext cx="5214257" cy="3651068"/>
          </a:xfrm>
          <a:prstGeom prst="rect">
            <a:avLst/>
          </a:prstGeom>
          <a:ln>
            <a:noFill/>
          </a:ln>
        </p:spPr>
      </p:pic>
      <p:pic>
        <p:nvPicPr>
          <p:cNvPr id="8" name="Obrázek 7" descr="To Promote Sustainability and Guarantee a Green Future, Businesses are  Essential | NGC Media Centre">
            <a:extLst>
              <a:ext uri="{FF2B5EF4-FFF2-40B4-BE49-F238E27FC236}">
                <a16:creationId xmlns:a16="http://schemas.microsoft.com/office/drawing/2014/main" id="{7B56019A-8035-C36D-44AB-C7C9748AD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8820" y="5404142"/>
            <a:ext cx="2175387" cy="144902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21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25D40A-FDFB-317D-1A09-EFA77A34E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text, snímek obrazovky, diagram, číslo&#10;&#10;Popis se vygeneroval automaticky.">
            <a:extLst>
              <a:ext uri="{FF2B5EF4-FFF2-40B4-BE49-F238E27FC236}">
                <a16:creationId xmlns:a16="http://schemas.microsoft.com/office/drawing/2014/main" id="{61A2F32F-0310-7FA5-0672-628BC98D2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50" t="2680" r="233" b="-335"/>
          <a:stretch/>
        </p:blipFill>
        <p:spPr>
          <a:xfrm>
            <a:off x="312834" y="342173"/>
            <a:ext cx="9216328" cy="6343684"/>
          </a:xfrm>
          <a:ln>
            <a:noFill/>
          </a:ln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81C6E30-DC6F-B229-902B-71B35475258A}"/>
              </a:ext>
            </a:extLst>
          </p:cNvPr>
          <p:cNvSpPr txBox="1"/>
          <p:nvPr/>
        </p:nvSpPr>
        <p:spPr>
          <a:xfrm>
            <a:off x="9254646" y="2949880"/>
            <a:ext cx="2743200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err="1">
                <a:latin typeface="Tahoma"/>
                <a:ea typeface="Tahoma"/>
                <a:cs typeface="Tahoma"/>
              </a:rPr>
              <a:t>Zdroj</a:t>
            </a:r>
            <a:r>
              <a:rPr lang="en-US" sz="1400" b="1" dirty="0">
                <a:latin typeface="Tahoma"/>
                <a:ea typeface="Tahoma"/>
                <a:cs typeface="Tahoma"/>
              </a:rPr>
              <a:t>:</a:t>
            </a:r>
          </a:p>
          <a:p>
            <a:r>
              <a:rPr lang="en-US" sz="1400" dirty="0">
                <a:latin typeface="Tahoma"/>
                <a:ea typeface="Tahoma"/>
                <a:cs typeface="Tahoma"/>
                <a:hlinkClick r:id="rId3"/>
              </a:rPr>
              <a:t>https://zachranzemepis.cz/wp-content/uploads/2020/12/Sche%CC%81ma_Daniel_Vrbi%CC%81k.pdf</a:t>
            </a:r>
            <a:r>
              <a:rPr lang="en-US" sz="1400" dirty="0">
                <a:latin typeface="Tahoma"/>
                <a:ea typeface="Tahoma"/>
                <a:cs typeface="Tahoma"/>
              </a:rPr>
              <a:t> </a:t>
            </a:r>
            <a:endParaRPr lang="cs-CZ" sz="1400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08975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347328-FB41-A40E-58B6-3C7555410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Arial"/>
              </a:rPr>
              <a:t>Kritéria pro hodnocení map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C8645C-564F-9527-8F8B-6F6E5F440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516633"/>
            <a:ext cx="10753200" cy="4139998"/>
          </a:xfrm>
        </p:spPr>
        <p:txBody>
          <a:bodyPr/>
          <a:lstStyle/>
          <a:p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DA75656-337C-DDD1-22E0-9A8CC5E54780}"/>
              </a:ext>
            </a:extLst>
          </p:cNvPr>
          <p:cNvSpPr txBox="1"/>
          <p:nvPr/>
        </p:nvSpPr>
        <p:spPr>
          <a:xfrm>
            <a:off x="722855" y="1406569"/>
            <a:ext cx="10754115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800" b="1" dirty="0">
                <a:solidFill>
                  <a:schemeClr val="accent1"/>
                </a:solidFill>
                <a:latin typeface="+mn-lt"/>
                <a:cs typeface="Arial"/>
              </a:rPr>
              <a:t>Úkol:</a:t>
            </a:r>
            <a:r>
              <a:rPr lang="cs-CZ" sz="2800" dirty="0">
                <a:cs typeface="Arial"/>
              </a:rPr>
              <a:t> Zamyslete se ve skupině, jaká by měla být </a:t>
            </a:r>
            <a:r>
              <a:rPr lang="cs-CZ" sz="2800" b="1" dirty="0">
                <a:solidFill>
                  <a:srgbClr val="FF7300"/>
                </a:solidFill>
                <a:cs typeface="Arial"/>
              </a:rPr>
              <a:t>kvalitní mapa</a:t>
            </a:r>
            <a:r>
              <a:rPr lang="cs-CZ" sz="2800" dirty="0">
                <a:cs typeface="Arial"/>
              </a:rPr>
              <a:t> mapující </a:t>
            </a:r>
            <a:r>
              <a:rPr lang="cs-CZ" sz="2800" err="1">
                <a:cs typeface="Arial"/>
              </a:rPr>
              <a:t>land</a:t>
            </a:r>
            <a:r>
              <a:rPr lang="cs-CZ" sz="2800" dirty="0">
                <a:cs typeface="Arial"/>
              </a:rPr>
              <a:t> use naší oblasti?</a:t>
            </a:r>
            <a:endParaRPr lang="cs-CZ" sz="2800" dirty="0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8886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347328-FB41-A40E-58B6-3C7555410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Arial"/>
              </a:rPr>
              <a:t>Kritéria pro hodnocení map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C8645C-564F-9527-8F8B-6F6E5F440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516633"/>
            <a:ext cx="10753200" cy="4139998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>
              <a:lnSpc>
                <a:spcPct val="100000"/>
              </a:lnSpc>
            </a:pPr>
            <a:r>
              <a:rPr lang="cs-CZ" sz="2000" dirty="0">
                <a:solidFill>
                  <a:srgbClr val="000000"/>
                </a:solidFill>
                <a:ea typeface="+mn-lt"/>
                <a:cs typeface="+mn-lt"/>
              </a:rPr>
              <a:t>Mapa je kompozičně a graficky vyvážená - "nic nebije do očí".</a:t>
            </a:r>
            <a:endParaRPr lang="cs-CZ" sz="2000">
              <a:cs typeface="Arial"/>
            </a:endParaRPr>
          </a:p>
          <a:p>
            <a:pPr marL="251460" indent="-179705">
              <a:lnSpc>
                <a:spcPct val="100000"/>
              </a:lnSpc>
            </a:pPr>
            <a:r>
              <a:rPr lang="cs-CZ" sz="2000" dirty="0">
                <a:solidFill>
                  <a:srgbClr val="0D0D0D"/>
                </a:solidFill>
                <a:ea typeface="+mn-lt"/>
                <a:cs typeface="+mn-lt"/>
              </a:rPr>
              <a:t>Mapa by měla být graficky přehledná a snadno čitelná.</a:t>
            </a:r>
            <a:endParaRPr lang="cs-CZ" sz="2000">
              <a:cs typeface="Arial"/>
            </a:endParaRPr>
          </a:p>
          <a:p>
            <a:pPr marL="251460" indent="-179705">
              <a:lnSpc>
                <a:spcPct val="100000"/>
              </a:lnSpc>
            </a:pPr>
            <a:r>
              <a:rPr lang="cs-CZ" sz="2000" dirty="0">
                <a:solidFill>
                  <a:srgbClr val="0D0D0D"/>
                </a:solidFill>
                <a:ea typeface="+mn-lt"/>
                <a:cs typeface="+mn-lt"/>
              </a:rPr>
              <a:t>Data použitá pro tvorbu mapy by měla být přesná a aktuální.</a:t>
            </a:r>
            <a:endParaRPr lang="cs-CZ" sz="20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251460" indent="-179705">
              <a:lnSpc>
                <a:spcPct val="100000"/>
              </a:lnSpc>
            </a:pPr>
            <a:r>
              <a:rPr lang="cs-CZ" sz="2000" dirty="0">
                <a:solidFill>
                  <a:srgbClr val="000000"/>
                </a:solidFill>
                <a:ea typeface="+mn-lt"/>
                <a:cs typeface="+mn-lt"/>
              </a:rPr>
              <a:t>V mapě nejsou žádná bíla místa. </a:t>
            </a:r>
            <a:endParaRPr lang="cs-CZ" sz="2000" dirty="0">
              <a:cs typeface="Arial"/>
            </a:endParaRPr>
          </a:p>
          <a:p>
            <a:pPr marL="251460" indent="-179705">
              <a:lnSpc>
                <a:spcPct val="100000"/>
              </a:lnSpc>
            </a:pPr>
            <a:r>
              <a:rPr lang="cs-CZ" sz="2000" dirty="0">
                <a:solidFill>
                  <a:srgbClr val="000000"/>
                </a:solidFill>
                <a:ea typeface="+mn-lt"/>
                <a:cs typeface="+mn-lt"/>
              </a:rPr>
              <a:t>Mapa obsahuje všechny základní kompoziční prvky. </a:t>
            </a:r>
          </a:p>
          <a:p>
            <a:pPr marL="251460" indent="-179705">
              <a:lnSpc>
                <a:spcPct val="100000"/>
              </a:lnSpc>
            </a:pPr>
            <a:r>
              <a:rPr lang="cs-CZ" sz="2000" dirty="0">
                <a:solidFill>
                  <a:srgbClr val="000000"/>
                </a:solidFill>
                <a:ea typeface="+mn-lt"/>
                <a:cs typeface="+mn-lt"/>
              </a:rPr>
              <a:t>Měřítko mapy je správně vypočítané a graficky ladí k celé mapě. </a:t>
            </a:r>
          </a:p>
          <a:p>
            <a:pPr marL="251460" indent="-179705">
              <a:lnSpc>
                <a:spcPct val="100000"/>
              </a:lnSpc>
            </a:pPr>
            <a:r>
              <a:rPr lang="cs-CZ" sz="2000" dirty="0">
                <a:solidFill>
                  <a:srgbClr val="000000"/>
                </a:solidFill>
                <a:ea typeface="+mn-lt"/>
                <a:cs typeface="+mn-lt"/>
              </a:rPr>
              <a:t>Směrovka je správně vytvořená a graficky ladí k celé mapě. </a:t>
            </a:r>
          </a:p>
          <a:p>
            <a:pPr marL="251460" indent="-179705">
              <a:lnSpc>
                <a:spcPct val="100000"/>
              </a:lnSpc>
            </a:pPr>
            <a:r>
              <a:rPr lang="cs-CZ" sz="2000" dirty="0">
                <a:solidFill>
                  <a:srgbClr val="000000"/>
                </a:solidFill>
                <a:ea typeface="+mn-lt"/>
                <a:cs typeface="+mn-lt"/>
              </a:rPr>
              <a:t>Legenda z</a:t>
            </a:r>
            <a:r>
              <a:rPr lang="cs-CZ" sz="2000" dirty="0">
                <a:solidFill>
                  <a:srgbClr val="0D0D0D"/>
                </a:solidFill>
                <a:ea typeface="+mn-lt"/>
                <a:cs typeface="+mn-lt"/>
              </a:rPr>
              <a:t>obrazuje všechny kategorie, žádná nechybí a ani není navíc. </a:t>
            </a:r>
            <a:endParaRPr lang="cs-CZ" sz="20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251460" indent="-179705">
              <a:lnSpc>
                <a:spcPct val="100000"/>
              </a:lnSpc>
            </a:pPr>
            <a:r>
              <a:rPr lang="cs-CZ" sz="2000" dirty="0">
                <a:solidFill>
                  <a:srgbClr val="0D0D0D"/>
                </a:solidFill>
                <a:ea typeface="+mn-lt"/>
                <a:cs typeface="+mn-lt"/>
              </a:rPr>
              <a:t>Každá kategorie využití půdy by měla být přesně definována, seřazena do správné skupiny. </a:t>
            </a:r>
            <a:endParaRPr lang="cs-CZ" sz="2000">
              <a:cs typeface="Arial"/>
            </a:endParaRPr>
          </a:p>
          <a:p>
            <a:pPr marL="251460" indent="-179705">
              <a:lnSpc>
                <a:spcPct val="100000"/>
              </a:lnSpc>
            </a:pPr>
            <a:r>
              <a:rPr lang="cs-CZ" sz="2000" dirty="0">
                <a:solidFill>
                  <a:srgbClr val="0D0D0D"/>
                </a:solidFill>
                <a:ea typeface="+mn-lt"/>
                <a:cs typeface="+mn-lt"/>
              </a:rPr>
              <a:t>Symboly pro různé typy využití půdy by měly být vhodně zvoleny a srozumitelné pro čtenáře.</a:t>
            </a:r>
          </a:p>
          <a:p>
            <a:pPr marL="251460" indent="-179705">
              <a:lnSpc>
                <a:spcPct val="100000"/>
              </a:lnSpc>
            </a:pPr>
            <a:r>
              <a:rPr lang="cs-CZ" sz="2000" dirty="0">
                <a:solidFill>
                  <a:srgbClr val="0D0D0D"/>
                </a:solidFill>
                <a:ea typeface="+mn-lt"/>
                <a:cs typeface="+mn-lt"/>
              </a:rPr>
              <a:t>Pokud existují omezení nebo nedostatky v datech použitých pro tvorbu mapy, měla by být tato omezení jasně uvedena.</a:t>
            </a:r>
          </a:p>
          <a:p>
            <a:pPr marL="251460" indent="-179705">
              <a:lnSpc>
                <a:spcPct val="100000"/>
              </a:lnSpc>
            </a:pPr>
            <a:r>
              <a:rPr lang="cs-CZ" sz="2000" dirty="0">
                <a:solidFill>
                  <a:srgbClr val="0D0D0D"/>
                </a:solidFill>
                <a:cs typeface="Arial"/>
              </a:rPr>
              <a:t>Na vypracování mapy se podíleli všichni členové skupiny. </a:t>
            </a:r>
          </a:p>
          <a:p>
            <a:pPr marL="251460" indent="-179705">
              <a:lnSpc>
                <a:spcPct val="100000"/>
              </a:lnSpc>
            </a:pPr>
            <a:r>
              <a:rPr lang="cs-CZ" sz="2000" dirty="0">
                <a:solidFill>
                  <a:srgbClr val="0D0D0D"/>
                </a:solidFill>
                <a:cs typeface="Arial"/>
              </a:rPr>
              <a:t>Mapa je odevzdaná ve správném formátu, a včas. </a:t>
            </a:r>
          </a:p>
          <a:p>
            <a:pPr marL="251460" indent="-179705">
              <a:lnSpc>
                <a:spcPct val="100000"/>
              </a:lnSpc>
            </a:pPr>
            <a:endParaRPr lang="cs-CZ" sz="1800" dirty="0">
              <a:solidFill>
                <a:srgbClr val="0D0D0D"/>
              </a:solidFill>
              <a:cs typeface="Arial"/>
            </a:endParaRPr>
          </a:p>
          <a:p>
            <a:pPr marL="251460" indent="-179705">
              <a:lnSpc>
                <a:spcPct val="100000"/>
              </a:lnSpc>
            </a:pPr>
            <a:endParaRPr lang="cs-CZ" dirty="0">
              <a:cs typeface="Arial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DA75656-337C-DDD1-22E0-9A8CC5E54780}"/>
              </a:ext>
            </a:extLst>
          </p:cNvPr>
          <p:cNvSpPr txBox="1"/>
          <p:nvPr/>
        </p:nvSpPr>
        <p:spPr>
          <a:xfrm>
            <a:off x="722855" y="1406569"/>
            <a:ext cx="11063677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800" b="1" dirty="0">
                <a:solidFill>
                  <a:schemeClr val="accent1"/>
                </a:solidFill>
                <a:latin typeface="+mn-lt"/>
                <a:cs typeface="Arial"/>
              </a:rPr>
              <a:t>Úkol:</a:t>
            </a:r>
            <a:r>
              <a:rPr lang="cs-CZ" sz="2800" dirty="0">
                <a:cs typeface="Arial"/>
              </a:rPr>
              <a:t> Zamyslete se ve skupině, která z těchto kritérií si ponecháme, která ubereme, nebo jaké ještě doplníme?</a:t>
            </a:r>
            <a:endParaRPr lang="cs-CZ" sz="2800" dirty="0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4569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B57BE7-9495-E4EA-3EB2-454A4DE14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cs typeface="Arial"/>
              </a:rPr>
              <a:t>Geoportál</a:t>
            </a:r>
            <a:r>
              <a:rPr lang="cs-CZ" dirty="0">
                <a:cs typeface="Arial"/>
              </a:rPr>
              <a:t> INSPIRE</a:t>
            </a:r>
            <a:endParaRPr lang="cs-CZ" dirty="0"/>
          </a:p>
        </p:txBody>
      </p:sp>
      <p:pic>
        <p:nvPicPr>
          <p:cNvPr id="4" name="Zástupný obsah 3" descr="Obsah obrázku text, mapa, atlas, snímek obrazovky&#10;&#10;Popis se vygeneroval automaticky.">
            <a:extLst>
              <a:ext uri="{FF2B5EF4-FFF2-40B4-BE49-F238E27FC236}">
                <a16:creationId xmlns:a16="http://schemas.microsoft.com/office/drawing/2014/main" id="{C6E0FB4D-6FEE-6295-59D3-5147D707AA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1644" y="1168128"/>
            <a:ext cx="10071256" cy="5675903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6530E2D-958F-E253-9FF2-D4C9251DAF6E}"/>
              </a:ext>
            </a:extLst>
          </p:cNvPr>
          <p:cNvSpPr txBox="1"/>
          <p:nvPr/>
        </p:nvSpPr>
        <p:spPr>
          <a:xfrm>
            <a:off x="6391275" y="259556"/>
            <a:ext cx="5791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Tahoma"/>
                <a:ea typeface="Tahoma"/>
                <a:cs typeface="Tahoma"/>
                <a:hlinkClick r:id="rId3"/>
              </a:rPr>
              <a:t>https://geoportal.gov.cz/web/guest/map</a:t>
            </a:r>
            <a:r>
              <a:rPr lang="en-US" dirty="0">
                <a:latin typeface="Tahoma"/>
                <a:ea typeface="Tahoma"/>
                <a:cs typeface="Tahoma"/>
              </a:rPr>
              <a:t> </a:t>
            </a:r>
            <a:endParaRPr lang="cs-CZ"/>
          </a:p>
        </p:txBody>
      </p:sp>
      <p:pic>
        <p:nvPicPr>
          <p:cNvPr id="6" name="Obrázek 5" descr="Obsah obrázku text, snímek obrazovky, Písmo, design&#10;&#10;Popis se vygeneroval automaticky.">
            <a:extLst>
              <a:ext uri="{FF2B5EF4-FFF2-40B4-BE49-F238E27FC236}">
                <a16:creationId xmlns:a16="http://schemas.microsoft.com/office/drawing/2014/main" id="{AE686F99-5B92-BEA3-0682-6CA967407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2543" y="2817018"/>
            <a:ext cx="3240881" cy="285511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6A5CBE3-A7B0-94CD-AF11-E2259584A5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0118" y="2352674"/>
            <a:ext cx="3374231" cy="45005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4F86F61-F3D3-3B6D-1C41-375BBFC3FC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7738" y="1893093"/>
            <a:ext cx="2497931" cy="46434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ACA3136-92C6-F7E3-3098-ED75973FD1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0118" y="1326356"/>
            <a:ext cx="2326481" cy="56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6622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418814-EE30-B115-4251-FD214C0FA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Arial"/>
              </a:rPr>
              <a:t>Sentinel 2</a:t>
            </a:r>
            <a:endParaRPr lang="cs-CZ" dirty="0"/>
          </a:p>
        </p:txBody>
      </p:sp>
      <p:pic>
        <p:nvPicPr>
          <p:cNvPr id="4" name="Zástupný obsah 3" descr="Obsah obrázku text, mapa, snímek obrazovky, Multimediální software&#10;&#10;Popis se vygeneroval automaticky.">
            <a:extLst>
              <a:ext uri="{FF2B5EF4-FFF2-40B4-BE49-F238E27FC236}">
                <a16:creationId xmlns:a16="http://schemas.microsoft.com/office/drawing/2014/main" id="{D8B68FBC-4DB0-4916-249E-7DC097E2E1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" y="1191940"/>
            <a:ext cx="12192908" cy="5663997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7C9F828-AE27-048C-50E1-C431BFED87A5}"/>
              </a:ext>
            </a:extLst>
          </p:cNvPr>
          <p:cNvSpPr txBox="1"/>
          <p:nvPr/>
        </p:nvSpPr>
        <p:spPr>
          <a:xfrm>
            <a:off x="6938962" y="711994"/>
            <a:ext cx="656510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Tahoma"/>
                <a:ea typeface="Tahoma"/>
                <a:cs typeface="Tahoma"/>
                <a:hlinkClick r:id="rId3"/>
              </a:rPr>
              <a:t>https://sentinelshare.page.link/MpoJ</a:t>
            </a:r>
            <a:r>
              <a:rPr lang="en-US" dirty="0">
                <a:latin typeface="Tahoma"/>
                <a:ea typeface="Tahoma"/>
                <a:cs typeface="Tahoma"/>
              </a:rPr>
              <a:t> </a:t>
            </a:r>
            <a:endParaRPr lang="cs-CZ"/>
          </a:p>
        </p:txBody>
      </p:sp>
      <p:pic>
        <p:nvPicPr>
          <p:cNvPr id="6" name="Obrázek 5" descr="Obsah obrázku text, snímek obrazovky, software&#10;&#10;Popis se vygeneroval automaticky.">
            <a:extLst>
              <a:ext uri="{FF2B5EF4-FFF2-40B4-BE49-F238E27FC236}">
                <a16:creationId xmlns:a16="http://schemas.microsoft.com/office/drawing/2014/main" id="{71094CA6-BEA4-7266-A2A8-5A20E902FF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63" y="1369219"/>
            <a:ext cx="4402932" cy="411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97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22EB7B-06D7-CEBE-CA60-7FAF9B83A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Arial"/>
              </a:rPr>
              <a:t>CORINE portál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FCCA05-CD63-56E7-F3AA-E3AE1F6D0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51460" indent="-179705"/>
            <a:r>
              <a:rPr lang="cs-CZ" dirty="0">
                <a:ea typeface="+mn-lt"/>
                <a:cs typeface="+mn-lt"/>
                <a:hlinkClick r:id="rId2"/>
              </a:rPr>
              <a:t>https://land.copernicus.eu/en/map-viewer?product=130299ac96e54c30a12edd575eff80f7</a:t>
            </a:r>
            <a:r>
              <a:rPr lang="cs-CZ" dirty="0">
                <a:ea typeface="+mn-lt"/>
                <a:cs typeface="+mn-l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50927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1CD031-282D-B8DC-744B-78840CFA8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/>
                <a:cs typeface="Arial"/>
              </a:rPr>
              <a:t>Dotazy?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 descr="Obsah obrázku kresba, ilustrace, kreslené, design&#10;&#10;Popis se vygeneroval automaticky.">
            <a:extLst>
              <a:ext uri="{FF2B5EF4-FFF2-40B4-BE49-F238E27FC236}">
                <a16:creationId xmlns:a16="http://schemas.microsoft.com/office/drawing/2014/main" id="{34EC3F09-F090-3EBC-C21F-6F6969E7BA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40" r="-259"/>
          <a:stretch/>
        </p:blipFill>
        <p:spPr>
          <a:xfrm>
            <a:off x="7477386" y="2682452"/>
            <a:ext cx="4220958" cy="3208639"/>
          </a:xfrm>
          <a:prstGeom prst="rect">
            <a:avLst/>
          </a:prstGeom>
          <a:ln>
            <a:noFill/>
          </a:ln>
        </p:spPr>
      </p:pic>
      <p:pic>
        <p:nvPicPr>
          <p:cNvPr id="5" name="Grafický objekt 4" descr="Land-use Challenges | Sustainability Accelerator">
            <a:extLst>
              <a:ext uri="{FF2B5EF4-FFF2-40B4-BE49-F238E27FC236}">
                <a16:creationId xmlns:a16="http://schemas.microsoft.com/office/drawing/2014/main" id="{B60DAA35-6642-E15A-1813-060084B83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78071" y="3198010"/>
            <a:ext cx="4141938" cy="3207269"/>
          </a:xfrm>
          <a:prstGeom prst="rect">
            <a:avLst/>
          </a:prstGeom>
        </p:spPr>
      </p:pic>
      <p:pic>
        <p:nvPicPr>
          <p:cNvPr id="8" name="Zástupný obsah 7" descr="Land-use Challenges | Sustainability Accelerator">
            <a:extLst>
              <a:ext uri="{FF2B5EF4-FFF2-40B4-BE49-F238E27FC236}">
                <a16:creationId xmlns:a16="http://schemas.microsoft.com/office/drawing/2014/main" id="{5E40055E-BF23-F6A6-9F78-3C20E21909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0858" y="669316"/>
            <a:ext cx="4022554" cy="3190309"/>
          </a:xfrm>
        </p:spPr>
      </p:pic>
    </p:spTree>
    <p:extLst>
      <p:ext uri="{BB962C8B-B14F-4D97-AF65-F5344CB8AC3E}">
        <p14:creationId xmlns:p14="http://schemas.microsoft.com/office/powerpoint/2010/main" val="4053339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125720-A31B-22F8-D657-6949DE170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669043"/>
            <a:ext cx="10753200" cy="4139998"/>
          </a:xfrm>
        </p:spPr>
        <p:txBody>
          <a:bodyPr vert="horz" lIns="0" tIns="0" rIns="0" bIns="0" rtlCol="0" anchor="t">
            <a:noAutofit/>
          </a:bodyPr>
          <a:lstStyle/>
          <a:p>
            <a:pPr marL="71755" indent="0">
              <a:buNone/>
            </a:pPr>
            <a:r>
              <a:rPr lang="cs-CZ" sz="2400" b="1" dirty="0">
                <a:solidFill>
                  <a:schemeClr val="accent1"/>
                </a:solidFill>
                <a:latin typeface="Arial"/>
                <a:cs typeface="Calibri"/>
              </a:rPr>
              <a:t>Současný stav  krajiny</a:t>
            </a:r>
            <a:endParaRPr lang="cs-CZ" sz="2400">
              <a:solidFill>
                <a:schemeClr val="accent1"/>
              </a:solidFill>
              <a:latin typeface="Arial"/>
              <a:cs typeface="Arial"/>
            </a:endParaRPr>
          </a:p>
          <a:p>
            <a:pPr marL="71755" indent="0">
              <a:buNone/>
            </a:pPr>
            <a:r>
              <a:rPr lang="cs-CZ" sz="2000" b="1" dirty="0">
                <a:latin typeface="Arial"/>
                <a:cs typeface="Calibri"/>
              </a:rPr>
              <a:t>= mapování </a:t>
            </a:r>
            <a:r>
              <a:rPr lang="cs-CZ" sz="2000" dirty="0">
                <a:latin typeface="Arial"/>
                <a:cs typeface="Calibri"/>
              </a:rPr>
              <a:t>(učili jsme se v Kartografii, navazuje na jaro, FG, HG a RG)</a:t>
            </a:r>
            <a:endParaRPr lang="cs-CZ" sz="2000">
              <a:latin typeface="Arial"/>
              <a:cs typeface="Arial"/>
            </a:endParaRPr>
          </a:p>
          <a:p>
            <a:pPr marL="71755" indent="0">
              <a:buNone/>
            </a:pPr>
            <a:endParaRPr lang="cs-CZ" sz="2400" b="1" dirty="0">
              <a:solidFill>
                <a:schemeClr val="accent1"/>
              </a:solidFill>
              <a:latin typeface="Arial"/>
              <a:cs typeface="Calibri"/>
            </a:endParaRPr>
          </a:p>
          <a:p>
            <a:pPr marL="71755" indent="0">
              <a:buNone/>
            </a:pPr>
            <a:r>
              <a:rPr lang="cs-CZ" sz="2400" b="1" dirty="0">
                <a:solidFill>
                  <a:schemeClr val="accent1"/>
                </a:solidFill>
                <a:latin typeface="Arial"/>
                <a:cs typeface="Calibri"/>
              </a:rPr>
              <a:t>Minulost</a:t>
            </a:r>
            <a:r>
              <a:rPr lang="cs-CZ" sz="2400" dirty="0">
                <a:solidFill>
                  <a:schemeClr val="accent1"/>
                </a:solidFill>
                <a:latin typeface="Arial"/>
                <a:cs typeface="Calibri"/>
              </a:rPr>
              <a:t>  </a:t>
            </a:r>
            <a:r>
              <a:rPr lang="cs-CZ" sz="2400" b="1" dirty="0">
                <a:solidFill>
                  <a:schemeClr val="accent1"/>
                </a:solidFill>
                <a:latin typeface="Arial"/>
                <a:cs typeface="Calibri"/>
              </a:rPr>
              <a:t>krajiny </a:t>
            </a:r>
            <a:endParaRPr lang="cs-CZ" sz="2400">
              <a:solidFill>
                <a:schemeClr val="accent1"/>
              </a:solidFill>
              <a:latin typeface="Arial"/>
              <a:cs typeface="Arial"/>
            </a:endParaRPr>
          </a:p>
          <a:p>
            <a:pPr marL="71755" indent="0">
              <a:buNone/>
            </a:pPr>
            <a:r>
              <a:rPr lang="cs-CZ" sz="2000" b="1" dirty="0">
                <a:latin typeface="Arial"/>
                <a:cs typeface="Calibri"/>
              </a:rPr>
              <a:t>= staré mapy </a:t>
            </a:r>
            <a:r>
              <a:rPr lang="cs-CZ" sz="2000" dirty="0">
                <a:latin typeface="Arial"/>
                <a:cs typeface="Calibri"/>
              </a:rPr>
              <a:t>(vojenská mapování či jiné), </a:t>
            </a:r>
            <a:r>
              <a:rPr lang="cs-CZ" sz="2000" b="1" dirty="0">
                <a:latin typeface="Arial"/>
                <a:cs typeface="Calibri"/>
              </a:rPr>
              <a:t>archivní snímky  z letadel a družic                   </a:t>
            </a:r>
            <a:r>
              <a:rPr lang="cs-CZ" sz="2000" dirty="0">
                <a:latin typeface="Arial"/>
                <a:cs typeface="Calibri"/>
              </a:rPr>
              <a:t>(my: ortofoto 50. roky, snímky z družic z předchozích období)</a:t>
            </a:r>
            <a:endParaRPr lang="cs-CZ" sz="2000">
              <a:latin typeface="Arial"/>
              <a:cs typeface="Arial"/>
            </a:endParaRPr>
          </a:p>
          <a:p>
            <a:pPr marL="71755" indent="0">
              <a:buNone/>
            </a:pPr>
            <a:endParaRPr lang="cs-CZ" sz="2400" b="1" dirty="0">
              <a:solidFill>
                <a:schemeClr val="accent1"/>
              </a:solidFill>
              <a:latin typeface="Arial"/>
              <a:cs typeface="Calibri"/>
            </a:endParaRPr>
          </a:p>
          <a:p>
            <a:pPr marL="71755" indent="0">
              <a:buNone/>
            </a:pPr>
            <a:r>
              <a:rPr lang="cs-CZ" sz="2400" b="1" dirty="0">
                <a:solidFill>
                  <a:schemeClr val="accent1"/>
                </a:solidFill>
                <a:latin typeface="Arial"/>
                <a:cs typeface="Calibri"/>
              </a:rPr>
              <a:t>Budoucnost</a:t>
            </a:r>
            <a:r>
              <a:rPr lang="cs-CZ" sz="2400" dirty="0">
                <a:solidFill>
                  <a:schemeClr val="accent1"/>
                </a:solidFill>
                <a:latin typeface="Arial"/>
                <a:cs typeface="Calibri"/>
              </a:rPr>
              <a:t> </a:t>
            </a:r>
            <a:r>
              <a:rPr lang="cs-CZ" sz="2400" b="1" dirty="0">
                <a:solidFill>
                  <a:schemeClr val="accent1"/>
                </a:solidFill>
                <a:latin typeface="Arial"/>
                <a:cs typeface="Calibri"/>
              </a:rPr>
              <a:t>krajiny</a:t>
            </a:r>
            <a:endParaRPr lang="cs-CZ" sz="2400">
              <a:solidFill>
                <a:schemeClr val="accent1"/>
              </a:solidFill>
              <a:latin typeface="Arial"/>
              <a:cs typeface="Arial"/>
            </a:endParaRPr>
          </a:p>
          <a:p>
            <a:pPr marL="71755" indent="0">
              <a:buNone/>
            </a:pPr>
            <a:r>
              <a:rPr lang="cs-CZ" sz="2000" b="1" dirty="0">
                <a:latin typeface="Arial"/>
                <a:cs typeface="Calibri"/>
              </a:rPr>
              <a:t>= </a:t>
            </a:r>
            <a:r>
              <a:rPr lang="cs-CZ" sz="2000" dirty="0">
                <a:latin typeface="Arial"/>
                <a:cs typeface="Calibri"/>
              </a:rPr>
              <a:t>predikce, územní plánování</a:t>
            </a:r>
          </a:p>
          <a:p>
            <a:pPr marL="71755" indent="0">
              <a:buNone/>
            </a:pPr>
            <a:endParaRPr lang="cs-CZ" sz="2000" dirty="0">
              <a:latin typeface="Arial"/>
              <a:cs typeface="Calibri"/>
            </a:endParaRPr>
          </a:p>
          <a:p>
            <a:pPr marL="71755" indent="0">
              <a:buNone/>
            </a:pPr>
            <a:r>
              <a:rPr lang="cs-CZ" sz="2400" b="1" i="1" dirty="0">
                <a:solidFill>
                  <a:srgbClr val="FF7300"/>
                </a:solidFill>
                <a:latin typeface="Arial"/>
                <a:cs typeface="Calibri"/>
              </a:rPr>
              <a:t>Nauka o krajině</a:t>
            </a:r>
            <a:r>
              <a:rPr lang="cs-CZ" sz="2400" b="1" i="1" dirty="0">
                <a:latin typeface="Arial"/>
                <a:cs typeface="Calibri"/>
              </a:rPr>
              <a:t> </a:t>
            </a:r>
            <a:r>
              <a:rPr lang="cs-CZ" sz="2400" dirty="0">
                <a:latin typeface="Arial"/>
                <a:cs typeface="Calibri"/>
              </a:rPr>
              <a:t>– syntéza poznatků z FG, GH a RG, navazujícím magisterském studiu.</a:t>
            </a:r>
            <a:r>
              <a:rPr lang="cs-CZ" dirty="0">
                <a:latin typeface="Arial"/>
                <a:cs typeface="Calibri"/>
              </a:rPr>
              <a:t> </a:t>
            </a:r>
            <a:endParaRPr lang="cs-CZ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9998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47845E-B47C-9D0B-1E2C-09E19D6AF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>
                <a:cs typeface="Arial"/>
              </a:rPr>
              <a:t>Milovy</a:t>
            </a:r>
            <a:r>
              <a:rPr lang="cs-CZ" dirty="0">
                <a:cs typeface="Arial"/>
              </a:rPr>
              <a:t> </a:t>
            </a:r>
            <a:r>
              <a:rPr lang="cs-CZ" dirty="0">
                <a:solidFill>
                  <a:srgbClr val="FF7300"/>
                </a:solidFill>
                <a:cs typeface="Arial"/>
              </a:rPr>
              <a:t>1949</a:t>
            </a:r>
            <a:r>
              <a:rPr lang="cs-CZ" dirty="0">
                <a:cs typeface="Arial"/>
              </a:rPr>
              <a:t> a </a:t>
            </a:r>
            <a:r>
              <a:rPr lang="cs-CZ" dirty="0">
                <a:solidFill>
                  <a:srgbClr val="FF7300"/>
                </a:solidFill>
                <a:cs typeface="Arial"/>
              </a:rPr>
              <a:t>1993</a:t>
            </a:r>
            <a:endParaRPr lang="cs-CZ" dirty="0">
              <a:solidFill>
                <a:srgbClr val="FF7300"/>
              </a:solidFill>
            </a:endParaRPr>
          </a:p>
        </p:txBody>
      </p:sp>
      <p:pic>
        <p:nvPicPr>
          <p:cNvPr id="7" name="Obrázek 6" descr="Obsah obrázku mapa, text&#10;&#10;Popis se vygeneroval automaticky.">
            <a:extLst>
              <a:ext uri="{FF2B5EF4-FFF2-40B4-BE49-F238E27FC236}">
                <a16:creationId xmlns:a16="http://schemas.microsoft.com/office/drawing/2014/main" id="{89FF7A78-E4A4-6DAB-3BF3-4045F7127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8258" y="1709505"/>
            <a:ext cx="5596213" cy="365760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77BB30A-8CCD-7C94-21F1-25EB5C81F7A5}"/>
              </a:ext>
            </a:extLst>
          </p:cNvPr>
          <p:cNvSpPr txBox="1"/>
          <p:nvPr/>
        </p:nvSpPr>
        <p:spPr>
          <a:xfrm>
            <a:off x="7146099" y="5507277"/>
            <a:ext cx="305635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Tahoma"/>
                <a:ea typeface="Tahoma"/>
                <a:cs typeface="Tahoma"/>
                <a:hlinkClick r:id="rId3"/>
              </a:rPr>
              <a:t>https://ags.cuzk.cz/archiv/openmap.html?typ=lms&amp;idrastru=WMSA08.1993.NOMM11.01960&amp;extent=-630085.102244326,-1104693.8343799443,-628484.9870703352,-1103961.4900001816&amp;link=ext</a:t>
            </a:r>
            <a:r>
              <a:rPr lang="en-US" sz="1200" dirty="0">
                <a:latin typeface="Tahoma"/>
                <a:ea typeface="Tahoma"/>
                <a:cs typeface="Tahoma"/>
              </a:rPr>
              <a:t> </a:t>
            </a:r>
            <a:endParaRPr lang="cs-CZ" sz="1200"/>
          </a:p>
        </p:txBody>
      </p:sp>
      <p:pic>
        <p:nvPicPr>
          <p:cNvPr id="12" name="Obrázek 11" descr="Obsah obrázku mapa, snímek obrazovky, ve vzduchu, černobílá&#10;&#10;Popis se vygeneroval automaticky.">
            <a:extLst>
              <a:ext uri="{FF2B5EF4-FFF2-40B4-BE49-F238E27FC236}">
                <a16:creationId xmlns:a16="http://schemas.microsoft.com/office/drawing/2014/main" id="{761BA5BB-B06E-622A-9C2C-B7F84097A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630" y="1722329"/>
            <a:ext cx="5861261" cy="3642985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4B303CC-9BE9-8835-CFF1-CC017B15F1E4}"/>
              </a:ext>
            </a:extLst>
          </p:cNvPr>
          <p:cNvSpPr txBox="1"/>
          <p:nvPr/>
        </p:nvSpPr>
        <p:spPr>
          <a:xfrm>
            <a:off x="1394565" y="5601222"/>
            <a:ext cx="331731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Tahoma"/>
                <a:ea typeface="Tahoma"/>
                <a:cs typeface="Tahoma"/>
                <a:hlinkClick r:id="rId5"/>
              </a:rPr>
              <a:t>https://ags.cuzk.cz/archiv/openmap.html?typ=lms&amp;idrastru=WMSA08.1949.NOMM11.07361&amp;extent=-630564.3170880572,-1104760.3145710058,-628726.3028924771,-1103919.0880218567&amp;link=ext</a:t>
            </a:r>
            <a:r>
              <a:rPr lang="en-US" sz="1200" dirty="0">
                <a:latin typeface="Tahoma"/>
                <a:ea typeface="Tahoma"/>
                <a:cs typeface="Tahoma"/>
              </a:rPr>
              <a:t> 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8511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mapa, Letecké snímkování, text, ve vzduchu&#10;&#10;Popis se vygeneroval automaticky.">
            <a:extLst>
              <a:ext uri="{FF2B5EF4-FFF2-40B4-BE49-F238E27FC236}">
                <a16:creationId xmlns:a16="http://schemas.microsoft.com/office/drawing/2014/main" id="{BADDCD99-1F04-BC7D-06D2-41C3FF909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05" y="979"/>
            <a:ext cx="6298747" cy="373244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76F980C-4424-7F4E-588D-9C53B9D2AE38}"/>
              </a:ext>
            </a:extLst>
          </p:cNvPr>
          <p:cNvSpPr txBox="1"/>
          <p:nvPr/>
        </p:nvSpPr>
        <p:spPr>
          <a:xfrm>
            <a:off x="710926" y="357700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2800" dirty="0">
                <a:latin typeface="+mn-lt"/>
                <a:cs typeface="Arial"/>
              </a:rPr>
              <a:t>1959</a:t>
            </a:r>
            <a:endParaRPr lang="cs-CZ" sz="2800" dirty="0" err="1">
              <a:latin typeface="+mn-lt"/>
            </a:endParaRPr>
          </a:p>
        </p:txBody>
      </p:sp>
      <p:pic>
        <p:nvPicPr>
          <p:cNvPr id="6" name="Obrázek 5" descr="Obsah obrázku mapa, Letecké snímkování, ve vzduchu, Pohled z ptačí perspektivy&#10;&#10;Popis se vygeneroval automaticky.">
            <a:extLst>
              <a:ext uri="{FF2B5EF4-FFF2-40B4-BE49-F238E27FC236}">
                <a16:creationId xmlns:a16="http://schemas.microsoft.com/office/drawing/2014/main" id="{8660BACC-AE87-8CCC-D96A-8AAAF99F7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861" y="494836"/>
            <a:ext cx="5929545" cy="324323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C34213E-FB89-6DFA-A4E4-F78E553E3BF5}"/>
              </a:ext>
            </a:extLst>
          </p:cNvPr>
          <p:cNvSpPr txBox="1"/>
          <p:nvPr/>
        </p:nvSpPr>
        <p:spPr>
          <a:xfrm>
            <a:off x="6510029" y="-1828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2800" dirty="0">
                <a:latin typeface="+mn-lt"/>
                <a:cs typeface="Arial"/>
              </a:rPr>
              <a:t>1966</a:t>
            </a:r>
            <a:endParaRPr lang="cs-CZ" sz="2800" dirty="0" err="1">
              <a:latin typeface="+mn-lt"/>
            </a:endParaRPr>
          </a:p>
        </p:txBody>
      </p:sp>
      <p:pic>
        <p:nvPicPr>
          <p:cNvPr id="8" name="Obrázek 7" descr="Obsah obrázku mapa, snímek obrazovky, příroda, ve vzduchu&#10;&#10;Popis se vygeneroval automaticky.">
            <a:extLst>
              <a:ext uri="{FF2B5EF4-FFF2-40B4-BE49-F238E27FC236}">
                <a16:creationId xmlns:a16="http://schemas.microsoft.com/office/drawing/2014/main" id="{185112BA-B24D-D494-2124-6A6F1D0CC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9" y="3740651"/>
            <a:ext cx="6076559" cy="308231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F1D9B214-7AC9-A311-FC9F-A9FB98865AC9}"/>
              </a:ext>
            </a:extLst>
          </p:cNvPr>
          <p:cNvSpPr txBox="1"/>
          <p:nvPr/>
        </p:nvSpPr>
        <p:spPr>
          <a:xfrm>
            <a:off x="4447857" y="3948493"/>
            <a:ext cx="128183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2800" dirty="0">
                <a:latin typeface="+mn-lt"/>
                <a:cs typeface="Arial"/>
              </a:rPr>
              <a:t>1968</a:t>
            </a:r>
            <a:endParaRPr lang="cs-CZ" sz="2800" dirty="0" err="1">
              <a:latin typeface="+mn-lt"/>
            </a:endParaRPr>
          </a:p>
        </p:txBody>
      </p:sp>
      <p:pic>
        <p:nvPicPr>
          <p:cNvPr id="12" name="Obrázek 11" descr="Obsah obrázku mapa, Letecké snímkování, Pohled z ptačí perspektivy, ve vzduchu&#10;&#10;Popis se vygeneroval automaticky.">
            <a:extLst>
              <a:ext uri="{FF2B5EF4-FFF2-40B4-BE49-F238E27FC236}">
                <a16:creationId xmlns:a16="http://schemas.microsoft.com/office/drawing/2014/main" id="{FDFF1E64-F4F9-A856-93CA-79EAD9DE2B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6439" y="3762342"/>
            <a:ext cx="6106437" cy="3091125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ABBF0BC8-0E4C-62FA-C273-5591CA1072E0}"/>
              </a:ext>
            </a:extLst>
          </p:cNvPr>
          <p:cNvSpPr txBox="1"/>
          <p:nvPr/>
        </p:nvSpPr>
        <p:spPr>
          <a:xfrm>
            <a:off x="10998522" y="4121323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2800" dirty="0">
                <a:latin typeface="+mn-lt"/>
                <a:cs typeface="Arial"/>
              </a:rPr>
              <a:t>1975</a:t>
            </a:r>
            <a:endParaRPr lang="cs-CZ" sz="28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2068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374B28-4C6F-9CD4-8A4B-11D350F9C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>
                <a:solidFill>
                  <a:schemeClr val="accent1"/>
                </a:solidFill>
                <a:latin typeface="Calibri"/>
                <a:cs typeface="Calibri"/>
              </a:rPr>
              <a:t>Krajina a její využití 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284E50-EF6A-4E31-CDBD-70023404DD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51460" indent="-179705"/>
            <a:r>
              <a:rPr lang="cs-CZ" b="1" dirty="0">
                <a:latin typeface="Calibri"/>
                <a:cs typeface="Calibri"/>
              </a:rPr>
              <a:t>Krajina je určitá část zemského povrchu</a:t>
            </a:r>
            <a:r>
              <a:rPr lang="cs-CZ" dirty="0">
                <a:latin typeface="Calibri"/>
                <a:cs typeface="Calibri"/>
              </a:rPr>
              <a:t>, kterou vnímáme prostřednictvím jejích vnějších znaků. Ty jsou výsledným projevem přírodních podmínek a jejich společenského využití. </a:t>
            </a:r>
            <a:endParaRPr lang="cs-CZ" dirty="0">
              <a:cs typeface="Arial"/>
            </a:endParaRPr>
          </a:p>
          <a:p>
            <a:pPr marL="251460" indent="-179705"/>
            <a:endParaRPr lang="cs-CZ" dirty="0">
              <a:solidFill>
                <a:srgbClr val="FF7300"/>
              </a:solidFill>
              <a:latin typeface="Calibri"/>
              <a:cs typeface="Calibri"/>
            </a:endParaRPr>
          </a:p>
          <a:p>
            <a:pPr marL="251460" indent="-179705"/>
            <a:r>
              <a:rPr lang="cs-CZ" b="1" dirty="0">
                <a:solidFill>
                  <a:srgbClr val="FF7300"/>
                </a:solidFill>
                <a:latin typeface="Calibri"/>
                <a:cs typeface="Calibri"/>
              </a:rPr>
              <a:t>Mapováním zachycujeme stav  krajiny v určitém časovém okamžiku.</a:t>
            </a:r>
            <a:endParaRPr lang="cs-CZ" dirty="0">
              <a:solidFill>
                <a:srgbClr val="FF7300"/>
              </a:solidFill>
              <a:cs typeface="Arial"/>
            </a:endParaRPr>
          </a:p>
          <a:p>
            <a:pPr marL="251460" indent="-179705"/>
            <a:endParaRPr lang="cs-CZ" dirty="0">
              <a:cs typeface="Arial"/>
            </a:endParaRPr>
          </a:p>
        </p:txBody>
      </p:sp>
      <p:pic>
        <p:nvPicPr>
          <p:cNvPr id="4" name="Obrázek 3" descr="Obrázky Landscape – procházejte fotografie, vektory a videa 54,195,671 |  Adobe Stock">
            <a:extLst>
              <a:ext uri="{FF2B5EF4-FFF2-40B4-BE49-F238E27FC236}">
                <a16:creationId xmlns:a16="http://schemas.microsoft.com/office/drawing/2014/main" id="{98F6AC55-0BBC-224C-9DE3-2D9927634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7" y="4094476"/>
            <a:ext cx="6433455" cy="24481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9098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6B4116-3CF6-9723-339F-BBB9EF6E5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712878"/>
            <a:ext cx="7715637" cy="4119122"/>
          </a:xfrm>
        </p:spPr>
        <p:txBody>
          <a:bodyPr vert="horz" lIns="0" tIns="0" rIns="0" bIns="0" rtlCol="0" anchor="t">
            <a:noAutofit/>
          </a:bodyPr>
          <a:lstStyle/>
          <a:p>
            <a:pPr marL="71755" indent="0">
              <a:lnSpc>
                <a:spcPct val="100000"/>
              </a:lnSpc>
              <a:buNone/>
            </a:pPr>
            <a:r>
              <a:rPr lang="cs-CZ" sz="2400" dirty="0">
                <a:latin typeface="Calibri"/>
                <a:cs typeface="Calibri"/>
              </a:rPr>
              <a:t>Současné využití krajiny je </a:t>
            </a:r>
            <a:r>
              <a:rPr lang="cs-CZ" sz="2400" b="1" dirty="0">
                <a:solidFill>
                  <a:srgbClr val="FF7300"/>
                </a:solidFill>
                <a:latin typeface="Calibri"/>
                <a:cs typeface="Calibri"/>
              </a:rPr>
              <a:t>projevem či odrazem</a:t>
            </a:r>
            <a:endParaRPr lang="cs-CZ" sz="2400">
              <a:solidFill>
                <a:srgbClr val="FF7300"/>
              </a:solidFill>
              <a:cs typeface="Arial"/>
            </a:endParaRPr>
          </a:p>
          <a:p>
            <a:pPr marL="251460" indent="-179705">
              <a:lnSpc>
                <a:spcPct val="100000"/>
              </a:lnSpc>
            </a:pPr>
            <a:r>
              <a:rPr lang="cs-CZ" sz="2400" b="1" dirty="0">
                <a:latin typeface="Calibri"/>
                <a:cs typeface="Calibri"/>
              </a:rPr>
              <a:t>přírodních, </a:t>
            </a:r>
            <a:endParaRPr lang="cs-CZ" sz="2400">
              <a:cs typeface="Arial"/>
            </a:endParaRPr>
          </a:p>
          <a:p>
            <a:pPr marL="251460" indent="-179705">
              <a:lnSpc>
                <a:spcPct val="100000"/>
              </a:lnSpc>
            </a:pPr>
            <a:r>
              <a:rPr lang="cs-CZ" sz="2400" b="1" dirty="0">
                <a:latin typeface="Calibri"/>
                <a:cs typeface="Calibri"/>
              </a:rPr>
              <a:t>ekonomických </a:t>
            </a:r>
            <a:endParaRPr lang="cs-CZ" sz="2400">
              <a:cs typeface="Arial"/>
            </a:endParaRPr>
          </a:p>
          <a:p>
            <a:pPr marL="251460" indent="-179705">
              <a:lnSpc>
                <a:spcPct val="100000"/>
              </a:lnSpc>
            </a:pPr>
            <a:r>
              <a:rPr lang="cs-CZ" sz="2400" b="1" dirty="0">
                <a:latin typeface="Calibri"/>
                <a:cs typeface="Calibri"/>
              </a:rPr>
              <a:t>humánních faktorů působících v daném území</a:t>
            </a:r>
            <a:r>
              <a:rPr lang="cs-CZ" sz="2400" dirty="0">
                <a:latin typeface="Calibri"/>
                <a:cs typeface="Calibri"/>
              </a:rPr>
              <a:t>.</a:t>
            </a:r>
            <a:endParaRPr lang="cs-CZ" sz="2400">
              <a:latin typeface="Arial"/>
              <a:cs typeface="Arial"/>
            </a:endParaRPr>
          </a:p>
          <a:p>
            <a:pPr marL="251460" indent="-179705">
              <a:lnSpc>
                <a:spcPct val="100000"/>
              </a:lnSpc>
            </a:pPr>
            <a:endParaRPr lang="cs-CZ" sz="2400" dirty="0">
              <a:latin typeface="Calibri"/>
              <a:cs typeface="Calibri"/>
            </a:endParaRPr>
          </a:p>
          <a:p>
            <a:pPr marL="71755" indent="0">
              <a:lnSpc>
                <a:spcPct val="100000"/>
              </a:lnSpc>
              <a:buNone/>
            </a:pPr>
            <a:r>
              <a:rPr lang="cs-CZ" sz="2400" b="1" dirty="0">
                <a:latin typeface="Calibri"/>
                <a:cs typeface="Calibri"/>
              </a:rPr>
              <a:t>Příklady využití kulturní krajiny člověkem, společností:</a:t>
            </a:r>
            <a:endParaRPr lang="cs-CZ" sz="2400" dirty="0">
              <a:cs typeface="Arial"/>
            </a:endParaRPr>
          </a:p>
          <a:p>
            <a:pPr marL="251460" indent="-179705">
              <a:lnSpc>
                <a:spcPct val="100000"/>
              </a:lnSpc>
            </a:pPr>
            <a:r>
              <a:rPr lang="cs-CZ" sz="2400" dirty="0">
                <a:latin typeface="Calibri"/>
                <a:cs typeface="Calibri"/>
              </a:rPr>
              <a:t>les</a:t>
            </a:r>
            <a:endParaRPr lang="cs-CZ" sz="2400" dirty="0">
              <a:cs typeface="Arial"/>
            </a:endParaRPr>
          </a:p>
          <a:p>
            <a:pPr marL="251460" indent="-179705">
              <a:lnSpc>
                <a:spcPct val="100000"/>
              </a:lnSpc>
            </a:pPr>
            <a:r>
              <a:rPr lang="cs-CZ" sz="2400" dirty="0">
                <a:latin typeface="Calibri"/>
                <a:cs typeface="Calibri"/>
              </a:rPr>
              <a:t>zemědělská půda</a:t>
            </a:r>
            <a:endParaRPr lang="cs-CZ" sz="2400" dirty="0">
              <a:cs typeface="Arial"/>
            </a:endParaRPr>
          </a:p>
          <a:p>
            <a:pPr marL="251460" indent="-179705">
              <a:lnSpc>
                <a:spcPct val="100000"/>
              </a:lnSpc>
            </a:pPr>
            <a:r>
              <a:rPr lang="cs-CZ" sz="2400" dirty="0">
                <a:latin typeface="Calibri"/>
                <a:cs typeface="Calibri"/>
              </a:rPr>
              <a:t>obytná plocha</a:t>
            </a:r>
            <a:endParaRPr lang="cs-CZ" sz="2400" dirty="0">
              <a:cs typeface="Arial"/>
            </a:endParaRPr>
          </a:p>
          <a:p>
            <a:pPr marL="251460" indent="-179705">
              <a:lnSpc>
                <a:spcPct val="100000"/>
              </a:lnSpc>
            </a:pPr>
            <a:r>
              <a:rPr lang="cs-CZ" sz="2400" dirty="0">
                <a:latin typeface="Calibri"/>
                <a:cs typeface="Calibri"/>
              </a:rPr>
              <a:t>průmyslový areál</a:t>
            </a:r>
            <a:endParaRPr lang="cs-CZ" sz="2400" dirty="0">
              <a:cs typeface="Arial"/>
            </a:endParaRPr>
          </a:p>
          <a:p>
            <a:pPr marL="251460" indent="-179705">
              <a:lnSpc>
                <a:spcPct val="100000"/>
              </a:lnSpc>
            </a:pPr>
            <a:r>
              <a:rPr lang="cs-CZ" sz="2400" dirty="0">
                <a:latin typeface="Calibri"/>
                <a:cs typeface="Calibri"/>
              </a:rPr>
              <a:t>park</a:t>
            </a:r>
            <a:endParaRPr lang="cs-CZ" sz="2400" dirty="0">
              <a:cs typeface="Arial"/>
            </a:endParaRPr>
          </a:p>
          <a:p>
            <a:pPr marL="251460" indent="-179705">
              <a:lnSpc>
                <a:spcPct val="100000"/>
              </a:lnSpc>
            </a:pPr>
            <a:r>
              <a:rPr lang="cs-CZ" sz="2400" dirty="0">
                <a:latin typeface="Calibri"/>
                <a:cs typeface="Calibri"/>
              </a:rPr>
              <a:t>nádraží</a:t>
            </a:r>
            <a:endParaRPr lang="cs-CZ" sz="2400" dirty="0">
              <a:latin typeface="Arial"/>
              <a:cs typeface="Arial"/>
            </a:endParaRPr>
          </a:p>
          <a:p>
            <a:pPr marL="71755" indent="0">
              <a:lnSpc>
                <a:spcPct val="100000"/>
              </a:lnSpc>
              <a:buNone/>
            </a:pPr>
            <a:r>
              <a:rPr lang="cs-CZ" sz="2400" dirty="0">
                <a:latin typeface="Calibri"/>
                <a:cs typeface="Calibri"/>
              </a:rPr>
              <a:t>   …... </a:t>
            </a:r>
            <a:endParaRPr lang="cs-CZ" sz="2400" dirty="0">
              <a:cs typeface="Arial"/>
            </a:endParaRPr>
          </a:p>
          <a:p>
            <a:pPr marL="251460" indent="-179705">
              <a:lnSpc>
                <a:spcPct val="100000"/>
              </a:lnSpc>
            </a:pPr>
            <a:endParaRPr lang="cs-CZ" sz="1800" dirty="0">
              <a:cs typeface="Arial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701C7C56-149B-6CBF-D844-794125F01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Krajina, její využití ploch = LAND USE</a:t>
            </a:r>
          </a:p>
        </p:txBody>
      </p:sp>
      <p:pic>
        <p:nvPicPr>
          <p:cNvPr id="7" name="Obrázek 6" descr="Vysočina - Země Světa">
            <a:extLst>
              <a:ext uri="{FF2B5EF4-FFF2-40B4-BE49-F238E27FC236}">
                <a16:creationId xmlns:a16="http://schemas.microsoft.com/office/drawing/2014/main" id="{EFEE345E-C38C-B0A1-5306-ED6DC027A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787" y="1563106"/>
            <a:ext cx="2360413" cy="1470542"/>
          </a:xfrm>
          <a:prstGeom prst="rect">
            <a:avLst/>
          </a:prstGeom>
        </p:spPr>
      </p:pic>
      <p:pic>
        <p:nvPicPr>
          <p:cNvPr id="9" name="Obrázek 8" descr="15 úchvatných krajin ve Vietnamu. Znáte je všechny? - Vietnam na klíč">
            <a:extLst>
              <a:ext uri="{FF2B5EF4-FFF2-40B4-BE49-F238E27FC236}">
                <a16:creationId xmlns:a16="http://schemas.microsoft.com/office/drawing/2014/main" id="{83AA25D8-F01A-D90A-9403-2782BA515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807" y="3223217"/>
            <a:ext cx="2356981" cy="1484334"/>
          </a:xfrm>
          <a:prstGeom prst="rect">
            <a:avLst/>
          </a:prstGeom>
        </p:spPr>
      </p:pic>
      <p:pic>
        <p:nvPicPr>
          <p:cNvPr id="10" name="Obrázek 9" descr="City - Simple English Wikipedia, the free encyclopedia">
            <a:extLst>
              <a:ext uri="{FF2B5EF4-FFF2-40B4-BE49-F238E27FC236}">
                <a16:creationId xmlns:a16="http://schemas.microsoft.com/office/drawing/2014/main" id="{E4CA3502-AE2D-A013-0EC0-72EA381D6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0974" y="5009368"/>
            <a:ext cx="2200406" cy="1463458"/>
          </a:xfrm>
          <a:prstGeom prst="rect">
            <a:avLst/>
          </a:prstGeom>
        </p:spPr>
      </p:pic>
      <p:pic>
        <p:nvPicPr>
          <p:cNvPr id="11" name="Obrázek 10" descr="Delhi: Mega industrial area of about 1200 acres to built in...">
            <a:extLst>
              <a:ext uri="{FF2B5EF4-FFF2-40B4-BE49-F238E27FC236}">
                <a16:creationId xmlns:a16="http://schemas.microsoft.com/office/drawing/2014/main" id="{C08324D6-6387-DE79-F6DA-0402F555CF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3112" y="5012938"/>
            <a:ext cx="2200406" cy="14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16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B4BB58-6D0D-9955-52D6-B6C432C19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7300"/>
                </a:solidFill>
                <a:cs typeface="Arial"/>
              </a:rPr>
              <a:t>LAND USE</a:t>
            </a:r>
            <a:r>
              <a:rPr lang="cs-CZ" dirty="0">
                <a:cs typeface="Arial"/>
              </a:rPr>
              <a:t> - celosvětový pohled</a:t>
            </a:r>
            <a:endParaRPr lang="cs-CZ" dirty="0"/>
          </a:p>
        </p:txBody>
      </p:sp>
      <p:pic>
        <p:nvPicPr>
          <p:cNvPr id="4" name="Zástupný obsah 3" descr="Single bar chart showing the breakdown of global land use. Land for livestock is equal to the entire Americas. Croplands are equal to China.">
            <a:extLst>
              <a:ext uri="{FF2B5EF4-FFF2-40B4-BE49-F238E27FC236}">
                <a16:creationId xmlns:a16="http://schemas.microsoft.com/office/drawing/2014/main" id="{F3B942CE-E6A0-11F9-DE9F-0FDD06A763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1794" y="1514823"/>
            <a:ext cx="10478602" cy="4140200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E0722AF-326F-AE92-6B97-104EE9F120EE}"/>
              </a:ext>
            </a:extLst>
          </p:cNvPr>
          <p:cNvSpPr txBox="1"/>
          <p:nvPr/>
        </p:nvSpPr>
        <p:spPr>
          <a:xfrm>
            <a:off x="862208" y="6029195"/>
            <a:ext cx="572856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Tahoma"/>
                <a:ea typeface="Tahoma"/>
                <a:cs typeface="Tahoma"/>
                <a:hlinkClick r:id="rId3"/>
              </a:rPr>
              <a:t>https://ourworldindata.org/land-use</a:t>
            </a:r>
            <a:r>
              <a:rPr lang="en-US" dirty="0">
                <a:latin typeface="Tahoma"/>
                <a:ea typeface="Tahoma"/>
                <a:cs typeface="Tahoma"/>
              </a:rPr>
              <a:t> 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8115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15E910-CFE0-7690-E9FA-DC5C28285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1"/>
                </a:solidFill>
                <a:latin typeface="Calibri"/>
                <a:cs typeface="Calibri"/>
              </a:rPr>
              <a:t>Tři hlavní cesty mapování využití krajiny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7609E2-F260-F706-72B9-78BEDBCF3C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71755" indent="0">
              <a:buNone/>
            </a:pPr>
            <a:r>
              <a:rPr lang="cs-CZ" b="1" dirty="0">
                <a:solidFill>
                  <a:srgbClr val="FF7300"/>
                </a:solidFill>
                <a:latin typeface="Calibri"/>
                <a:cs typeface="Calibri"/>
              </a:rPr>
              <a:t>Terénní mapování</a:t>
            </a:r>
            <a:r>
              <a:rPr lang="cs-CZ" dirty="0">
                <a:solidFill>
                  <a:srgbClr val="FF7300"/>
                </a:solidFill>
                <a:latin typeface="Calibri"/>
                <a:cs typeface="Calibri"/>
              </a:rPr>
              <a:t> </a:t>
            </a:r>
            <a:endParaRPr lang="cs-CZ" dirty="0">
              <a:solidFill>
                <a:srgbClr val="FF7300"/>
              </a:solidFill>
              <a:cs typeface="Arial"/>
            </a:endParaRPr>
          </a:p>
          <a:p>
            <a:pPr marL="503555" lvl="1" indent="-179705"/>
            <a:r>
              <a:rPr lang="cs-CZ" sz="2400" dirty="0">
                <a:latin typeface="Calibri"/>
                <a:cs typeface="Calibri"/>
              </a:rPr>
              <a:t>na základě využití </a:t>
            </a:r>
            <a:r>
              <a:rPr lang="cs-CZ" sz="2400" b="1" dirty="0">
                <a:latin typeface="Calibri"/>
                <a:cs typeface="Calibri"/>
              </a:rPr>
              <a:t>podkladových topografických map</a:t>
            </a:r>
            <a:r>
              <a:rPr lang="cs-CZ" sz="2400" dirty="0">
                <a:latin typeface="Calibri"/>
                <a:cs typeface="Calibri"/>
              </a:rPr>
              <a:t>, do kterých jsou zakreslovány podle</a:t>
            </a:r>
            <a:r>
              <a:rPr lang="cs-CZ" sz="2400" b="1" dirty="0">
                <a:latin typeface="Calibri"/>
                <a:cs typeface="Calibri"/>
              </a:rPr>
              <a:t> předem definované legendy jednotlivé funkční plochy. </a:t>
            </a:r>
            <a:endParaRPr lang="cs-CZ" dirty="0"/>
          </a:p>
          <a:p>
            <a:pPr marL="71755" indent="0">
              <a:buNone/>
            </a:pPr>
            <a:r>
              <a:rPr lang="cs-CZ" b="1" dirty="0">
                <a:solidFill>
                  <a:srgbClr val="FF7300"/>
                </a:solidFill>
                <a:latin typeface="Calibri"/>
                <a:cs typeface="Calibri"/>
              </a:rPr>
              <a:t>Laboratorní mapování</a:t>
            </a:r>
            <a:endParaRPr lang="cs-CZ" dirty="0">
              <a:solidFill>
                <a:srgbClr val="FF7300"/>
              </a:solidFill>
              <a:cs typeface="Arial"/>
            </a:endParaRPr>
          </a:p>
          <a:p>
            <a:pPr marL="503555" lvl="1" indent="-179705"/>
            <a:r>
              <a:rPr lang="cs-CZ" sz="2400" dirty="0">
                <a:latin typeface="Calibri"/>
                <a:cs typeface="Calibri"/>
              </a:rPr>
              <a:t> pomocí  </a:t>
            </a:r>
            <a:r>
              <a:rPr lang="cs-CZ" sz="2400" b="1" dirty="0">
                <a:latin typeface="Calibri"/>
                <a:cs typeface="Calibri"/>
              </a:rPr>
              <a:t>mapových podkladů rozmanitými metodickými postupy, jejich interpretace s následnou kontrolou v terénu </a:t>
            </a:r>
            <a:r>
              <a:rPr lang="cs-CZ" sz="2400" dirty="0">
                <a:latin typeface="Calibri"/>
                <a:cs typeface="Calibri"/>
              </a:rPr>
              <a:t>v případě map  současného využití krajiny.</a:t>
            </a:r>
            <a:endParaRPr lang="cs-CZ" dirty="0"/>
          </a:p>
          <a:p>
            <a:pPr marL="71755" indent="0">
              <a:buNone/>
            </a:pPr>
            <a:r>
              <a:rPr lang="cs-CZ" b="1" dirty="0">
                <a:solidFill>
                  <a:srgbClr val="FF7300"/>
                </a:solidFill>
                <a:latin typeface="Calibri"/>
                <a:cs typeface="Calibri"/>
              </a:rPr>
              <a:t>Distanční mapování</a:t>
            </a:r>
            <a:endParaRPr lang="cs-CZ" dirty="0">
              <a:solidFill>
                <a:srgbClr val="FF7300"/>
              </a:solidFill>
              <a:cs typeface="Arial"/>
            </a:endParaRPr>
          </a:p>
          <a:p>
            <a:pPr marL="503555" lvl="1" indent="-179705"/>
            <a:r>
              <a:rPr lang="cs-CZ" sz="2400" dirty="0">
                <a:latin typeface="Calibri"/>
                <a:cs typeface="Calibri"/>
              </a:rPr>
              <a:t> znamená vymezení jednotlivých forem využití krajiny na základě </a:t>
            </a:r>
            <a:r>
              <a:rPr lang="cs-CZ" sz="2400" b="1" dirty="0">
                <a:latin typeface="Calibri"/>
                <a:cs typeface="Calibri"/>
              </a:rPr>
              <a:t>snímků dálkového průzkumu Země</a:t>
            </a:r>
            <a:r>
              <a:rPr lang="cs-CZ" sz="2400" dirty="0">
                <a:latin typeface="Calibri"/>
                <a:cs typeface="Calibri"/>
              </a:rPr>
              <a:t>.. </a:t>
            </a:r>
            <a:endParaRPr lang="cs-CZ" dirty="0"/>
          </a:p>
          <a:p>
            <a:pPr marL="251460" indent="-179705"/>
            <a:endParaRPr lang="cs-CZ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3900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ped-prezentace-16-9-cz-v11.potx" id="{BF980F82-0351-4C4C-85E7-AC1CF4DBE477}" vid="{193BAAB5-9875-4D70-AE35-2537A0D5A484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muni-ped-prezentace-16-9-cz-v11</Template>
  <TotalTime>8</TotalTime>
  <Words>92</Words>
  <Application>Microsoft Office PowerPoint</Application>
  <PresentationFormat>Širokoúhlá obrazovka</PresentationFormat>
  <Paragraphs>15</Paragraphs>
  <Slides>26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27" baseType="lpstr">
      <vt:lpstr>Prezentace_MU_CZ</vt:lpstr>
      <vt:lpstr>LAND USE</vt:lpstr>
      <vt:lpstr>Geografie a učitel zeměpisu</vt:lpstr>
      <vt:lpstr>Prezentace aplikace PowerPoint</vt:lpstr>
      <vt:lpstr>Milovy 1949 a 1993</vt:lpstr>
      <vt:lpstr>Prezentace aplikace PowerPoint</vt:lpstr>
      <vt:lpstr>Krajina a její využití </vt:lpstr>
      <vt:lpstr>Krajina, její využití ploch = LAND USE</vt:lpstr>
      <vt:lpstr>LAND USE - celosvětový pohled</vt:lpstr>
      <vt:lpstr>Tři hlavní cesty mapování využití krajiny</vt:lpstr>
      <vt:lpstr>Příklady LAND USE</vt:lpstr>
      <vt:lpstr>CORINE land cover</vt:lpstr>
      <vt:lpstr>Zadání</vt:lpstr>
      <vt:lpstr>Doporučený postup</vt:lpstr>
      <vt:lpstr>Příklad legendy</vt:lpstr>
      <vt:lpstr>Mapa </vt:lpstr>
      <vt:lpstr>Mapa </vt:lpstr>
      <vt:lpstr>Kompozice mapy</vt:lpstr>
      <vt:lpstr>Náležitosti mapy příklady</vt:lpstr>
      <vt:lpstr>Prezentace aplikace PowerPoint</vt:lpstr>
      <vt:lpstr>Prezentace aplikace PowerPoint</vt:lpstr>
      <vt:lpstr>Kritéria pro hodnocení map</vt:lpstr>
      <vt:lpstr>Kritéria pro hodnocení map</vt:lpstr>
      <vt:lpstr>Geoportál INSPIRE</vt:lpstr>
      <vt:lpstr>Sentinel 2</vt:lpstr>
      <vt:lpstr>CORINE portál</vt:lpstr>
      <vt:lpstr>Dotazy?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/>
  <cp:lastModifiedBy>Vanda Ivana Pivarníková</cp:lastModifiedBy>
  <cp:revision>688</cp:revision>
  <dcterms:created xsi:type="dcterms:W3CDTF">2024-04-26T14:17:56Z</dcterms:created>
  <dcterms:modified xsi:type="dcterms:W3CDTF">2024-04-30T05:06:30Z</dcterms:modified>
</cp:coreProperties>
</file>