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7" r:id="rId3"/>
    <p:sldId id="319" r:id="rId4"/>
    <p:sldId id="347" r:id="rId5"/>
    <p:sldId id="383" r:id="rId6"/>
    <p:sldId id="384" r:id="rId7"/>
    <p:sldId id="348" r:id="rId8"/>
    <p:sldId id="349" r:id="rId9"/>
    <p:sldId id="350" r:id="rId10"/>
    <p:sldId id="398" r:id="rId11"/>
    <p:sldId id="346" r:id="rId12"/>
    <p:sldId id="318" r:id="rId13"/>
    <p:sldId id="320" r:id="rId14"/>
    <p:sldId id="321" r:id="rId15"/>
    <p:sldId id="322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4" r:id="rId25"/>
    <p:sldId id="393" r:id="rId26"/>
    <p:sldId id="395" r:id="rId27"/>
    <p:sldId id="396" r:id="rId28"/>
    <p:sldId id="397" r:id="rId29"/>
    <p:sldId id="399" r:id="rId3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0714" autoAdjust="0"/>
  </p:normalViewPr>
  <p:slideViewPr>
    <p:cSldViewPr snapToGrid="0">
      <p:cViewPr varScale="1">
        <p:scale>
          <a:sx n="84" d="100"/>
          <a:sy n="84" d="100"/>
        </p:scale>
        <p:origin x="90" y="4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11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909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163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11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752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36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30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0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45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86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48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8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10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f.vsb.cz/bf/35.html" TargetMode="External"/><Relationship Id="rId2" Type="http://schemas.openxmlformats.org/officeDocument/2006/relationships/hyperlink" Target="http://vyuka.jihlavsko.cz/veliciny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umbs.gfycat.com/FakeMasculineHuemul-size_restricted.gif" TargetMode="External"/><Relationship Id="rId4" Type="http://schemas.openxmlformats.org/officeDocument/2006/relationships/hyperlink" Target="https://sk.wikipedia.org/wiki/Tla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Tekutiny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Hydrostatický paradox </a:t>
            </a:r>
            <a:r>
              <a:rPr lang="cs-CZ" sz="1800" dirty="0"/>
              <a:t>(též hydrostatické paradoxon) je skutečnost, že hydrostatická tlaková síla na dno nádoby naplněné do stejné výšky stejnou kapalinou je vždy stejná bez ohledu na množství (objem, hmotnost) kapaliny. </a:t>
            </a:r>
          </a:p>
          <a:p>
            <a:pPr marL="0" indent="0">
              <a:buNone/>
            </a:pPr>
            <a:r>
              <a:rPr lang="cs-CZ" sz="1800" dirty="0"/>
              <a:t>Nádoby stejně vysoké se stejně velkým dnem se mohou lišit jedině tvarem, tlaková síla na dno však bude naprosto stejná.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Rozdíl mezi tíhou kapaliny a tlakovou silou kapaliny na dno je způsoben silou reakce stěn, která u rozšiřující se nádoby působí na kapalinu směrem šikmo vzhůru (kapalinu nadlehčuje), u zužující se nádoby působí na kapalinu šikmo dolů (kapalinu přitlačuje na dno).</a:t>
            </a: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25" y="3548148"/>
            <a:ext cx="1984439" cy="17073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01" y="3608229"/>
            <a:ext cx="3504627" cy="16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Obdobně tíhová síla působící na plyn je příčinou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aerostatického tlaku</a:t>
                </a:r>
                <a:r>
                  <a:rPr lang="cs-CZ" sz="1800" dirty="0"/>
                  <a:t>. Ten</a:t>
                </a:r>
              </a:p>
              <a:p>
                <a:pPr marL="0" indent="0">
                  <a:buNone/>
                </a:pPr>
                <a:r>
                  <a:rPr lang="cs-CZ" sz="1800" dirty="0"/>
                  <a:t>však je při obvyklých rozměrech nádob s plynem tak nepatrný vzhledem</a:t>
                </a:r>
              </a:p>
              <a:p>
                <a:pPr marL="0" indent="0">
                  <a:buNone/>
                </a:pPr>
                <a:r>
                  <a:rPr lang="cs-CZ" sz="1800" dirty="0"/>
                  <a:t>k vlastnímu tlaku plynu, že jej zanedbáváme. Tlak plynu v uzavřené nádobě</a:t>
                </a:r>
              </a:p>
              <a:p>
                <a:pPr marL="0" indent="0">
                  <a:buNone/>
                </a:pPr>
                <a:r>
                  <a:rPr lang="cs-CZ" sz="1800" dirty="0"/>
                  <a:t>považujeme všude uvnitř nádoby za stejný.</a:t>
                </a:r>
              </a:p>
              <a:p>
                <a:pPr marL="0" indent="0">
                  <a:buNone/>
                </a:pPr>
                <a:r>
                  <a:rPr lang="cs-CZ" sz="1800" dirty="0"/>
                  <a:t>Význam má pouze tlak způsobený tíhou vzduchu (atmosféry) na povrch</a:t>
                </a:r>
              </a:p>
              <a:p>
                <a:pPr marL="0" indent="0">
                  <a:buNone/>
                </a:pPr>
                <a:r>
                  <a:rPr lang="cs-CZ" sz="1800" dirty="0"/>
                  <a:t>Země. Tento tlak se nazývá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atmosférický tlak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Atmosférický tlak závisí na nadmořské výšce. S rostoucí nadmořskou výškou atmosférický tlak klesá (zmenšuje se rovněž hustota vzduchu).</a:t>
                </a:r>
              </a:p>
              <a:p>
                <a:pPr marL="0" indent="0">
                  <a:buNone/>
                </a:pPr>
                <a:r>
                  <a:rPr lang="cs-CZ" sz="1800" dirty="0"/>
                  <a:t>Výpočet se provádí podle vztahu (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barometrická formule</a:t>
                </a:r>
                <a:r>
                  <a:rPr lang="cs-CZ" sz="1800" dirty="0"/>
                  <a:t>)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𝒈𝒉</m:t>
                              </m:r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cs-CZ" sz="1800" b="1" i="1" smtClean="0">
                                      <a:solidFill>
                                        <a:srgbClr val="00287D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cs-CZ" sz="1800" b="1" dirty="0"/>
              </a:p>
              <a:p>
                <a:pPr marL="0" indent="0">
                  <a:buNone/>
                </a:pPr>
                <a:r>
                  <a:rPr lang="cs-CZ" sz="1800" dirty="0"/>
                  <a:t>Kde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ao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lang="cs-CZ" sz="1800" i="1" baseline="-25000" dirty="0">
                    <a:solidFill>
                      <a:srgbClr val="00287D"/>
                    </a:solidFill>
                  </a:rPr>
                  <a:t>0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jsou tlak a hustota vzduchu při hladině moře.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Hydrostatická tlaková síla působí kolmo na plochu. S hloubkou se příspěvek síly </a:t>
                </a:r>
                <a:r>
                  <a:rPr lang="cs-CZ" sz="1800" dirty="0" err="1"/>
                  <a:t>dF</a:t>
                </a:r>
                <a:r>
                  <a:rPr lang="cs-CZ" sz="1800" dirty="0"/>
                  <a:t> na plošku </a:t>
                </a:r>
                <a:r>
                  <a:rPr lang="cs-CZ" sz="1800" dirty="0" err="1"/>
                  <a:t>dS</a:t>
                </a:r>
                <a:r>
                  <a:rPr lang="cs-CZ" sz="1800" dirty="0"/>
                  <a:t> mění. Je potřeba integrovat pro získání výsledné síly. </a:t>
                </a: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b="-38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8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190151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Dohodou byl stanoven normální atmosférický tlak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an</a:t>
                </a:r>
                <a:r>
                  <a:rPr lang="cs-CZ" sz="1800" dirty="0">
                    <a:solidFill>
                      <a:srgbClr val="00287D"/>
                    </a:solidFill>
                  </a:rPr>
                  <a:t> = 1,01325.10</a:t>
                </a:r>
                <a:r>
                  <a:rPr lang="cs-CZ" sz="1800" baseline="30000" dirty="0">
                    <a:solidFill>
                      <a:srgbClr val="00287D"/>
                    </a:solidFill>
                  </a:rPr>
                  <a:t>5</a:t>
                </a:r>
                <a:r>
                  <a:rPr lang="cs-CZ" sz="1800" dirty="0">
                    <a:solidFill>
                      <a:srgbClr val="00287D"/>
                    </a:solidFill>
                  </a:rPr>
                  <a:t> Pa. </a:t>
                </a:r>
                <a:r>
                  <a:rPr lang="cs-CZ" sz="1800" dirty="0"/>
                  <a:t>Odpovídá atmosférickému tlaku na hladině moře 45° severní šířky při T= 0° C.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V otevřené nádobě s kapalinou působí na hladinu kapaliny atmosférický tlak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. Vzhledem ke kapalině představuje </a:t>
                </a:r>
                <a:r>
                  <a:rPr lang="cs-CZ" sz="1800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800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 tlak v kapalině způsobený vnější silou, proto celkový tlak v hloubce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</a:t>
                </a:r>
                <a:r>
                  <a:rPr lang="cs-CZ" sz="1800" dirty="0"/>
                  <a:t> pod povrchem kapaliny je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p = h</a:t>
                </a:r>
                <a:r>
                  <a:rPr lang="cs-CZ" sz="1800" b="1" i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﷮ 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g +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p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 </a:t>
                </a:r>
                <a:endParaRPr lang="cs-CZ" sz="2000" b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190151" cy="4114800"/>
              </a:xfrm>
              <a:blipFill rotWithShape="0">
                <a:blip r:embed="rId2"/>
                <a:stretch>
                  <a:fillRect l="-1787" t="-1926" r="-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1" y="3781425"/>
            <a:ext cx="19145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Na těleso ponořené do kapaliny působí v důsledku</a:t>
                </a:r>
              </a:p>
              <a:p>
                <a:pPr marL="0" indent="0">
                  <a:buNone/>
                </a:pPr>
                <a:r>
                  <a:rPr lang="cs-CZ" sz="1800" dirty="0"/>
                  <a:t>hydrostatického tlaku tlakové síly.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Tlakové síly ve vodorovném směru se navzájem ruší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(</a:t>
                </a:r>
                <a:r>
                  <a:rPr lang="cs-CZ" sz="1400" dirty="0"/>
                  <a:t>Kdyby se nerušily, pozorovali bychom samovolný pohyb ponořeného</a:t>
                </a:r>
              </a:p>
              <a:p>
                <a:pPr marL="0" indent="0">
                  <a:buNone/>
                </a:pPr>
                <a:r>
                  <a:rPr lang="cs-CZ" sz="1400" dirty="0"/>
                  <a:t>tělesa podél volné hladiny.)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Ve svislém směru se v důsledku výšky tělesa projeví 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rozdíl tlaku v horní a spodní části tělesa.</a:t>
                </a:r>
              </a:p>
              <a:p>
                <a:pPr marL="0" indent="0">
                  <a:buNone/>
                </a:pPr>
                <a:r>
                  <a:rPr lang="cs-CZ" sz="1800" dirty="0"/>
                  <a:t>Vzniká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hydrostatická vztlaková síla </a:t>
                </a:r>
                <a:r>
                  <a:rPr lang="cs-CZ" sz="1800" i="1" dirty="0" err="1">
                    <a:solidFill>
                      <a:srgbClr val="C00000"/>
                    </a:solidFill>
                  </a:rPr>
                  <a:t>F</a:t>
                </a:r>
                <a:r>
                  <a:rPr lang="cs-CZ" sz="1800" i="1" baseline="-25000" dirty="0" err="1">
                    <a:solidFill>
                      <a:srgbClr val="C00000"/>
                    </a:solidFill>
                  </a:rPr>
                  <a:t>vz</a:t>
                </a:r>
                <a:r>
                  <a:rPr lang="cs-CZ" sz="1800" dirty="0"/>
                  <a:t>.</a:t>
                </a:r>
              </a:p>
              <a:p>
                <a:pPr marL="400050" lvl="1" indent="0">
                  <a:buNone/>
                </a:pPr>
                <a:r>
                  <a:rPr lang="cs-CZ" sz="1800" b="1" dirty="0"/>
                  <a:t> 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F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</a:rPr>
                  <a:t>vz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= S(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h+v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)</a:t>
                </a:r>
                <a:r>
                  <a:rPr lang="cs-CZ" sz="1800" b="1" i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﷮ 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g -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Sh</a:t>
                </a:r>
                <a:r>
                  <a:rPr lang="cs-CZ" sz="1800" b="1" i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﷮ 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g =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Sv</a:t>
                </a:r>
                <a:r>
                  <a:rPr lang="cs-CZ" sz="1800" b="1" i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﷮ 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g = V</a:t>
                </a:r>
                <a:r>
                  <a:rPr lang="cs-CZ" sz="1800" b="1" i="1" dirty="0">
                    <a:solidFill>
                      <a:srgbClr val="00287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﷮ </m:t>
                    </m:r>
                  </m:oMath>
                </a14:m>
                <a:r>
                  <a:rPr lang="cs-CZ" sz="1800" b="1" i="1" dirty="0">
                    <a:solidFill>
                      <a:srgbClr val="00287D"/>
                    </a:solidFill>
                  </a:rPr>
                  <a:t>g </a:t>
                </a:r>
                <a:endParaRPr lang="cs-CZ" sz="1800" b="1" dirty="0"/>
              </a:p>
              <a:p>
                <a:pPr marL="0" indent="0" algn="just">
                  <a:buNone/>
                </a:pPr>
                <a:r>
                  <a:rPr lang="cs-CZ" sz="1800" dirty="0"/>
                  <a:t>Tento výsledek platí pro tělesa libovolného tvaru i částečně ponořená a obecně jej vyjadřuje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Archimédův zákon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C90801B7-964F-4AF6-BC3F-820FD2BA81CD}"/>
              </a:ext>
            </a:extLst>
          </p:cNvPr>
          <p:cNvSpPr/>
          <p:nvPr/>
        </p:nvSpPr>
        <p:spPr>
          <a:xfrm>
            <a:off x="503119" y="5602069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Těleso ponořené do kapaliny je nadlehčováno hydrostatickou vztlakovou silou, jejíž velikost se rovná tíze kapaliny stejného objemu, jako je objem ponořené části tělesa.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332" y="1962244"/>
            <a:ext cx="2661407" cy="27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Vyšetřeme, jak se chová těleso o objemu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a hustoty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dirty="0">
                <a:latin typeface="Times New Roman" panose="02020603050405020304" pitchFamily="18" charset="0"/>
              </a:rPr>
              <a:t>, je-li zcela ponořeno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do kapaliny o hustotě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k</a:t>
            </a:r>
            <a:r>
              <a:rPr lang="cs-CZ" sz="1050" i="1" dirty="0"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Na toto těleso p</a:t>
            </a:r>
            <a:r>
              <a:rPr lang="cs-CZ" sz="1800" dirty="0">
                <a:latin typeface="TimesNewRoman"/>
              </a:rPr>
              <a:t>ů</a:t>
            </a:r>
            <a:r>
              <a:rPr lang="cs-CZ" sz="1800" dirty="0">
                <a:latin typeface="Times New Roman" panose="02020603050405020304" pitchFamily="18" charset="0"/>
              </a:rPr>
              <a:t>sobí současně</a:t>
            </a:r>
            <a:r>
              <a:rPr lang="cs-CZ" sz="1800" dirty="0">
                <a:latin typeface="TimesNewRoman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tíhová síla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G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g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 </a:t>
            </a:r>
            <a:r>
              <a:rPr lang="cs-CZ" sz="1800" dirty="0">
                <a:latin typeface="Times New Roman" panose="02020603050405020304" pitchFamily="18" charset="0"/>
              </a:rPr>
              <a:t>a vztlaková síla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vz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=V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g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Mohou nastat tři případy (hustoty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k</a:t>
            </a:r>
            <a:r>
              <a:rPr lang="cs-CZ" sz="1050" i="1" dirty="0">
                <a:latin typeface="Times New Roman" panose="02020603050405020304" pitchFamily="18" charset="0"/>
              </a:rPr>
              <a:t>   </a:t>
            </a:r>
            <a:r>
              <a:rPr lang="cs-CZ" sz="1800" dirty="0">
                <a:latin typeface="Times New Roman" panose="02020603050405020304" pitchFamily="18" charset="0"/>
              </a:rPr>
              <a:t>představují u nehomogenních těles a kapaliny pr</a:t>
            </a:r>
            <a:r>
              <a:rPr lang="cs-CZ" sz="1800" dirty="0">
                <a:latin typeface="TimesNewRoman"/>
              </a:rPr>
              <a:t>ů</a:t>
            </a:r>
            <a:r>
              <a:rPr lang="cs-CZ" sz="1800" dirty="0">
                <a:latin typeface="Times New Roman" panose="02020603050405020304" pitchFamily="18" charset="0"/>
              </a:rPr>
              <a:t>měrné hodnoty):</a:t>
            </a:r>
          </a:p>
          <a:p>
            <a:pPr>
              <a:buFont typeface="+mj-lt"/>
              <a:buAutoNum type="alphaLcParenR"/>
            </a:pPr>
            <a:r>
              <a:rPr lang="cs-CZ" sz="1800" dirty="0">
                <a:latin typeface="Times New Roman" panose="02020603050405020304" pitchFamily="18" charset="0"/>
              </a:rPr>
              <a:t>Pro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G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&gt;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vz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je  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&gt;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 </a:t>
            </a:r>
            <a:r>
              <a:rPr lang="pt-BR" sz="1800" dirty="0">
                <a:latin typeface="Times New Roman" panose="02020603050405020304" pitchFamily="18" charset="0"/>
              </a:rPr>
              <a:t>a t</a:t>
            </a:r>
            <a:r>
              <a:rPr lang="cs-CZ" sz="1800" dirty="0">
                <a:latin typeface="Times New Roman" panose="02020603050405020304" pitchFamily="18" charset="0"/>
              </a:rPr>
              <a:t>ě</a:t>
            </a:r>
            <a:r>
              <a:rPr lang="pt-BR" sz="1800" dirty="0">
                <a:latin typeface="Times New Roman" panose="02020603050405020304" pitchFamily="18" charset="0"/>
              </a:rPr>
              <a:t>leso </a:t>
            </a:r>
            <a:r>
              <a:rPr lang="pt-BR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klesá </a:t>
            </a:r>
            <a:r>
              <a:rPr lang="pt-BR" sz="1800" dirty="0">
                <a:latin typeface="Times New Roman" panose="02020603050405020304" pitchFamily="18" charset="0"/>
              </a:rPr>
              <a:t>v kapalin</a:t>
            </a:r>
            <a:r>
              <a:rPr lang="cs-CZ" sz="1800" dirty="0">
                <a:latin typeface="Times New Roman" panose="02020603050405020304" pitchFamily="18" charset="0"/>
              </a:rPr>
              <a:t>ě</a:t>
            </a:r>
            <a:r>
              <a:rPr lang="pt-BR" sz="1800" dirty="0">
                <a:latin typeface="TimesNewRoman"/>
              </a:rPr>
              <a:t> </a:t>
            </a:r>
            <a:r>
              <a:rPr lang="pt-BR" sz="1800" dirty="0">
                <a:latin typeface="Times New Roman" panose="02020603050405020304" pitchFamily="18" charset="0"/>
              </a:rPr>
              <a:t>ke dnu.</a:t>
            </a: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endParaRPr lang="pt-BR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G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vz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je  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 </a:t>
            </a: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t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ě</a:t>
            </a: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leso </a:t>
            </a:r>
            <a:r>
              <a:rPr lang="pt-BR" sz="1800" dirty="0">
                <a:latin typeface="Times New Roman" panose="02020603050405020304" pitchFamily="18" charset="0"/>
              </a:rPr>
              <a:t>se v kapalin</a:t>
            </a:r>
            <a:r>
              <a:rPr lang="cs-CZ" sz="1800" dirty="0">
                <a:latin typeface="Times New Roman" panose="02020603050405020304" pitchFamily="18" charset="0"/>
              </a:rPr>
              <a:t>ě</a:t>
            </a:r>
            <a:r>
              <a:rPr lang="pt-BR" sz="1800" dirty="0">
                <a:latin typeface="TimesNewRoman"/>
              </a:rPr>
              <a:t> </a:t>
            </a:r>
            <a:r>
              <a:rPr lang="pt-BR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vznáší</a:t>
            </a:r>
            <a:r>
              <a:rPr lang="pt-BR" sz="1800" b="1" dirty="0">
                <a:latin typeface="Times New Roman" panose="02020603050405020304" pitchFamily="18" charset="0"/>
              </a:rPr>
              <a:t>.</a:t>
            </a:r>
            <a:endParaRPr lang="cs-CZ" sz="1800" b="1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endParaRPr lang="pt-BR" sz="1800" b="1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G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&lt;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vz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je  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r &lt;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pt-BR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 </a:t>
            </a: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t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ě</a:t>
            </a: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leso </a:t>
            </a:r>
            <a:r>
              <a:rPr lang="cs-CZ" sz="1800" dirty="0">
                <a:latin typeface="Times New Roman" panose="02020603050405020304" pitchFamily="18" charset="0"/>
              </a:rPr>
              <a:t>v kapalině</a:t>
            </a:r>
            <a:r>
              <a:rPr lang="cs-CZ" sz="1800" dirty="0">
                <a:latin typeface="TimesNewRoman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stoupá a vynoří se částečně</a:t>
            </a:r>
            <a:r>
              <a:rPr lang="cs-CZ" sz="1800" dirty="0">
                <a:latin typeface="TimesNewRoman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nad hladinu. Těleso </a:t>
            </a:r>
            <a:r>
              <a:rPr lang="pl-PL" sz="1800" dirty="0">
                <a:latin typeface="Times New Roman" panose="02020603050405020304" pitchFamily="18" charset="0"/>
              </a:rPr>
              <a:t>v kapalině</a:t>
            </a:r>
            <a:r>
              <a:rPr lang="pl-PL" sz="1800" dirty="0">
                <a:latin typeface="TimesNewRoman"/>
              </a:rPr>
              <a:t> </a:t>
            </a:r>
            <a:r>
              <a:rPr lang="pl-PL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plove</a:t>
            </a:r>
            <a:r>
              <a:rPr lang="pl-PL" sz="1800" b="1" dirty="0">
                <a:latin typeface="Times New Roman" panose="02020603050405020304" pitchFamily="18" charset="0"/>
              </a:rPr>
              <a:t>. </a:t>
            </a:r>
          </a:p>
          <a:p>
            <a:pPr marL="400050" lvl="1" indent="0">
              <a:buNone/>
            </a:pPr>
            <a:r>
              <a:rPr lang="pl-PL" sz="1800" dirty="0">
                <a:latin typeface="Times New Roman" panose="02020603050405020304" pitchFamily="18" charset="0"/>
              </a:rPr>
              <a:t>Rovnováha nastane za podmínky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g =V´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b="1" i="1" dirty="0" err="1">
                <a:solidFill>
                  <a:srgbClr val="00287D"/>
                </a:solidFill>
                <a:latin typeface="Symbol" panose="05050102010706020507" pitchFamily="18" charset="2"/>
              </a:rPr>
              <a:t>r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g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, kde </a:t>
            </a:r>
            <a:r>
              <a:rPr lang="cs-CZ" sz="1800" i="1" dirty="0">
                <a:latin typeface="Times New Roman" panose="02020603050405020304" pitchFamily="18" charset="0"/>
              </a:rPr>
              <a:t>V </a:t>
            </a:r>
            <a:r>
              <a:rPr lang="cs-CZ" sz="1800" dirty="0">
                <a:latin typeface="Symbol" panose="05050102010706020507" pitchFamily="18" charset="2"/>
              </a:rPr>
              <a:t>¢ </a:t>
            </a:r>
            <a:r>
              <a:rPr lang="cs-CZ" sz="1800" dirty="0">
                <a:latin typeface="Times New Roman" panose="02020603050405020304" pitchFamily="18" charset="0"/>
              </a:rPr>
              <a:t>je objem ponořené části tělesa.</a:t>
            </a:r>
          </a:p>
          <a:p>
            <a:pPr marL="0" indent="0">
              <a:buNone/>
            </a:pPr>
            <a:r>
              <a:rPr lang="cs-CZ" sz="1400" dirty="0">
                <a:latin typeface="Times New Roman" panose="02020603050405020304" pitchFamily="18" charset="0"/>
              </a:rPr>
              <a:t>Pozn.: I v plynech p</a:t>
            </a:r>
            <a:r>
              <a:rPr lang="cs-CZ" sz="1400" dirty="0">
                <a:latin typeface="TimesNewRoman"/>
              </a:rPr>
              <a:t>ů</a:t>
            </a:r>
            <a:r>
              <a:rPr lang="cs-CZ" sz="1400" dirty="0">
                <a:latin typeface="Times New Roman" panose="02020603050405020304" pitchFamily="18" charset="0"/>
              </a:rPr>
              <a:t>sobí na tělesa vztlaková síla. Je třeba vzít v úvahu, že hustoty plyn</a:t>
            </a:r>
            <a:r>
              <a:rPr lang="cs-CZ" sz="1400" dirty="0">
                <a:latin typeface="TimesNewRoman"/>
              </a:rPr>
              <a:t>ů </a:t>
            </a:r>
            <a:r>
              <a:rPr lang="cs-CZ" sz="1400" dirty="0">
                <a:latin typeface="Times New Roman" panose="02020603050405020304" pitchFamily="18" charset="0"/>
              </a:rPr>
              <a:t>jsou ve srovnání s kapalinami mnohem menší.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938" y="3554920"/>
            <a:ext cx="1476375" cy="12477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074"/>
            <a:ext cx="2025533" cy="14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Na rozdíl od plynů se kapaliny vyznačují malými vzdálenostmi mezi molekulami. Střední vzdálenosti molekul jsou řádově asi 0,1 </a:t>
            </a:r>
            <a:r>
              <a:rPr lang="cs-CZ" sz="1800" dirty="0" err="1"/>
              <a:t>nm</a:t>
            </a:r>
            <a:r>
              <a:rPr lang="cs-CZ" sz="1800" dirty="0"/>
              <a:t>, proto na sebe molekuly navzájem působí značnými přitažlivými silami. Tyto síly mají vliv na vlastnosti kapaliny, především na vlastnosti její </a:t>
            </a:r>
            <a:r>
              <a:rPr lang="cs-CZ" sz="1800" dirty="0">
                <a:solidFill>
                  <a:srgbClr val="00287D"/>
                </a:solidFill>
              </a:rPr>
              <a:t>povrchové vrstvy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Položíme-li na volný povrch vody tenkou jehlu, sponku nebo minci, nepotopí se, i když mají větší hustotu. Povrch vody se prohne, jako by byl pružný.</a:t>
            </a:r>
          </a:p>
          <a:p>
            <a:pPr marL="0" indent="0">
              <a:buNone/>
            </a:pPr>
            <a:r>
              <a:rPr lang="cs-CZ" sz="1800" b="1" dirty="0"/>
              <a:t>Volný povrch kapaliny se chová obdobně jako tenká pružná blána.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44" y="4612231"/>
            <a:ext cx="2639566" cy="19796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247" y="4612231"/>
            <a:ext cx="3752939" cy="19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Tento jev lze vysvětlit na základě molekulární struktury kapaliny. </a:t>
                </a:r>
              </a:p>
              <a:p>
                <a:r>
                  <a:rPr lang="cs-CZ" sz="1800" dirty="0"/>
                  <a:t>Molekuly kapaliny na sebe navzájem působí přitažlivými silami. Jejich velikost rychle klesá s rostoucí vzdáleností molekul. </a:t>
                </a:r>
              </a:p>
              <a:p>
                <a:r>
                  <a:rPr lang="cs-CZ" sz="1800" dirty="0"/>
                  <a:t>Na danou molekulu prakticky působí jen molekuly, které jsou v určité oblasti kolem této molekuly, tzv.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sféra molekulového působení </a:t>
                </a:r>
                <a:r>
                  <a:rPr lang="cs-CZ" sz="1800" dirty="0"/>
                  <a:t>a její poloměr je řádově 1 </a:t>
                </a:r>
                <a:r>
                  <a:rPr lang="cs-CZ" sz="1800" dirty="0" err="1"/>
                  <a:t>nm</a:t>
                </a:r>
                <a:r>
                  <a:rPr lang="cs-CZ" sz="1800" dirty="0"/>
                  <a:t>.</a:t>
                </a:r>
              </a:p>
              <a:p>
                <a:r>
                  <a:rPr lang="cs-CZ" sz="1400" dirty="0"/>
                  <a:t>Je-li molekula i její sféra molekulárního působení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uvnitř kapaliny, je výslednice přitažlivých sil, kterými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molekuly v této sféře působí na uvažovanou molekulu,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nulová (sféry K1 , K2).</a:t>
                </a:r>
              </a:p>
              <a:p>
                <a:r>
                  <a:rPr lang="cs-CZ" sz="1400" dirty="0"/>
                  <a:t>U molekul, jejichž vzdálenost od volného povrchu kapaliny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je menší než poloměr sféry molekulového působení, je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výsledná přitažlivá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400" dirty="0"/>
                  <a:t>´ molekul plynu (nejčastěji vzduchu a páry kapaliny)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v horní části sféry menší než přitažlivá </a:t>
                </a:r>
                <a:r>
                  <a:rPr lang="cs-CZ" sz="1400" dirty="0">
                    <a:solidFill>
                      <a:srgbClr val="000000"/>
                    </a:solidFill>
                    <a:ea typeface="+mn-ea"/>
                    <a:cs typeface="+mn-cs"/>
                  </a:rPr>
                  <a:t>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400" dirty="0"/>
                  <a:t> molekul kapaliny v dolní části sféry (K3 , K4). Důvodem je malá hustota molekul plynu ve srovnání s hustotou kapaliny. Výslednice všech přitažlivých sil je kolmá k volnému povrchu kapaliny a je orientována dovnitř kapaliny.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585" b="-276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8" name="Šipka doprava 7"/>
          <p:cNvSpPr/>
          <p:nvPr/>
        </p:nvSpPr>
        <p:spPr bwMode="auto">
          <a:xfrm>
            <a:off x="509589" y="3028143"/>
            <a:ext cx="201168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264" y="3538334"/>
            <a:ext cx="3050646" cy="185138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232" y="302200"/>
            <a:ext cx="2271508" cy="15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Vrstva molekul, jejichž vzdálenost od volného povrchu kapaliny je menší než poloměr molekulového působení, se nazývá </a:t>
            </a:r>
            <a:r>
              <a:rPr lang="cs-CZ" sz="1800" i="1" dirty="0">
                <a:solidFill>
                  <a:srgbClr val="00287D"/>
                </a:solidFill>
              </a:rPr>
              <a:t>povrchová vrstva kapaliny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Na každou molekulu ležící v povrchové vrstvě kapaliny působí sousední molekuly </a:t>
            </a:r>
            <a:r>
              <a:rPr lang="cs-CZ" sz="1800" i="1" dirty="0">
                <a:solidFill>
                  <a:srgbClr val="00287D"/>
                </a:solidFill>
              </a:rPr>
              <a:t>výslednou přitažlivou silou</a:t>
            </a:r>
            <a:r>
              <a:rPr lang="cs-CZ" sz="1800" dirty="0"/>
              <a:t>, která má </a:t>
            </a:r>
            <a:r>
              <a:rPr lang="cs-CZ" sz="1800" i="1" dirty="0">
                <a:solidFill>
                  <a:srgbClr val="00287D"/>
                </a:solidFill>
              </a:rPr>
              <a:t>směr dovnitř kapaliny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posunutí molekuly z vnitřku kapaliny do její</a:t>
            </a:r>
          </a:p>
          <a:p>
            <a:pPr marL="0" indent="0">
              <a:buNone/>
            </a:pPr>
            <a:r>
              <a:rPr lang="cs-CZ" sz="1800" dirty="0"/>
              <a:t>povrchové vrstvy je nutno vykonat práci (proti</a:t>
            </a:r>
          </a:p>
          <a:p>
            <a:pPr marL="0" indent="0">
              <a:buNone/>
            </a:pPr>
            <a:r>
              <a:rPr lang="cs-CZ" sz="1800" dirty="0"/>
              <a:t>výsledné přitažlivé síle).</a:t>
            </a:r>
          </a:p>
          <a:p>
            <a:pPr marL="0" indent="0">
              <a:buNone/>
            </a:pPr>
            <a:r>
              <a:rPr lang="cs-CZ" sz="1800" dirty="0"/>
              <a:t>Proto mají molekuly v povrchové vrstvě větší </a:t>
            </a:r>
          </a:p>
          <a:p>
            <a:pPr marL="0" indent="0">
              <a:buNone/>
            </a:pPr>
            <a:r>
              <a:rPr lang="cs-CZ" sz="1800" dirty="0"/>
              <a:t>potenciální energii než by měly, kdyby se </a:t>
            </a:r>
          </a:p>
          <a:p>
            <a:pPr marL="0" indent="0">
              <a:buNone/>
            </a:pPr>
            <a:r>
              <a:rPr lang="cs-CZ" sz="1800" dirty="0"/>
              <a:t>nacházely uvnitř kapaliny.</a:t>
            </a:r>
          </a:p>
          <a:p>
            <a:pPr marL="0" indent="0">
              <a:buNone/>
            </a:pPr>
            <a:r>
              <a:rPr lang="cs-CZ" sz="1800" b="1" dirty="0"/>
              <a:t>Tento rozdíl se nazývá </a:t>
            </a:r>
            <a:r>
              <a:rPr lang="cs-CZ" sz="1800" b="1" i="1" dirty="0">
                <a:solidFill>
                  <a:srgbClr val="00287D"/>
                </a:solidFill>
              </a:rPr>
              <a:t>povrchová energie </a:t>
            </a:r>
            <a:r>
              <a:rPr lang="cs-CZ" sz="1800" b="1" i="1" dirty="0" err="1">
                <a:solidFill>
                  <a:srgbClr val="00287D"/>
                </a:solidFill>
              </a:rPr>
              <a:t>E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pov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Je jednou ze složek vnitřní energie kapaliny, to vlastně potenciální energie mezimolekulárních sil. 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64" y="3538334"/>
            <a:ext cx="3050646" cy="1851389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 bwMode="auto">
          <a:xfrm rot="10800000">
            <a:off x="6819138" y="3538334"/>
            <a:ext cx="77724" cy="4253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5" y="29712"/>
            <a:ext cx="3161905" cy="2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Zvětší-li se povrch kapaliny daného objemu, vzroste její povrchová energie.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Pokud zvolíme povrchovou energii nulovou při nulovém povrchu, pak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b="1" i="1" dirty="0" err="1">
                <a:solidFill>
                  <a:srgbClr val="00287D"/>
                </a:solidFill>
              </a:rPr>
              <a:t>E</a:t>
            </a:r>
            <a:r>
              <a:rPr lang="cs-CZ" sz="1800" b="1" i="1" baseline="-25000" dirty="0" err="1">
                <a:solidFill>
                  <a:srgbClr val="00287D"/>
                </a:solidFill>
              </a:rPr>
              <a:t>pov</a:t>
            </a:r>
            <a:r>
              <a:rPr lang="cs-CZ" sz="1800" b="1" i="1" dirty="0">
                <a:solidFill>
                  <a:srgbClr val="00287D"/>
                </a:solidFill>
              </a:rPr>
              <a:t> = </a:t>
            </a:r>
            <a:r>
              <a:rPr lang="el-GR" sz="1800" b="1" i="1" dirty="0">
                <a:solidFill>
                  <a:srgbClr val="00287D"/>
                </a:solidFill>
              </a:rPr>
              <a:t>σ</a:t>
            </a:r>
            <a:r>
              <a:rPr lang="cs-CZ" sz="1800" b="1" i="1" dirty="0">
                <a:solidFill>
                  <a:srgbClr val="00287D"/>
                </a:solidFill>
              </a:rPr>
              <a:t>S </a:t>
            </a:r>
            <a:r>
              <a:rPr lang="cs-CZ" sz="1800" dirty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kde </a:t>
            </a:r>
            <a:r>
              <a:rPr lang="cs-CZ" sz="1800" b="1" i="1" dirty="0">
                <a:solidFill>
                  <a:srgbClr val="00287D"/>
                </a:solidFill>
              </a:rPr>
              <a:t>S</a:t>
            </a:r>
            <a:r>
              <a:rPr lang="cs-CZ" sz="1800" dirty="0">
                <a:solidFill>
                  <a:srgbClr val="000000"/>
                </a:solidFill>
              </a:rPr>
              <a:t> je velikost povrchu a konstanta úměrnosti </a:t>
            </a:r>
            <a:r>
              <a:rPr lang="el-GR" sz="1800" b="1" i="1" dirty="0">
                <a:solidFill>
                  <a:srgbClr val="00287D"/>
                </a:solidFill>
              </a:rPr>
              <a:t>σ</a:t>
            </a:r>
            <a:r>
              <a:rPr lang="el-GR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se nazývá </a:t>
            </a:r>
            <a:r>
              <a:rPr lang="cs-CZ" sz="1800" b="1" i="1" dirty="0">
                <a:solidFill>
                  <a:srgbClr val="00287D"/>
                </a:solidFill>
              </a:rPr>
              <a:t>povrchové napětí</a:t>
            </a:r>
            <a:r>
              <a:rPr lang="cs-CZ" sz="1800" dirty="0">
                <a:solidFill>
                  <a:srgbClr val="000000"/>
                </a:solidFill>
              </a:rPr>
              <a:t>. Pro vodu </a:t>
            </a:r>
            <a:r>
              <a:rPr lang="el-GR" sz="1800" dirty="0">
                <a:solidFill>
                  <a:srgbClr val="000000"/>
                </a:solidFill>
              </a:rPr>
              <a:t>σ = 0,073 </a:t>
            </a:r>
            <a:r>
              <a:rPr lang="cs-CZ" sz="1800" dirty="0">
                <a:solidFill>
                  <a:srgbClr val="000000"/>
                </a:solidFill>
              </a:rPr>
              <a:t>N/m (J/m</a:t>
            </a:r>
            <a:r>
              <a:rPr lang="cs-CZ" sz="1800" baseline="30000" dirty="0">
                <a:solidFill>
                  <a:srgbClr val="000000"/>
                </a:solidFill>
              </a:rPr>
              <a:t>2</a:t>
            </a:r>
            <a:r>
              <a:rPr lang="cs-CZ" sz="1800" dirty="0">
                <a:solidFill>
                  <a:srgbClr val="000000"/>
                </a:solidFill>
              </a:rPr>
              <a:t>). </a:t>
            </a:r>
          </a:p>
          <a:p>
            <a:pPr marL="0" indent="0">
              <a:buNone/>
            </a:pPr>
            <a:r>
              <a:rPr lang="cs-CZ" sz="1800" dirty="0"/>
              <a:t>Kapalina daného objemu nabývá vždy takového tvaru, aby obsah jejího povrchu byl nejmenší, a tím byla </a:t>
            </a:r>
            <a:r>
              <a:rPr lang="cs-CZ" sz="1800" i="1" dirty="0">
                <a:solidFill>
                  <a:srgbClr val="00287D"/>
                </a:solidFill>
              </a:rPr>
              <a:t>minimální povrchová energie</a:t>
            </a:r>
            <a:r>
              <a:rPr lang="cs-CZ" sz="1800" dirty="0"/>
              <a:t>. Při daném objemu má ze všech geometrických útvarů nejmenší obsah povrch koule.</a:t>
            </a:r>
          </a:p>
          <a:p>
            <a:pPr marL="0" indent="0">
              <a:buNone/>
            </a:pPr>
            <a:r>
              <a:rPr lang="cs-CZ" sz="1800" dirty="0"/>
              <a:t>Proto volné kapky (např. mlhy nebo malé kapky rtuti) mají kulový tvar.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Přiblížíme-li k sobě dvě malé kapky na vodorovné podložce tak, aby se dotkly, splynou. Vzniklá kapka má obsah povrchu menší než součet obsahů povrchů jednotlivých kapek.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Protože povrchová vrstva (membrána) se snaží stáhnout se na co nejmenší velikost, je v ní napětí, které jsme již dříve označili jako </a:t>
            </a:r>
            <a:r>
              <a:rPr lang="cs-CZ" sz="1800" b="1" i="1" dirty="0">
                <a:solidFill>
                  <a:srgbClr val="00287D"/>
                </a:solidFill>
              </a:rPr>
              <a:t>povrchové napětí </a:t>
            </a:r>
            <a:r>
              <a:rPr lang="el-GR" sz="1800" b="1" i="1" dirty="0">
                <a:solidFill>
                  <a:srgbClr val="00287D"/>
                </a:solidFill>
              </a:rPr>
              <a:t>σ</a:t>
            </a:r>
            <a:r>
              <a:rPr lang="cs-CZ" sz="1800" dirty="0"/>
              <a:t>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58" y="92051"/>
            <a:ext cx="2254282" cy="18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Povrchové napětí je rovno plošné hustotě povrchové energie membrány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𝒅𝑬</m:t>
                          </m:r>
                          <m:r>
                            <a:rPr lang="cs-CZ" sz="1800" b="1" i="1" baseline="-2500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𝒑𝒐𝒗</m:t>
                          </m:r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𝒅𝑺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baseline="3000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dirty="0"/>
                  <a:t>Napětí této membrány – síla na jednotku délky – bude </a:t>
                </a:r>
                <a:r>
                  <a:rPr lang="cs-CZ" sz="1800" dirty="0">
                    <a:solidFill>
                      <a:srgbClr val="000000"/>
                    </a:solidFill>
                  </a:rPr>
                  <a:t>také číselně rovno velikosti síly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dF</a:t>
                </a:r>
                <a:r>
                  <a:rPr lang="cs-CZ" sz="1800" dirty="0">
                    <a:solidFill>
                      <a:srgbClr val="000000"/>
                    </a:solidFill>
                  </a:rPr>
                  <a:t> , která působí kolmo na délku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dl</a:t>
                </a:r>
                <a:r>
                  <a:rPr lang="cs-CZ" sz="1800" dirty="0">
                    <a:solidFill>
                      <a:srgbClr val="000000"/>
                    </a:solidFill>
                  </a:rPr>
                  <a:t> myšleného řezu povrchu kapaliny v rovině tečné k povrchu kapaliny ve vyšetřovaném místě:</a:t>
                </a:r>
              </a:p>
              <a:p>
                <a:pPr marL="0" lvl="0" indent="0">
                  <a:buNone/>
                </a:pPr>
                <a:endParaRPr lang="cs-CZ" sz="1400" dirty="0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𝒅𝑭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𝒅𝒍</m:t>
                          </m:r>
                        </m:den>
                      </m:f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(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b="1" dirty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/>
                  <a:t>Souvislost povrchového napětí s povrchovou energií</a:t>
                </a:r>
              </a:p>
              <a:p>
                <a:pPr marL="0" indent="0">
                  <a:buNone/>
                </a:pPr>
                <a:r>
                  <a:rPr lang="cs-CZ" sz="1400" dirty="0"/>
                  <a:t>lze nejlépe pochopit na tomto pokusu. Vytvoříme kapalinovou</a:t>
                </a:r>
              </a:p>
              <a:p>
                <a:pPr marL="0" indent="0">
                  <a:buNone/>
                </a:pPr>
                <a:r>
                  <a:rPr lang="cs-CZ" sz="1400" dirty="0"/>
                  <a:t>blánu na drátěném rámečku (nejlépe mýdlový roztok nebo</a:t>
                </a:r>
              </a:p>
              <a:p>
                <a:pPr marL="0" indent="0">
                  <a:buNone/>
                </a:pPr>
                <a:r>
                  <a:rPr lang="cs-CZ" sz="1400" dirty="0"/>
                  <a:t>roztok saponátu), jehož jedna strana je pohyblivá.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b="-25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83" y="82529"/>
            <a:ext cx="2895027" cy="19251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680" y="4171174"/>
            <a:ext cx="3231230" cy="2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kapalných a plynných těles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/>
              <a:t>Tekutiny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1800" b="1" dirty="0">
                <a:solidFill>
                  <a:srgbClr val="C00000"/>
                </a:solidFill>
              </a:rPr>
              <a:t>Kapaliny + Plyny</a:t>
            </a:r>
          </a:p>
          <a:p>
            <a:pPr algn="ctr"/>
            <a:endParaRPr lang="cs-CZ" sz="1800" dirty="0"/>
          </a:p>
          <a:p>
            <a:pPr algn="just"/>
            <a:r>
              <a:rPr lang="cs-CZ" sz="1800" dirty="0"/>
              <a:t>Z hlediska vnitřní struktury se od látek pevného skupenství liší tím, že jejich molekuly už nejsou vázány na neproměnné rovnovážné polohy, ale mohou se snadno navzájem volně pohybovat.</a:t>
            </a:r>
          </a:p>
          <a:p>
            <a:pPr algn="just"/>
            <a:r>
              <a:rPr lang="cs-CZ" sz="1800" dirty="0"/>
              <a:t>Mechanika tekutin, pro kapaliny označována jako </a:t>
            </a:r>
            <a:r>
              <a:rPr lang="cs-CZ" sz="1800" b="1" dirty="0">
                <a:solidFill>
                  <a:srgbClr val="00287D"/>
                </a:solidFill>
              </a:rPr>
              <a:t>hydromechanika</a:t>
            </a:r>
            <a:r>
              <a:rPr lang="cs-CZ" sz="1800" dirty="0"/>
              <a:t> a pro plyny jako </a:t>
            </a:r>
            <a:r>
              <a:rPr lang="cs-CZ" sz="1800" b="1" dirty="0">
                <a:solidFill>
                  <a:srgbClr val="00287D"/>
                </a:solidFill>
              </a:rPr>
              <a:t>aeromechanika</a:t>
            </a:r>
            <a:r>
              <a:rPr lang="cs-CZ" sz="1800" dirty="0"/>
              <a:t>, je část mechaniky, která se zabývá mechanickými vlastnostmi tekutin, studuje podmínky rovnováhy a zákonitosti pohybu tekutin a vzájemným působením tekutin s pevnými tělesy.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572000" y="2347468"/>
            <a:ext cx="208703" cy="3703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Na pohyblivou stranu AB působí v každém povrchu povrchová síla o velikosti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= s 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l    </a:t>
                </a:r>
                <a:r>
                  <a:rPr lang="cs-CZ" sz="1800" dirty="0">
                    <a:solidFill>
                      <a:srgbClr val="000000"/>
                    </a:solidFill>
                  </a:rPr>
                  <a:t>způsobená povrchovým napětím. Protože vytvořená blána má dva povrchy (horní/dolní popř. levý/pravý) má výsledná povrchová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velikost    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F </a:t>
                </a:r>
                <a:r>
                  <a:rPr lang="cs-CZ" sz="180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= </a:t>
                </a:r>
                <a:r>
                  <a:rPr lang="cs-CZ" sz="1800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cs-CZ" sz="1800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s 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Chceme-li zvětšit povrch blány, musíme působit opačně orientovanou silou o velikosti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F</a:t>
                </a:r>
                <a:r>
                  <a:rPr lang="cs-CZ" sz="1800" dirty="0">
                    <a:latin typeface="Symbol" panose="05050102010706020507" pitchFamily="18" charset="2"/>
                  </a:rPr>
                  <a:t>¢ =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F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dirty="0">
                    <a:latin typeface="Symbol" panose="05050102010706020507" pitchFamily="18" charset="2"/>
                  </a:rPr>
                  <a:t>s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l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Tato síla při posunutí strany AB 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dx</a:t>
                </a:r>
                <a:r>
                  <a:rPr lang="cs-CZ" sz="1800" dirty="0">
                    <a:solidFill>
                      <a:srgbClr val="000000"/>
                    </a:solidFill>
                  </a:rPr>
                  <a:t> vykoná práci </a:t>
                </a:r>
              </a:p>
              <a:p>
                <a:pPr marL="0" indent="0">
                  <a:buNone/>
                </a:pPr>
                <a:r>
                  <a:rPr lang="cs-CZ" sz="1800" i="1" dirty="0" err="1">
                    <a:latin typeface="Times New Roman" panose="02020603050405020304" pitchFamily="18" charset="0"/>
                  </a:rPr>
                  <a:t>dA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F´</a:t>
                </a:r>
                <a:r>
                  <a:rPr lang="cs-CZ" sz="1800" dirty="0">
                    <a:latin typeface="Symbol" panose="05050102010706020507" pitchFamily="18" charset="2"/>
                  </a:rPr>
                  <a:t>.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dx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dirty="0">
                    <a:latin typeface="Symbol" panose="05050102010706020507" pitchFamily="18" charset="2"/>
                  </a:rPr>
                  <a:t>s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l 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dx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která je rovna přírůstku povrchové energie.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Obsah plochy blány se zvětší o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dS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ldx</a:t>
                </a:r>
                <a:r>
                  <a:rPr lang="cs-CZ" sz="1800" dirty="0">
                    <a:solidFill>
                      <a:srgbClr val="000000"/>
                    </a:solidFill>
                  </a:rPr>
                  <a:t> 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Energie připadající na jednotku obsahu plochy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(plošná hustota povrchové energie) je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𝒅𝑺</m:t>
                          </m:r>
                        </m:den>
                      </m:f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Symbol" panose="05050102010706020507" pitchFamily="18" charset="2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Times New Roman" panose="02020603050405020304" pitchFamily="18" charset="0"/>
                            </a:rPr>
                            <m:t>dx</m:t>
                          </m:r>
                        </m:den>
                      </m:f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18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𝒅𝑬</m:t>
                          </m:r>
                          <m:r>
                            <a:rPr lang="cs-CZ" sz="1800" b="1" i="1" baseline="-2500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𝒑𝒐𝒗</m:t>
                          </m:r>
                        </m:num>
                        <m:den>
                          <m:r>
                            <a:rPr lang="cs-CZ" sz="18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𝒅𝑺</m:t>
                          </m:r>
                        </m:den>
                      </m:f>
                    </m:oMath>
                  </m:oMathPara>
                </a14:m>
                <a:endParaRPr lang="cs-CZ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To znamená, že plošná hustota povrchové energie je číselně rovna povrchovému napětí.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151" b="-30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83" y="82529"/>
            <a:ext cx="2895027" cy="19251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680" y="3936691"/>
            <a:ext cx="3231230" cy="2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</a:rPr>
              <a:t>Povrchové napětí závisí na druhu kapaliny a prostředí nad volným povrchem kapaliny.</a:t>
            </a:r>
          </a:p>
          <a:p>
            <a:r>
              <a:rPr lang="cs-CZ" sz="1800" dirty="0">
                <a:solidFill>
                  <a:srgbClr val="000000"/>
                </a:solidFill>
              </a:rPr>
              <a:t>S rostoucí teplotou povrchové napětí kapaliny (vůči danému prostředí) klesá.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Povrchové napětí kapaliny z chemicky čisté látky značně ovlivňují příměsi v kapalině.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90" y="3662002"/>
            <a:ext cx="5429250" cy="22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r>
              <a:rPr lang="cs-CZ" sz="1800" dirty="0"/>
              <a:t>Důsledkem vlastností povrchové vrstvy kapaliny je, že volný povrch kapaliny se u stěn nádoby zakřiví. </a:t>
            </a:r>
          </a:p>
          <a:p>
            <a:r>
              <a:rPr lang="cs-CZ" sz="1800" dirty="0"/>
              <a:t>Nalijeme-li do skleněné nádoby vodu zjistíme, že u stěny je povrch vody dutý (Obr.2.1.-12). Podobně se chová líh ve skleněné nádobě nebo rtuť v měděné nádobě. Říkáme, že v těchto případech kapalina </a:t>
            </a:r>
            <a:r>
              <a:rPr lang="cs-CZ" sz="1800" b="1" dirty="0"/>
              <a:t>smáčí </a:t>
            </a:r>
            <a:r>
              <a:rPr lang="cs-CZ" sz="1800" dirty="0"/>
              <a:t>stěny nádoby. </a:t>
            </a:r>
          </a:p>
          <a:p>
            <a:r>
              <a:rPr lang="cs-CZ" sz="1800" dirty="0"/>
              <a:t>Nalijeme-li do skleněné nádoby rtuť, je u stěny povrch kapaliny vypuklý. V tomto případě kapalina stěny nádoby </a:t>
            </a:r>
            <a:r>
              <a:rPr lang="cs-CZ" sz="1800" b="1" dirty="0"/>
              <a:t>nesmáčí</a:t>
            </a:r>
            <a:r>
              <a:rPr lang="cs-CZ" sz="1800" dirty="0"/>
              <a:t>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96" y="245756"/>
            <a:ext cx="3666744" cy="15150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92" y="4400415"/>
            <a:ext cx="5239512" cy="17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Zakřivení volného povrchu kapaliny je způsobeno tím, že molekuly kapaliny, které jsou na jejím volném povrchu a současně v blízkosti stěny nádoby nebo jiného pevného tělesa, vzájemně působí nejen mezi sebou, ale také s částicemi pevného tělesa a plynu nad volným povrchem kapaliny.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96" y="245756"/>
            <a:ext cx="3666744" cy="15150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92" y="1813437"/>
            <a:ext cx="5239512" cy="17774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188" y="4968242"/>
            <a:ext cx="5622180" cy="18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Kapalina se nachází v rovnovážném stavu, je-li výsledná síla kolmá k volnému povrchu kapaliny. Proto se u stěn nádoby vytváří zakřivený povrch.</a:t>
            </a:r>
          </a:p>
          <a:p>
            <a:r>
              <a:rPr lang="cs-CZ" sz="1800" dirty="0"/>
              <a:t>Jestliže síla směřuje ven z kapaliny, pak volný povrch kapaliny u stěn nádoby je dutý</a:t>
            </a:r>
            <a:r>
              <a:rPr lang="cs-CZ" sz="1800" i="1" dirty="0">
                <a:solidFill>
                  <a:srgbClr val="00287D"/>
                </a:solidFill>
              </a:rPr>
              <a:t> (kapilární elevace)</a:t>
            </a:r>
            <a:r>
              <a:rPr lang="cs-CZ" sz="1800" dirty="0"/>
              <a:t>.</a:t>
            </a:r>
          </a:p>
          <a:p>
            <a:r>
              <a:rPr lang="cs-CZ" sz="1800" dirty="0"/>
              <a:t>Jestliže síla směřuje dovnitř kapaliny, je volný povrch vypuklý (</a:t>
            </a:r>
            <a:r>
              <a:rPr lang="cs-CZ" sz="1800" i="1" dirty="0">
                <a:solidFill>
                  <a:srgbClr val="00287D"/>
                </a:solidFill>
              </a:rPr>
              <a:t>kapilární deprese</a:t>
            </a:r>
            <a:r>
              <a:rPr lang="cs-CZ" sz="1800" dirty="0"/>
              <a:t>).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96" y="245756"/>
            <a:ext cx="3666744" cy="15150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64" y="1773239"/>
            <a:ext cx="5622180" cy="18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latin typeface="Times New Roman" panose="02020603050405020304" pitchFamily="18" charset="0"/>
              </a:rPr>
              <a:t>Úhel </a:t>
            </a:r>
            <a:r>
              <a:rPr lang="cs-CZ" sz="1800" dirty="0">
                <a:latin typeface="Symbol" panose="05050102010706020507" pitchFamily="18" charset="2"/>
              </a:rPr>
              <a:t>J </a:t>
            </a:r>
            <a:r>
              <a:rPr lang="cs-CZ" sz="1800" dirty="0">
                <a:latin typeface="Times New Roman" panose="02020603050405020304" pitchFamily="18" charset="0"/>
              </a:rPr>
              <a:t>, který svírá povrch kapaliny s povrchem st</a:t>
            </a:r>
            <a:r>
              <a:rPr lang="cs-CZ" sz="1800" dirty="0">
                <a:latin typeface="TimesNewRoman"/>
              </a:rPr>
              <a:t>ě</a:t>
            </a:r>
            <a:r>
              <a:rPr lang="cs-CZ" sz="1800" dirty="0">
                <a:latin typeface="Times New Roman" panose="02020603050405020304" pitchFamily="18" charset="0"/>
              </a:rPr>
              <a:t>ny, nazýváme </a:t>
            </a:r>
            <a:r>
              <a:rPr lang="cs-CZ" sz="1800" b="1" dirty="0">
                <a:latin typeface="Times New Roman" panose="02020603050405020304" pitchFamily="18" charset="0"/>
              </a:rPr>
              <a:t>stykový úhel</a:t>
            </a:r>
            <a:r>
              <a:rPr lang="cs-CZ" sz="1800" dirty="0">
                <a:latin typeface="Times New Roman" panose="02020603050405020304" pitchFamily="18" charset="0"/>
              </a:rPr>
              <a:t>. Je-li </a:t>
            </a:r>
            <a:r>
              <a:rPr lang="cs-CZ" sz="1800" dirty="0">
                <a:latin typeface="Symbol" panose="05050102010706020507" pitchFamily="18" charset="2"/>
              </a:rPr>
              <a:t>J = </a:t>
            </a:r>
            <a:r>
              <a:rPr lang="cs-CZ" sz="1800" dirty="0">
                <a:latin typeface="Times New Roman" panose="02020603050405020304" pitchFamily="18" charset="0"/>
              </a:rPr>
              <a:t>0, </a:t>
            </a:r>
            <a:r>
              <a:rPr lang="cs-CZ" sz="1800" b="1" dirty="0">
                <a:latin typeface="Times New Roman" panose="02020603050405020304" pitchFamily="18" charset="0"/>
              </a:rPr>
              <a:t>kapalina dokonale smáčí stěny</a:t>
            </a:r>
            <a:r>
              <a:rPr lang="cs-CZ" sz="1800" dirty="0">
                <a:latin typeface="Times New Roman" panose="02020603050405020304" pitchFamily="18" charset="0"/>
              </a:rPr>
              <a:t>, je-li </a:t>
            </a:r>
            <a:r>
              <a:rPr lang="cs-CZ" sz="1800" dirty="0">
                <a:latin typeface="Symbol" panose="05050102010706020507" pitchFamily="18" charset="2"/>
              </a:rPr>
              <a:t>J =p 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</a:rPr>
              <a:t>kapalina dokonale nesmáčí stěny</a:t>
            </a:r>
            <a:r>
              <a:rPr lang="cs-CZ" sz="1800" dirty="0">
                <a:latin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Pro skute</a:t>
            </a:r>
            <a:r>
              <a:rPr lang="cs-CZ" sz="1800" dirty="0">
                <a:latin typeface="TimesNewRoman"/>
              </a:rPr>
              <a:t>č</a:t>
            </a:r>
            <a:r>
              <a:rPr lang="cs-CZ" sz="1800" dirty="0">
                <a:latin typeface="Times New Roman" panose="02020603050405020304" pitchFamily="18" charset="0"/>
              </a:rPr>
              <a:t>né kapaliny je	 0 </a:t>
            </a:r>
            <a:r>
              <a:rPr lang="cs-CZ" sz="1800" dirty="0">
                <a:latin typeface="Symbol" panose="05050102010706020507" pitchFamily="18" charset="2"/>
              </a:rPr>
              <a:t>&lt;J &lt; </a:t>
            </a:r>
            <a:r>
              <a:rPr lang="cs-CZ" sz="1800" dirty="0" smtClean="0">
                <a:latin typeface="Symbol" panose="05050102010706020507" pitchFamily="18" charset="2"/>
              </a:rPr>
              <a:t>p/2 </a:t>
            </a:r>
            <a:r>
              <a:rPr lang="cs-CZ" sz="1800" dirty="0">
                <a:latin typeface="Times New Roman" panose="02020603050405020304" pitchFamily="18" charset="0"/>
              </a:rPr>
              <a:t>pro kapaliny, které smáčí stěny nádoby </a:t>
            </a:r>
          </a:p>
          <a:p>
            <a:pPr lvl="2"/>
            <a:r>
              <a:rPr lang="cs-CZ" sz="1800" dirty="0">
                <a:latin typeface="Times New Roman" panose="02020603050405020304" pitchFamily="18" charset="0"/>
              </a:rPr>
              <a:t>		 </a:t>
            </a:r>
            <a:r>
              <a:rPr lang="cs-CZ" sz="1800" dirty="0" smtClean="0">
                <a:latin typeface="Symbol" panose="05050102010706020507" pitchFamily="18" charset="2"/>
              </a:rPr>
              <a:t>p/2 </a:t>
            </a:r>
            <a:r>
              <a:rPr lang="cs-CZ" sz="1800" dirty="0">
                <a:latin typeface="Symbol" panose="05050102010706020507" pitchFamily="18" charset="2"/>
              </a:rPr>
              <a:t>&lt;J &lt; p </a:t>
            </a:r>
            <a:r>
              <a:rPr lang="cs-CZ" sz="1800" dirty="0">
                <a:latin typeface="Times New Roman" panose="02020603050405020304" pitchFamily="18" charset="0"/>
              </a:rPr>
              <a:t>pro kapaliny, které nesmáčí stěny.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96" y="245756"/>
            <a:ext cx="3666744" cy="15150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092" y="1813437"/>
            <a:ext cx="5239512" cy="17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Zakřivení volného povrchu kapaliny způsobuje, že výslednicí povrchových sil je nenulová síla, která působí kolmo na volný povrch kapaliny. Taková situace je znázorněna na pro dutý a vypuklý povrch kapaliny v úzké trubici.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t </a:t>
                </a:r>
                <a:r>
                  <a:rPr lang="cs-CZ" sz="1800" dirty="0">
                    <a:latin typeface="Times New Roman" panose="02020603050405020304" pitchFamily="18" charset="0"/>
                  </a:rPr>
                  <a:t>vyvolává kapilární tlak 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cs-CZ" sz="1800" dirty="0">
                    <a:latin typeface="Times New Roman" panose="02020603050405020304" pitchFamily="18" charset="0"/>
                  </a:rPr>
                  <a:t> . Pro kapilární tlak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byl pro případ volného povrchu kulového tvaru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odvozen vztah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cs-CZ" sz="1800" b="1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el-GR" sz="1800" dirty="0">
                    <a:latin typeface="Times New Roman" panose="02020603050405020304" pitchFamily="18" charset="0"/>
                  </a:rPr>
                  <a:t>σ</a:t>
                </a:r>
                <a:r>
                  <a:rPr lang="cs-CZ" sz="1800" dirty="0">
                    <a:latin typeface="Times New Roman" panose="02020603050405020304" pitchFamily="18" charset="0"/>
                  </a:rPr>
                  <a:t> je povrchové napětí a R je poloměr kulového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povrchu. Kapilární tlak je tím větší, čím menší je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poloměr kulového povrchu a čím větší je povrchové napětí.</a:t>
                </a:r>
              </a:p>
              <a:p>
                <a:pPr marL="0" indent="0">
                  <a:buNone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Pro tenkou kulovou mýdlovou bublinu poloměru R (bublina má dva povrchy) je kapilární tlak uvnitř bubliny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cs-CZ" sz="18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/>
                  <a:t>, </a:t>
                </a:r>
                <a:r>
                  <a:rPr lang="cs-CZ" sz="1800" dirty="0">
                    <a:solidFill>
                      <a:srgbClr val="000000"/>
                    </a:solidFill>
                  </a:rPr>
                  <a:t>Jestliže síla směřuje ven z kapaliny, pak volný povrch kapaliny u stěn nádoby je dutý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(kapilární elevace)</a:t>
                </a:r>
                <a:r>
                  <a:rPr lang="cs-CZ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/>
                <a:r>
                  <a:rPr lang="cs-CZ" sz="1800" dirty="0">
                    <a:solidFill>
                      <a:srgbClr val="000000"/>
                    </a:solidFill>
                  </a:rPr>
                  <a:t>Jestliže síla směřuje dovnitř kapaliny, je volný povrch vypuklý (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kapilární </a:t>
                </a:r>
                <a:r>
                  <a:rPr lang="cs-CZ" sz="1800" i="1">
                    <a:solidFill>
                      <a:srgbClr val="00287D"/>
                    </a:solidFill>
                  </a:rPr>
                  <a:t>deprese</a:t>
                </a:r>
                <a:r>
                  <a:rPr lang="cs-CZ" sz="1800" smtClean="0">
                    <a:solidFill>
                      <a:srgbClr val="000000"/>
                    </a:solidFill>
                  </a:rPr>
                  <a:t>).</a:t>
                </a:r>
                <a:endParaRPr lang="cs-CZ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4"/>
                <a:ext cx="8082321" cy="1169462"/>
              </a:xfrm>
              <a:blipFill rotWithShape="0">
                <a:blip r:embed="rId3"/>
                <a:stretch>
                  <a:fillRect l="-1811" t="-6771" r="-830" b="-3635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996" y="245756"/>
            <a:ext cx="3666744" cy="15150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421" y="3015500"/>
            <a:ext cx="2829489" cy="18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Důsledkem kapilárního tlaku je v úzkých trubicích – kapilárách jev, který se nazývá </a:t>
            </a:r>
            <a:r>
              <a:rPr lang="cs-CZ" sz="1800" i="1" dirty="0">
                <a:solidFill>
                  <a:srgbClr val="00287D"/>
                </a:solidFill>
              </a:rPr>
              <a:t>kapilarita.</a:t>
            </a:r>
            <a:r>
              <a:rPr lang="cs-CZ" sz="1800" dirty="0"/>
              <a:t> Taková situace je znázorněna na pro dutý a vypuklý povrch kapaliny v úzké trubici. </a:t>
            </a:r>
          </a:p>
          <a:p>
            <a:pPr marL="0" indent="0">
              <a:buNone/>
            </a:pPr>
            <a:r>
              <a:rPr lang="cs-CZ" sz="1800" dirty="0"/>
              <a:t>U kapalin </a:t>
            </a:r>
            <a:r>
              <a:rPr lang="cs-CZ" sz="1800" i="1" dirty="0">
                <a:solidFill>
                  <a:srgbClr val="00287D"/>
                </a:solidFill>
              </a:rPr>
              <a:t>smáčejících </a:t>
            </a:r>
            <a:r>
              <a:rPr lang="cs-CZ" sz="1800" dirty="0"/>
              <a:t>stěny kapiláry se volná hladina kapaliny v kapiláře zvýší. Jev nazýváme </a:t>
            </a:r>
            <a:r>
              <a:rPr lang="cs-CZ" sz="1800" b="1" i="1" dirty="0">
                <a:solidFill>
                  <a:srgbClr val="00287D"/>
                </a:solidFill>
              </a:rPr>
              <a:t>kapilární elevace.</a:t>
            </a:r>
          </a:p>
          <a:p>
            <a:pPr marL="0" indent="0">
              <a:buNone/>
            </a:pPr>
            <a:r>
              <a:rPr lang="cs-CZ" sz="1800" dirty="0"/>
              <a:t>U kapalin </a:t>
            </a:r>
            <a:r>
              <a:rPr lang="cs-CZ" sz="1800" i="1" dirty="0">
                <a:solidFill>
                  <a:srgbClr val="00287D"/>
                </a:solidFill>
              </a:rPr>
              <a:t>nesmáčejících</a:t>
            </a:r>
            <a:r>
              <a:rPr lang="cs-CZ" sz="1800" dirty="0"/>
              <a:t> stěny kapiláry dochází ke snížení volné hladiny</a:t>
            </a:r>
          </a:p>
          <a:p>
            <a:pPr marL="0" indent="0">
              <a:buNone/>
            </a:pPr>
            <a:r>
              <a:rPr lang="cs-CZ" sz="1800" dirty="0"/>
              <a:t>v kapiláře – </a:t>
            </a:r>
            <a:r>
              <a:rPr lang="cs-CZ" sz="1800" b="1" i="1" dirty="0">
                <a:solidFill>
                  <a:srgbClr val="00287D"/>
                </a:solidFill>
              </a:rPr>
              <a:t>kapilární depresi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15" y="227131"/>
            <a:ext cx="2595195" cy="16683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592" y="4266295"/>
            <a:ext cx="4974336" cy="18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Povrchové napětí, kapilarita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</a:t>
            </a: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6" y="156610"/>
            <a:ext cx="4315968" cy="161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09589" y="2286000"/>
                <a:ext cx="8190151" cy="315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Provedeme výpočet výšky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h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výstupu hladiny v kapiláře pro kapilární elevaci. Pro jednoduchost budeme předpokládat, že kapalina dokonale smáčí kapiláru (</a:t>
                </a:r>
                <a:r>
                  <a:rPr lang="cs-CZ" sz="1800" kern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J</a:t>
                </a:r>
                <a:r>
                  <a:rPr lang="cs-CZ" sz="1800" dirty="0">
                    <a:latin typeface="+mn-lt"/>
                  </a:rPr>
                  <a:t> = 0 ). V kapiláře o poloměru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R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se po ponoření vytvoří dutý povrch, který má pro </a:t>
                </a:r>
                <a:r>
                  <a:rPr lang="cs-CZ" sz="1800" kern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J</a:t>
                </a:r>
                <a:r>
                  <a:rPr lang="cs-CZ" sz="1800" dirty="0">
                    <a:latin typeface="+mn-lt"/>
                  </a:rPr>
                  <a:t> = 0 tvar polokoule o poloměru </a:t>
                </a:r>
                <a:r>
                  <a:rPr lang="cs-CZ" sz="1800" i="1" dirty="0">
                    <a:latin typeface="+mn-lt"/>
                  </a:rPr>
                  <a:t>R. </a:t>
                </a:r>
                <a:r>
                  <a:rPr lang="cs-CZ" sz="1800" dirty="0">
                    <a:latin typeface="+mn-lt"/>
                  </a:rPr>
                  <a:t>Na kapalinu působí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kern="0" baseline="-25000" dirty="0">
                    <a:solidFill>
                      <a:srgbClr val="00287D"/>
                    </a:solidFill>
                    <a:latin typeface="Arial"/>
                  </a:rPr>
                  <a:t>t </a:t>
                </a:r>
                <a:r>
                  <a:rPr lang="cs-CZ" sz="1800" dirty="0">
                    <a:latin typeface="+mn-lt"/>
                  </a:rPr>
                  <a:t> ve směru ven z kapiláry, směrem dolů tíha sloupce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b="1" i="1" kern="0" baseline="-25000" dirty="0">
                    <a:solidFill>
                      <a:srgbClr val="00287D"/>
                    </a:solidFill>
                    <a:latin typeface="Arial"/>
                  </a:rPr>
                  <a:t>G </a:t>
                </a:r>
                <a:r>
                  <a:rPr lang="cs-CZ" sz="1800" dirty="0">
                    <a:latin typeface="+mn-lt"/>
                  </a:rPr>
                  <a:t>.</a:t>
                </a:r>
              </a:p>
              <a:p>
                <a:r>
                  <a:rPr lang="cs-CZ" sz="1800" dirty="0">
                    <a:latin typeface="+mn-lt"/>
                  </a:rPr>
                  <a:t> 	výstup kapaliny v kapiláře do takové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výšky h</a:t>
                </a:r>
                <a:r>
                  <a:rPr lang="cs-CZ" sz="1800" dirty="0">
                    <a:latin typeface="+mn-lt"/>
                  </a:rPr>
                  <a:t>,  až hydrostatický tlak odpovídající výšce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h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je stejný jako kapilární tlak odpovídající zakřivení povrchu. Pro kapalinu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hustoty </a:t>
                </a:r>
                <a:r>
                  <a:rPr lang="cs-CZ" sz="1800" i="1" dirty="0">
                    <a:solidFill>
                      <a:srgbClr val="00287D"/>
                    </a:solidFill>
                    <a:latin typeface="Symbol" panose="05050102010706020507" pitchFamily="18" charset="2"/>
                  </a:rPr>
                  <a:t>r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tak platí:</a:t>
                </a:r>
              </a:p>
              <a:p>
                <a:endParaRPr lang="cs-CZ" sz="1800" dirty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cs-CZ" sz="1800" b="1" i="1" ker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cs-CZ" sz="1800" dirty="0">
                    <a:latin typeface="+mn-lt"/>
                  </a:rPr>
                  <a:t>		tedy  </a:t>
                </a:r>
                <a14:m>
                  <m:oMath xmlns:m="http://schemas.openxmlformats.org/officeDocument/2006/math"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1800" b="1" i="1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𝒈𝑹</m:t>
                        </m:r>
                      </m:den>
                    </m:f>
                  </m:oMath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2286000"/>
                <a:ext cx="8190151" cy="3157211"/>
              </a:xfrm>
              <a:prstGeom prst="rect">
                <a:avLst/>
              </a:prstGeom>
              <a:blipFill rotWithShape="0">
                <a:blip r:embed="rId4"/>
                <a:stretch>
                  <a:fillRect l="-670" t="-965" r="-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 doprava 8"/>
          <p:cNvSpPr/>
          <p:nvPr/>
        </p:nvSpPr>
        <p:spPr bwMode="auto">
          <a:xfrm>
            <a:off x="649224" y="3940622"/>
            <a:ext cx="548640" cy="1463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vyuka.jihlavsko.cz/veliciny/index.htm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if.vsb.cz/bf/35.html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sk.wikipedia.org/wiki/Tlak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thumbs.gfycat.com/FakeMasculineHuemul-size_restricted.gif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08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</a:rPr>
              <a:t>Základní vlastností tekutin je snadná vzájemná změna polohy jejich molekul.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</a:rPr>
              <a:t>V důsledku své molekulární struktury mají tekutiny tyto nejvýznamn</a:t>
            </a:r>
            <a:r>
              <a:rPr lang="cs-CZ" sz="2000" dirty="0">
                <a:latin typeface="TimesNewRoman"/>
              </a:rPr>
              <a:t>ě</a:t>
            </a:r>
            <a:r>
              <a:rPr lang="cs-CZ" sz="2000" dirty="0">
                <a:latin typeface="Times New Roman" panose="02020603050405020304" pitchFamily="18" charset="0"/>
              </a:rPr>
              <a:t>jší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</a:rPr>
              <a:t>vlastnosti 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Jsou </a:t>
            </a:r>
            <a:r>
              <a:rPr lang="cs-CZ" sz="2000" b="1" dirty="0">
                <a:latin typeface="Times New Roman" panose="02020603050405020304" pitchFamily="18" charset="0"/>
              </a:rPr>
              <a:t>tekuté</a:t>
            </a:r>
            <a:r>
              <a:rPr lang="cs-CZ" sz="2000" dirty="0">
                <a:latin typeface="Times New Roman" panose="02020603050405020304" pitchFamily="18" charset="0"/>
              </a:rPr>
              <a:t>, to znamená, že nemají pevný tvar. Zaujmou vždy tvar nádoby, do které byly umíst</a:t>
            </a:r>
            <a:r>
              <a:rPr lang="cs-CZ" sz="2000" dirty="0">
                <a:latin typeface="TimesNewRoman"/>
              </a:rPr>
              <a:t>ě</a:t>
            </a:r>
            <a:r>
              <a:rPr lang="cs-CZ" sz="2000" dirty="0">
                <a:latin typeface="Times New Roman" panose="02020603050405020304" pitchFamily="18" charset="0"/>
              </a:rPr>
              <a:t>ny. Jsou snadno dělitelné.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Příčinou rozdílné tekutosti r</a:t>
            </a:r>
            <a:r>
              <a:rPr lang="cs-CZ" sz="2000" dirty="0">
                <a:latin typeface="TimesNewRoman"/>
              </a:rPr>
              <a:t>ů</a:t>
            </a:r>
            <a:r>
              <a:rPr lang="cs-CZ" sz="2000" dirty="0">
                <a:latin typeface="Times New Roman" panose="02020603050405020304" pitchFamily="18" charset="0"/>
              </a:rPr>
              <a:t>zných kapalin a plyn</a:t>
            </a:r>
            <a:r>
              <a:rPr lang="cs-CZ" sz="2000" dirty="0">
                <a:latin typeface="TimesNewRoman"/>
              </a:rPr>
              <a:t>ů </a:t>
            </a:r>
            <a:r>
              <a:rPr lang="cs-CZ" sz="2000" dirty="0">
                <a:latin typeface="Times New Roman" panose="02020603050405020304" pitchFamily="18" charset="0"/>
              </a:rPr>
              <a:t>a odporu proti pohybu v nich je </a:t>
            </a:r>
            <a:r>
              <a:rPr lang="cs-CZ" sz="2000" b="1" dirty="0">
                <a:latin typeface="Times New Roman" panose="02020603050405020304" pitchFamily="18" charset="0"/>
              </a:rPr>
              <a:t>vnitřní tření (viskozita)</a:t>
            </a:r>
            <a:r>
              <a:rPr lang="cs-CZ" sz="2000" dirty="0">
                <a:latin typeface="Times New Roman" panose="02020603050405020304" pitchFamily="18" charset="0"/>
              </a:rPr>
              <a:t>. Je vyvoláno vznikem tečných sil p</a:t>
            </a:r>
            <a:r>
              <a:rPr lang="cs-CZ" sz="2000" dirty="0">
                <a:latin typeface="TimesNewRoman"/>
              </a:rPr>
              <a:t>ř</a:t>
            </a:r>
            <a:r>
              <a:rPr lang="cs-CZ" sz="2000" dirty="0">
                <a:latin typeface="Times New Roman" panose="02020603050405020304" pitchFamily="18" charset="0"/>
              </a:rPr>
              <a:t>i pohybu molekul tekutiny. V rovnovážném stavu tekutiny, kdy jednotlivé </a:t>
            </a:r>
            <a:r>
              <a:rPr lang="cs-CZ" sz="2000" dirty="0">
                <a:latin typeface="TimesNewRoman"/>
              </a:rPr>
              <a:t>č</a:t>
            </a:r>
            <a:r>
              <a:rPr lang="cs-CZ" sz="2000" dirty="0">
                <a:latin typeface="Times New Roman" panose="02020603050405020304" pitchFamily="18" charset="0"/>
              </a:rPr>
              <a:t>ásti tekutiny jsou navzájem v klidu, jsou tyto te</a:t>
            </a:r>
            <a:r>
              <a:rPr lang="cs-CZ" sz="2000" dirty="0">
                <a:latin typeface="TimesNewRoman"/>
              </a:rPr>
              <a:t>č</a:t>
            </a:r>
            <a:r>
              <a:rPr lang="cs-CZ" sz="2000" dirty="0">
                <a:latin typeface="Times New Roman" panose="02020603050405020304" pitchFamily="18" charset="0"/>
              </a:rPr>
              <a:t>né síly nulové.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>
                <a:latin typeface="Times New Roman" panose="02020603050405020304" pitchFamily="18" charset="0"/>
              </a:rPr>
              <a:t>Působením vnějších sil se zmenší objem tekutiny. Tuto vlastnost označujeme jako </a:t>
            </a:r>
            <a:r>
              <a:rPr lang="cs-CZ" sz="2000" b="1" dirty="0">
                <a:latin typeface="Times New Roman" panose="02020603050405020304" pitchFamily="18" charset="0"/>
              </a:rPr>
              <a:t>stlačitelnost</a:t>
            </a:r>
            <a:r>
              <a:rPr lang="cs-CZ" sz="2000" dirty="0">
                <a:latin typeface="Times New Roman" panose="02020603050405020304" pitchFamily="18" charset="0"/>
              </a:rPr>
              <a:t>. Kapaliny jsou velmi málo stlačitelné, plyny naproti tomu jsou hodně</a:t>
            </a:r>
            <a:r>
              <a:rPr lang="cs-CZ" sz="2000" dirty="0">
                <a:latin typeface="TimesNewRoman"/>
              </a:rPr>
              <a:t> </a:t>
            </a:r>
            <a:r>
              <a:rPr lang="cs-CZ" sz="2000" dirty="0">
                <a:latin typeface="Times New Roman" panose="02020603050405020304" pitchFamily="18" charset="0"/>
              </a:rPr>
              <a:t>stlačitelné.</a:t>
            </a: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cs-CZ" sz="1800" dirty="0"/>
              <a:t>Dalšími specifickými vlastnostmi kapalin jsou:</a:t>
            </a:r>
          </a:p>
          <a:p>
            <a:pPr>
              <a:buFont typeface="+mj-lt"/>
              <a:buAutoNum type="alphaLcParenR" startAt="4"/>
            </a:pPr>
            <a:r>
              <a:rPr lang="cs-CZ" sz="1800" dirty="0">
                <a:latin typeface="Times New Roman" panose="02020603050405020304" pitchFamily="18" charset="0"/>
              </a:rPr>
              <a:t>Na volném povrchu kapaliny v nádob</a:t>
            </a:r>
            <a:r>
              <a:rPr lang="cs-CZ" sz="1800" dirty="0">
                <a:latin typeface="TimesNewRoman"/>
              </a:rPr>
              <a:t>ě </a:t>
            </a:r>
            <a:r>
              <a:rPr lang="cs-CZ" sz="1800" dirty="0">
                <a:latin typeface="Times New Roman" panose="02020603050405020304" pitchFamily="18" charset="0"/>
              </a:rPr>
              <a:t>vytvá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ejí </a:t>
            </a:r>
            <a:r>
              <a:rPr lang="cs-CZ" sz="1800" b="1" dirty="0">
                <a:latin typeface="Times New Roman" panose="02020603050405020304" pitchFamily="18" charset="0"/>
              </a:rPr>
              <a:t>volnou hladinu</a:t>
            </a:r>
            <a:r>
              <a:rPr lang="cs-CZ" sz="1800" dirty="0">
                <a:latin typeface="Times New Roman" panose="02020603050405020304" pitchFamily="18" charset="0"/>
              </a:rPr>
              <a:t>. U kapaliny v klidu je volná hladina kolmá k tíhové síle. P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i pohybu nádoby s kapalinou volný povrch nabývá takového tvaru, že výslednice vn</a:t>
            </a:r>
            <a:r>
              <a:rPr lang="cs-CZ" sz="1800" dirty="0">
                <a:latin typeface="TimesNewRoman"/>
              </a:rPr>
              <a:t>ě</a:t>
            </a:r>
            <a:r>
              <a:rPr lang="cs-CZ" sz="1800" dirty="0">
                <a:latin typeface="Times New Roman" panose="02020603050405020304" pitchFamily="18" charset="0"/>
              </a:rPr>
              <a:t>jších sil a tíhové síly je v každém míst</a:t>
            </a:r>
            <a:r>
              <a:rPr lang="cs-CZ" sz="1800" dirty="0">
                <a:latin typeface="TimesNewRoman"/>
              </a:rPr>
              <a:t>ě </a:t>
            </a:r>
            <a:r>
              <a:rPr lang="cs-CZ" sz="1800" dirty="0">
                <a:latin typeface="Times New Roman" panose="02020603050405020304" pitchFamily="18" charset="0"/>
              </a:rPr>
              <a:t>povrchu kolmá k volnému povrchu.</a:t>
            </a: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r>
              <a:rPr lang="cs-CZ" sz="1800" dirty="0">
                <a:latin typeface="Times New Roman" panose="02020603050405020304" pitchFamily="18" charset="0"/>
              </a:rPr>
              <a:t>U kapalin se setkáváme s </a:t>
            </a:r>
            <a:r>
              <a:rPr lang="cs-CZ" sz="1800" b="1" dirty="0">
                <a:latin typeface="Times New Roman" panose="02020603050405020304" pitchFamily="18" charset="0"/>
              </a:rPr>
              <a:t>kapilárními jevy.</a:t>
            </a:r>
          </a:p>
          <a:p>
            <a:pPr>
              <a:buFont typeface="+mj-lt"/>
              <a:buAutoNum type="alphaLcParenR" startAt="4"/>
            </a:pPr>
            <a:endParaRPr lang="cs-CZ" sz="1800" dirty="0"/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DB071CF-644F-428F-97C9-346B3FEE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7" y="3543300"/>
            <a:ext cx="1393167" cy="15466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BCEB4D9-1ADE-4AD1-BAAE-F8A0DF08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100" y="3543300"/>
            <a:ext cx="1931183" cy="15466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4330EE2-92E3-412B-B2A0-65A4C7F1C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719" y="3543299"/>
            <a:ext cx="1302869" cy="154665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EB538AE-358C-4C64-A031-1F4C061C89A0}"/>
              </a:ext>
            </a:extLst>
          </p:cNvPr>
          <p:cNvSpPr/>
          <p:nvPr/>
        </p:nvSpPr>
        <p:spPr>
          <a:xfrm>
            <a:off x="509589" y="5915322"/>
            <a:ext cx="8190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Ideální kapalina je bez vnitřního tření (je dokonale tekutá) a považujeme ji za nestlačitelnou. </a:t>
            </a:r>
            <a:r>
              <a:rPr lang="cs-CZ" sz="1800" dirty="0">
                <a:latin typeface="+mn-lt"/>
              </a:rPr>
              <a:t>Zanedbáváme molekulární strukturu a </a:t>
            </a:r>
            <a:r>
              <a:rPr lang="cs-CZ" sz="1800" b="1" dirty="0">
                <a:latin typeface="+mn-lt"/>
              </a:rPr>
              <a:t>považujeme ji za spojitou (kontinuum).</a:t>
            </a:r>
          </a:p>
        </p:txBody>
      </p:sp>
    </p:spTree>
    <p:extLst>
      <p:ext uri="{BB962C8B-B14F-4D97-AF65-F5344CB8AC3E}">
        <p14:creationId xmlns:p14="http://schemas.microsoft.com/office/powerpoint/2010/main" val="4063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Molekuly plynu se skládají z jednoho nebo několika atomů, mají různé tvary a rozměry. Za normálních podmínek jsou střední vzdálenosti mezi molekulami plynu ve srovnání s rozměry molekul velké. Pro tyto vzdálenosti jsou přitažlivé síly mezi molekulami malé a můžeme je zanedbat.</a:t>
            </a: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lphaLcParenR" startAt="4"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400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EB538AE-358C-4C64-A031-1F4C061C89A0}"/>
              </a:ext>
            </a:extLst>
          </p:cNvPr>
          <p:cNvSpPr/>
          <p:nvPr/>
        </p:nvSpPr>
        <p:spPr>
          <a:xfrm>
            <a:off x="509589" y="3364488"/>
            <a:ext cx="81901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Ideální plyn </a:t>
            </a:r>
            <a:r>
              <a:rPr lang="cs-CZ" sz="1800" dirty="0">
                <a:latin typeface="+mn-lt"/>
              </a:rPr>
              <a:t>považujeme rovněž za </a:t>
            </a:r>
            <a:r>
              <a:rPr lang="cs-CZ" sz="1800" b="1" dirty="0">
                <a:latin typeface="+mn-lt"/>
              </a:rPr>
              <a:t>kontinuum</a:t>
            </a:r>
            <a:r>
              <a:rPr lang="cs-CZ" sz="1800" dirty="0">
                <a:latin typeface="+mn-lt"/>
              </a:rPr>
              <a:t>, je </a:t>
            </a:r>
            <a:r>
              <a:rPr lang="cs-CZ" sz="1800" b="1" dirty="0">
                <a:latin typeface="+mn-lt"/>
              </a:rPr>
              <a:t>bez vnitřního tření </a:t>
            </a:r>
            <a:r>
              <a:rPr lang="cs-CZ" sz="1800" dirty="0">
                <a:latin typeface="+mn-lt"/>
              </a:rPr>
              <a:t>a je </a:t>
            </a:r>
            <a:r>
              <a:rPr lang="cs-CZ" sz="1800" b="1" dirty="0">
                <a:latin typeface="+mn-lt"/>
              </a:rPr>
              <a:t>dokonale stlačitelný</a:t>
            </a:r>
            <a:r>
              <a:rPr lang="cs-CZ" sz="1800" dirty="0">
                <a:latin typeface="+mn-lt"/>
              </a:rPr>
              <a:t>.</a:t>
            </a:r>
            <a:endParaRPr lang="cs-CZ" sz="1800" b="1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10" y="402907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>
                    <a:cs typeface="Times New Roman" panose="02020603050405020304" pitchFamily="18" charset="0"/>
                  </a:rPr>
                  <a:t>Stav tekutiny v klidu v určitém místě určuje </a:t>
                </a:r>
                <a:r>
                  <a:rPr lang="cs-CZ" sz="1800" b="1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tlak</a:t>
                </a:r>
                <a:r>
                  <a:rPr lang="cs-CZ" sz="1800" dirty="0">
                    <a:cs typeface="Times New Roman" panose="02020603050405020304" pitchFamily="18" charset="0"/>
                  </a:rPr>
                  <a:t>. </a:t>
                </a:r>
              </a:p>
              <a:p>
                <a:pPr marL="0" lvl="0" indent="0" algn="just">
                  <a:buNone/>
                </a:pPr>
                <a:r>
                  <a:rPr lang="cs-CZ" sz="1800" dirty="0">
                    <a:cs typeface="Times New Roman" panose="02020603050405020304" pitchFamily="18" charset="0"/>
                  </a:rPr>
                  <a:t>Tlak </a:t>
                </a:r>
                <a:r>
                  <a:rPr lang="cs-CZ" sz="1800" b="1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p </a:t>
                </a:r>
                <a:r>
                  <a:rPr lang="cs-CZ" sz="1800" dirty="0">
                    <a:cs typeface="Times New Roman" panose="02020603050405020304" pitchFamily="18" charset="0"/>
                  </a:rPr>
                  <a:t>je definován vztahem</a:t>
                </a:r>
              </a:p>
              <a:p>
                <a:pPr marL="0" lvl="0" indent="0" algn="just">
                  <a:buNone/>
                </a:pPr>
                <a:endParaRPr lang="cs-CZ" sz="1800" dirty="0">
                  <a:cs typeface="Times New Roman" panose="02020603050405020304" pitchFamily="18" charset="0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1800" b="1" dirty="0"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cs-CZ" sz="1800" dirty="0">
                    <a:cs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F</a:t>
                </a:r>
                <a:r>
                  <a:rPr lang="cs-CZ" sz="1800" dirty="0">
                    <a:cs typeface="Times New Roman" panose="02020603050405020304" pitchFamily="18" charset="0"/>
                  </a:rPr>
                  <a:t> je velikost síly působící kolmo na rovinnou plochu o obsahu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cs-CZ" sz="1800" dirty="0">
                    <a:cs typeface="Times New Roman" panose="02020603050405020304" pitchFamily="18" charset="0"/>
                  </a:rPr>
                  <a:t>.</a:t>
                </a:r>
                <a:endParaRPr lang="cs-CZ" sz="1800" dirty="0"/>
              </a:p>
              <a:p>
                <a:pPr>
                  <a:buFont typeface="+mj-lt"/>
                  <a:buAutoNum type="alphaLcParenR" startAt="4"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Obecně nemusí být všude v tekutině stejně velký tlak. Pak tlak </a:t>
                </a:r>
                <a:r>
                  <a:rPr lang="cs-CZ" sz="1800" i="1" dirty="0"/>
                  <a:t>p </a:t>
                </a:r>
                <a:r>
                  <a:rPr lang="cs-CZ" sz="1800" dirty="0"/>
                  <a:t>v daném místě tekutiny je dán diferenciálním podílem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1800" i="1" dirty="0"/>
              </a:p>
              <a:p>
                <a:pPr marL="0" indent="0">
                  <a:buNone/>
                </a:pPr>
                <a:r>
                  <a:rPr lang="cs-CZ" sz="1800" dirty="0"/>
                  <a:t>kde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dF</a:t>
                </a:r>
                <a:r>
                  <a:rPr lang="cs-CZ" sz="1800" i="1" dirty="0"/>
                  <a:t> </a:t>
                </a:r>
                <a:r>
                  <a:rPr lang="cs-CZ" sz="1800" dirty="0"/>
                  <a:t>je síla působící kolmo na diferenciálně malou plošku o obsahu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dS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tlaku je 1 Pa (pascal), který lze pomocí základních jednotek SI vyjádřit:  1 Pa = 1 kg.m</a:t>
                </a:r>
                <a:r>
                  <a:rPr lang="cs-CZ" sz="1800" baseline="30000" dirty="0"/>
                  <a:t>-1</a:t>
                </a:r>
                <a:r>
                  <a:rPr lang="cs-CZ" sz="1800" dirty="0"/>
                  <a:t>.s</a:t>
                </a:r>
                <a:r>
                  <a:rPr lang="cs-CZ" sz="1800" baseline="30000" dirty="0"/>
                  <a:t>-2</a:t>
                </a:r>
                <a:r>
                  <a:rPr lang="cs-CZ" sz="1800" dirty="0"/>
                  <a:t>. </a:t>
                </a: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2340" b="-4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EB538AE-358C-4C64-A031-1F4C061C89A0}"/>
              </a:ext>
            </a:extLst>
          </p:cNvPr>
          <p:cNvSpPr/>
          <p:nvPr/>
        </p:nvSpPr>
        <p:spPr>
          <a:xfrm>
            <a:off x="401759" y="6248400"/>
            <a:ext cx="819015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Tlak v tekutině je jednoznačně určen svou hodnotou, je to skalární veličina.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80" y="314009"/>
            <a:ext cx="2918460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algn="just">
                  <a:buNone/>
                </a:pPr>
                <a:r>
                  <a:rPr lang="cs-CZ" sz="1800" dirty="0"/>
                  <a:t>Je-li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 p</a:t>
                </a:r>
                <a:r>
                  <a:rPr lang="cs-CZ" sz="1800" dirty="0"/>
                  <a:t> ve všech místech tekutiny stejný, pak na libovolně orientovanou rovinnou plochu 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obsahu S</a:t>
                </a:r>
                <a:r>
                  <a:rPr lang="cs-CZ" sz="1800" dirty="0"/>
                  <a:t>, která je ve styku s tekutinou, působí kolmá tlaková síla, pro jejíž velikost platí </a:t>
                </a:r>
              </a:p>
              <a:p>
                <a:pPr marL="400050" lvl="1" indent="0" algn="just">
                  <a:buNone/>
                </a:pPr>
                <a:r>
                  <a:rPr lang="cs-CZ" sz="1800" b="1" i="1" dirty="0">
                    <a:solidFill>
                      <a:srgbClr val="00287D"/>
                    </a:solidFill>
                  </a:rPr>
                  <a:t>F = </a:t>
                </a:r>
                <a:r>
                  <a:rPr lang="cs-CZ" sz="1800" b="1" i="1" dirty="0" err="1">
                    <a:solidFill>
                      <a:srgbClr val="00287D"/>
                    </a:solidFill>
                  </a:rPr>
                  <a:t>p.S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</a:t>
                </a:r>
              </a:p>
              <a:p>
                <a:pPr marL="0" lvl="0" indent="0" algn="just">
                  <a:buNone/>
                </a:pPr>
                <a:r>
                  <a:rPr lang="cs-CZ" sz="1800" dirty="0"/>
                  <a:t>Bude-li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tlak p</a:t>
                </a:r>
                <a:r>
                  <a:rPr lang="cs-CZ" sz="1800" dirty="0"/>
                  <a:t> v různých místech rovinné plochy 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obsahu S</a:t>
                </a:r>
                <a:r>
                  <a:rPr lang="cs-CZ" sz="1800" dirty="0"/>
                  <a:t> různý, pak velikost kolmé tlakové síly bude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𝒅𝑺</m:t>
                          </m:r>
                        </m:e>
                      </m:nary>
                    </m:oMath>
                  </m:oMathPara>
                </a14:m>
                <a:endParaRPr lang="cs-CZ" sz="1800" b="1" i="1" baseline="-25000" dirty="0">
                  <a:solidFill>
                    <a:srgbClr val="00287D"/>
                  </a:solidFill>
                </a:endParaRPr>
              </a:p>
              <a:p>
                <a:pPr marL="0" lvl="0" indent="0" algn="just">
                  <a:buNone/>
                </a:pPr>
                <a:endParaRPr lang="cs-CZ" sz="1800" dirty="0"/>
              </a:p>
              <a:p>
                <a:pPr marL="0" lvl="0" indent="0" algn="just">
                  <a:buNone/>
                </a:pPr>
                <a:r>
                  <a:rPr lang="cs-CZ" sz="1800" dirty="0"/>
                  <a:t>Tlak v tekutině může být vyvolán vnější silou (např. působením pístu ve válci s tekutinou) nebo vlastní tíhovou silou působící na tekutinu. Často se uplatňuje obojí silové působení.</a:t>
                </a:r>
                <a:endParaRPr lang="cs-CZ" sz="14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r>
                  <a:rPr lang="cs-CZ" sz="1800" dirty="0"/>
                  <a:t>Rychlost jednotlivých bodů je dána vektorovým součtem translační rychlosti těžiště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t</a:t>
                </a:r>
                <a:r>
                  <a:rPr lang="cs-CZ" sz="1050" dirty="0"/>
                  <a:t>  </a:t>
                </a:r>
                <a:r>
                  <a:rPr lang="cs-CZ" sz="1800" dirty="0"/>
                  <a:t>a okamžité obvodové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/>
                  <a:t>0</a:t>
                </a:r>
                <a:r>
                  <a:rPr lang="cs-CZ" sz="1800" dirty="0"/>
                  <a:t> .</a:t>
                </a:r>
              </a:p>
              <a:p>
                <a:pPr marL="0" indent="0">
                  <a:buNone/>
                </a:pPr>
                <a:r>
                  <a:rPr lang="cs-CZ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j</a:t>
                </a:r>
                <a:r>
                  <a:rPr lang="cs-CZ" sz="1050" dirty="0">
                    <a:solidFill>
                      <a:srgbClr val="000000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b="1" i="1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cs-CZ" sz="1050" dirty="0">
                    <a:solidFill>
                      <a:srgbClr val="000000"/>
                    </a:solidFill>
                  </a:rPr>
                  <a:t>  </a:t>
                </a:r>
                <a:r>
                  <a:rPr lang="cs-CZ" sz="1800" dirty="0">
                    <a:solidFill>
                      <a:srgbClr val="000000"/>
                    </a:solidFill>
                  </a:rPr>
                  <a:t>+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1800" b="1" i="1" dirty="0">
                            <a:solidFill>
                              <a:srgbClr val="000000"/>
                            </a:solidFill>
                          </a:rPr>
                          <m:t>ω</m:t>
                        </m:r>
                      </m:e>
                    </m:acc>
                  </m:oMath>
                </a14:m>
                <a:r>
                  <a:rPr lang="cs-CZ" sz="1800" dirty="0">
                    <a:solidFill>
                      <a:srgbClr val="000000"/>
                    </a:solidFill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cs-CZ" sz="18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cs-CZ" sz="1800" baseline="-25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 b="-57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35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Pro tlak vyvolaný vnější silou platí známý </a:t>
                </a:r>
                <a:r>
                  <a:rPr lang="cs-CZ" sz="1800" b="1" dirty="0"/>
                  <a:t>Pascalův zákon</a:t>
                </a:r>
                <a:r>
                  <a:rPr lang="cs-CZ" sz="1800" dirty="0"/>
                  <a:t>:   </a:t>
                </a:r>
              </a:p>
              <a:p>
                <a:pPr marL="400050" lvl="1" indent="0">
                  <a:buNone/>
                </a:pPr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400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𝒌𝒐𝒏𝒔𝒕</m:t>
                      </m:r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pPr marL="57150" indent="0" algn="just">
                  <a:buNone/>
                </a:pPr>
                <a:r>
                  <a:rPr lang="cs-CZ" sz="1800" dirty="0"/>
                  <a:t>Pascalova zákona se využívá </a:t>
                </a:r>
              </a:p>
              <a:p>
                <a:pPr marL="57150" indent="0" algn="just">
                  <a:buNone/>
                </a:pPr>
                <a:r>
                  <a:rPr lang="cs-CZ" sz="1800" dirty="0"/>
                  <a:t>v hydraulických a pneumatických</a:t>
                </a:r>
              </a:p>
              <a:p>
                <a:pPr marL="57150" indent="0" algn="just">
                  <a:buNone/>
                </a:pPr>
                <a:r>
                  <a:rPr lang="cs-CZ" sz="1800" dirty="0"/>
                  <a:t>zařízeních. </a:t>
                </a:r>
              </a:p>
              <a:p>
                <a:pPr marL="57150" indent="0" algn="just">
                  <a:buNone/>
                </a:pPr>
                <a:r>
                  <a:rPr lang="cs-CZ" sz="1800" dirty="0"/>
                  <a:t>Objasníme si princip těchto zařízení.</a:t>
                </a:r>
              </a:p>
              <a:p>
                <a:pPr marL="57150" indent="0" algn="just">
                  <a:buNone/>
                </a:pPr>
                <a14:m>
                  <m:oMath xmlns:m="http://schemas.openxmlformats.org/officeDocument/2006/math"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cs-CZ" sz="1800" b="0" i="1" baseline="-2500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cs-CZ" sz="1800" b="0" i="1" baseline="-2500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cs-CZ" sz="1800" b="0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cs-CZ" sz="1800" b="0" i="1" baseline="-2500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1800" b="0" i="1" dirty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cs-CZ" sz="1800" b="0" i="1" baseline="-25000" dirty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1800" b="0" i="1" baseline="-25000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  </a:t>
                </a:r>
                <a:r>
                  <a:rPr lang="cs-CZ" sz="1800" dirty="0">
                    <a:cs typeface="Times New Roman" panose="02020603050405020304" pitchFamily="18" charset="0"/>
                  </a:rPr>
                  <a:t>a tedy pro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&gt; S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bude 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F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&gt; F</a:t>
                </a:r>
                <a:r>
                  <a:rPr lang="cs-CZ" sz="1800" i="1" baseline="-25000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cs-CZ" sz="1800" i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>
                    <a:cs typeface="Times New Roman" panose="02020603050405020304" pitchFamily="18" charset="0"/>
                  </a:rPr>
                  <a:t>.</a:t>
                </a:r>
              </a:p>
              <a:p>
                <a:pPr marL="5715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b="-2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BF486F8-2549-4271-9688-3D0DF5FA4991}"/>
              </a:ext>
            </a:extLst>
          </p:cNvPr>
          <p:cNvSpPr/>
          <p:nvPr/>
        </p:nvSpPr>
        <p:spPr>
          <a:xfrm>
            <a:off x="795459" y="2501778"/>
            <a:ext cx="698341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Působí-li vnější síla o velikosti </a:t>
            </a:r>
            <a:r>
              <a:rPr lang="cs-CZ" sz="1800" b="1" i="1" dirty="0">
                <a:latin typeface="+mn-lt"/>
              </a:rPr>
              <a:t>F</a:t>
            </a:r>
            <a:r>
              <a:rPr lang="cs-CZ" sz="1800" b="1" dirty="0">
                <a:latin typeface="+mn-lt"/>
              </a:rPr>
              <a:t> na rovinnou plochu o obsahu </a:t>
            </a:r>
            <a:r>
              <a:rPr lang="cs-CZ" sz="1800" b="1" i="1" dirty="0">
                <a:latin typeface="+mn-lt"/>
              </a:rPr>
              <a:t>S</a:t>
            </a:r>
            <a:r>
              <a:rPr lang="cs-CZ" sz="1800" b="1" dirty="0">
                <a:latin typeface="+mn-lt"/>
              </a:rPr>
              <a:t> povrchu uzavřeného objemu tekutiny, vyvolá tato síla tlak </a:t>
            </a:r>
            <a:r>
              <a:rPr lang="cs-CZ" sz="1800" b="1" i="1" dirty="0">
                <a:latin typeface="+mn-lt"/>
              </a:rPr>
              <a:t>p</a:t>
            </a:r>
            <a:r>
              <a:rPr lang="cs-CZ" sz="1800" b="1" dirty="0">
                <a:latin typeface="+mn-lt"/>
              </a:rPr>
              <a:t>, který je ve všech místech tekutiny stejný.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056" y="3669582"/>
            <a:ext cx="3944952" cy="20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Hydrostatický a atmosférický tlak, vztlaková síla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Tíhová síla působící na kapalinu (bez působení vnějších sil na povrch</a:t>
                </a:r>
              </a:p>
              <a:p>
                <a:pPr marL="0" indent="0">
                  <a:buNone/>
                </a:pPr>
                <a:r>
                  <a:rPr lang="cs-CZ" sz="1800" dirty="0"/>
                  <a:t>kapaliny) je příčinou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hydrostatického tlaku.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1400" dirty="0"/>
                  <a:t>Chceme zjistit, jaký je hydrostatický tlak pod volným povrchem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kapaliny o </a:t>
                </a:r>
                <a:r>
                  <a:rPr lang="cs-CZ" sz="1400" dirty="0">
                    <a:solidFill>
                      <a:srgbClr val="00287D"/>
                    </a:solidFill>
                  </a:rPr>
                  <a:t>hustotě </a:t>
                </a:r>
                <a:r>
                  <a:rPr lang="el-GR" sz="1400" dirty="0">
                    <a:solidFill>
                      <a:srgbClr val="00287D"/>
                    </a:solidFill>
                  </a:rPr>
                  <a:t>ρ</a:t>
                </a:r>
                <a:r>
                  <a:rPr lang="cs-CZ" sz="1400" dirty="0">
                    <a:solidFill>
                      <a:srgbClr val="00287D"/>
                    </a:solidFill>
                  </a:rPr>
                  <a:t> </a:t>
                </a:r>
                <a:r>
                  <a:rPr lang="cs-CZ" sz="1400" dirty="0"/>
                  <a:t>v</a:t>
                </a:r>
                <a:r>
                  <a:rPr lang="cs-CZ" sz="1400" dirty="0">
                    <a:solidFill>
                      <a:srgbClr val="00287D"/>
                    </a:solidFill>
                  </a:rPr>
                  <a:t> hloubce h. </a:t>
                </a:r>
                <a:r>
                  <a:rPr lang="cs-CZ" sz="1400" dirty="0"/>
                  <a:t>Vybereme si v kapalině její část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ve tvaru kolmého válce </a:t>
                </a:r>
                <a:r>
                  <a:rPr lang="cs-CZ" sz="1400" dirty="0">
                    <a:solidFill>
                      <a:srgbClr val="00287D"/>
                    </a:solidFill>
                  </a:rPr>
                  <a:t>výšky h </a:t>
                </a:r>
                <a:r>
                  <a:rPr lang="cs-CZ" sz="1400" dirty="0"/>
                  <a:t>a</a:t>
                </a:r>
                <a:r>
                  <a:rPr lang="cs-CZ" sz="1400" dirty="0">
                    <a:solidFill>
                      <a:srgbClr val="00287D"/>
                    </a:solidFill>
                  </a:rPr>
                  <a:t> průřezu o obsahu S , 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jehož horní podstava leží na volném povrchu kapaliny.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Hmotnost kapaliny ve vybraném válci je  </a:t>
                </a:r>
                <a:r>
                  <a:rPr lang="cs-CZ" sz="1400" dirty="0">
                    <a:solidFill>
                      <a:srgbClr val="00287D"/>
                    </a:solidFill>
                  </a:rPr>
                  <a:t>m = </a:t>
                </a:r>
                <a:r>
                  <a:rPr lang="el-GR" sz="1400" dirty="0">
                    <a:solidFill>
                      <a:srgbClr val="00287D"/>
                    </a:solidFill>
                    <a:ea typeface="+mn-ea"/>
                    <a:cs typeface="+mn-cs"/>
                  </a:rPr>
                  <a:t>ρ</a:t>
                </a:r>
                <a:r>
                  <a:rPr lang="cs-CZ" sz="1400" dirty="0" err="1">
                    <a:solidFill>
                      <a:srgbClr val="00287D"/>
                    </a:solidFill>
                  </a:rPr>
                  <a:t>Sh</a:t>
                </a:r>
                <a:r>
                  <a:rPr lang="cs-CZ" sz="1400" dirty="0">
                    <a:solidFill>
                      <a:srgbClr val="00287D"/>
                    </a:solidFill>
                  </a:rPr>
                  <a:t>  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Na dolní podstavu působí tíha tohoto kapalinového sloupce </a:t>
                </a:r>
              </a:p>
              <a:p>
                <a:pPr marL="400050" lvl="1" indent="0">
                  <a:buNone/>
                </a:pPr>
                <a:r>
                  <a:rPr lang="cs-CZ" sz="1400" dirty="0">
                    <a:solidFill>
                      <a:srgbClr val="00287D"/>
                    </a:solidFill>
                  </a:rPr>
                  <a:t>G = mg = </a:t>
                </a:r>
                <a:r>
                  <a:rPr lang="el-GR" sz="1400" dirty="0">
                    <a:solidFill>
                      <a:srgbClr val="00287D"/>
                    </a:solidFill>
                    <a:ea typeface="+mn-ea"/>
                    <a:cs typeface="+mn-cs"/>
                  </a:rPr>
                  <a:t>ρ</a:t>
                </a:r>
                <a:r>
                  <a:rPr lang="cs-CZ" sz="1400" dirty="0" err="1">
                    <a:solidFill>
                      <a:srgbClr val="00287D"/>
                    </a:solidFill>
                    <a:ea typeface="+mn-ea"/>
                    <a:cs typeface="+mn-cs"/>
                  </a:rPr>
                  <a:t>Sh</a:t>
                </a:r>
                <a:r>
                  <a:rPr lang="cs-CZ" sz="1400" dirty="0" err="1">
                    <a:solidFill>
                      <a:srgbClr val="00287D"/>
                    </a:solidFill>
                  </a:rPr>
                  <a:t>g</a:t>
                </a:r>
                <a:r>
                  <a:rPr lang="cs-CZ" sz="1400" dirty="0">
                    <a:solidFill>
                      <a:srgbClr val="00287D"/>
                    </a:solidFill>
                  </a:rPr>
                  <a:t> ,  </a:t>
                </a:r>
                <a:r>
                  <a:rPr lang="cs-CZ" sz="1400" dirty="0"/>
                  <a:t>kde</a:t>
                </a:r>
                <a:r>
                  <a:rPr lang="cs-CZ" sz="1400" dirty="0">
                    <a:solidFill>
                      <a:srgbClr val="00287D"/>
                    </a:solidFill>
                  </a:rPr>
                  <a:t> g je tíhové zrychlení.</a:t>
                </a:r>
              </a:p>
              <a:p>
                <a:pPr marL="0" indent="0">
                  <a:buNone/>
                </a:pPr>
                <a:r>
                  <a:rPr lang="pl-PL" sz="1800" dirty="0"/>
                  <a:t> Tlak způsobený silou </a:t>
                </a:r>
                <a:r>
                  <a:rPr lang="pl-PL" sz="1800" i="1" dirty="0"/>
                  <a:t>G </a:t>
                </a:r>
                <a:r>
                  <a:rPr lang="pl-PL" sz="1800" dirty="0"/>
                  <a:t>je na ploše </a:t>
                </a:r>
                <a:r>
                  <a:rPr lang="pl-PL" sz="1800" i="1" dirty="0"/>
                  <a:t>S </a:t>
                </a:r>
                <a:r>
                  <a:rPr lang="pl-PL" sz="1800" dirty="0"/>
                  <a:t>konstantní a je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num>
                        <m:den>
                          <m:r>
                            <a:rPr lang="cs-CZ" sz="1800" b="1" i="1" dirty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  <m:r>
                        <a:rPr lang="cs-CZ" sz="1800" b="1" i="1" dirty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cs-CZ" sz="1800" b="1" i="1" dirty="0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</m:oMath>
                  </m:oMathPara>
                </a14:m>
                <a:endParaRPr lang="cs-CZ" sz="1800" b="1" dirty="0">
                  <a:solidFill>
                    <a:srgbClr val="00287D"/>
                  </a:solidFill>
                  <a:cs typeface="Times New Roman" panose="02020603050405020304" pitchFamily="18" charset="0"/>
                </a:endParaRPr>
              </a:p>
              <a:p>
                <a:r>
                  <a:rPr lang="cs-CZ" sz="1800" dirty="0"/>
                  <a:t>Tento tlak je podle výše uvedené definice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hydrostatickým tlakem</a:t>
                </a:r>
                <a:r>
                  <a:rPr lang="cs-CZ" sz="1800" b="1" dirty="0"/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cs-CZ" sz="1800" b="1" i="1" dirty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cs-CZ" sz="1800" b="1" dirty="0">
                    <a:solidFill>
                      <a:srgbClr val="00287D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cs-CZ" sz="1800" dirty="0"/>
                  <a:t>závisí na hloubce </a:t>
                </a:r>
                <a:r>
                  <a:rPr lang="cs-CZ" sz="1800" i="1" dirty="0"/>
                  <a:t>h </a:t>
                </a:r>
                <a:r>
                  <a:rPr lang="cs-CZ" sz="1800" dirty="0"/>
                  <a:t>pod volným povrchem </a:t>
                </a:r>
                <a:r>
                  <a:rPr lang="pl-PL" sz="1800" dirty="0"/>
                  <a:t>kapaliny a na druhu kapaliny.</a:t>
                </a:r>
              </a:p>
              <a:p>
                <a:r>
                  <a:rPr lang="cs-CZ" sz="1400" dirty="0"/>
                  <a:t>Plocha v kapalině, v jejíchž všech bodech je stejný hydrostatický tlak, se nazývá </a:t>
                </a:r>
                <a:r>
                  <a:rPr lang="cs-CZ" sz="1400" b="1" dirty="0"/>
                  <a:t>hladina</a:t>
                </a:r>
                <a:r>
                  <a:rPr lang="cs-CZ" sz="1400" dirty="0"/>
                  <a:t>. Na volném povrchu kapaliny je </a:t>
                </a:r>
                <a:r>
                  <a:rPr lang="cs-CZ" sz="1400" b="1" dirty="0"/>
                  <a:t>volná hladina</a:t>
                </a:r>
                <a:r>
                  <a:rPr lang="cs-CZ" sz="1400" dirty="0"/>
                  <a:t>.</a:t>
                </a:r>
                <a:endParaRPr lang="cs-CZ" sz="14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b="-7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10" y="2360427"/>
            <a:ext cx="2574342" cy="20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47850</TotalTime>
  <Words>2138</Words>
  <Application>Microsoft Office PowerPoint</Application>
  <PresentationFormat>Předvádění na obrazovce (4:3)</PresentationFormat>
  <Paragraphs>328</Paragraphs>
  <Slides>29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Tekutiny</vt:lpstr>
      <vt:lpstr>Mechanika kapalných a plynných těles</vt:lpstr>
      <vt:lpstr>Tekutiny</vt:lpstr>
      <vt:lpstr>Kapaliny</vt:lpstr>
      <vt:lpstr>Plyny</vt:lpstr>
      <vt:lpstr>Tlak</vt:lpstr>
      <vt:lpstr>Tlak </vt:lpstr>
      <vt:lpstr>Tlak</vt:lpstr>
      <vt:lpstr>Hydrostatický a atmosférický tlak, vztlaková síla</vt:lpstr>
      <vt:lpstr>Hydrostatický a atmosférický tlak, vztlaková síla</vt:lpstr>
      <vt:lpstr>Hydrostatický a atmosférický tlak, vztlaková síla</vt:lpstr>
      <vt:lpstr>Hydrostatický a atmosférický tlak, vztlaková síla</vt:lpstr>
      <vt:lpstr>Hydrostatický a atmosférický tlak, vztlaková síla</vt:lpstr>
      <vt:lpstr>Hydrostatický a atmosférický tlak, vztlaková síla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Povrchové napětí, kapilarita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Ondřej Solovský</cp:lastModifiedBy>
  <cp:revision>494</cp:revision>
  <cp:lastPrinted>2017-05-31T19:18:36Z</cp:lastPrinted>
  <dcterms:created xsi:type="dcterms:W3CDTF">2015-11-23T07:04:47Z</dcterms:created>
  <dcterms:modified xsi:type="dcterms:W3CDTF">2021-11-22T18:25:43Z</dcterms:modified>
</cp:coreProperties>
</file>