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67"/>
  </p:notesMasterIdLst>
  <p:sldIdLst>
    <p:sldId id="256" r:id="rId8"/>
    <p:sldId id="315" r:id="rId9"/>
    <p:sldId id="257" r:id="rId10"/>
    <p:sldId id="316" r:id="rId11"/>
    <p:sldId id="258" r:id="rId12"/>
    <p:sldId id="259" r:id="rId13"/>
    <p:sldId id="260" r:id="rId14"/>
    <p:sldId id="264" r:id="rId15"/>
    <p:sldId id="265" r:id="rId16"/>
    <p:sldId id="266" r:id="rId17"/>
    <p:sldId id="267" r:id="rId18"/>
    <p:sldId id="320" r:id="rId19"/>
    <p:sldId id="277" r:id="rId20"/>
    <p:sldId id="268" r:id="rId21"/>
    <p:sldId id="331" r:id="rId22"/>
    <p:sldId id="269" r:id="rId23"/>
    <p:sldId id="274" r:id="rId24"/>
    <p:sldId id="271" r:id="rId25"/>
    <p:sldId id="272" r:id="rId26"/>
    <p:sldId id="275" r:id="rId27"/>
    <p:sldId id="270" r:id="rId28"/>
    <p:sldId id="321" r:id="rId29"/>
    <p:sldId id="325" r:id="rId30"/>
    <p:sldId id="326" r:id="rId31"/>
    <p:sldId id="329" r:id="rId32"/>
    <p:sldId id="327" r:id="rId33"/>
    <p:sldId id="328" r:id="rId34"/>
    <p:sldId id="330" r:id="rId35"/>
    <p:sldId id="273" r:id="rId36"/>
    <p:sldId id="278" r:id="rId37"/>
    <p:sldId id="279" r:id="rId38"/>
    <p:sldId id="280" r:id="rId39"/>
    <p:sldId id="282" r:id="rId40"/>
    <p:sldId id="283" r:id="rId41"/>
    <p:sldId id="284" r:id="rId42"/>
    <p:sldId id="287" r:id="rId43"/>
    <p:sldId id="286" r:id="rId44"/>
    <p:sldId id="288" r:id="rId45"/>
    <p:sldId id="289" r:id="rId46"/>
    <p:sldId id="291" r:id="rId47"/>
    <p:sldId id="292" r:id="rId48"/>
    <p:sldId id="299" r:id="rId49"/>
    <p:sldId id="300" r:id="rId50"/>
    <p:sldId id="301" r:id="rId51"/>
    <p:sldId id="304" r:id="rId52"/>
    <p:sldId id="308" r:id="rId53"/>
    <p:sldId id="305" r:id="rId54"/>
    <p:sldId id="307" r:id="rId55"/>
    <p:sldId id="306" r:id="rId56"/>
    <p:sldId id="302" r:id="rId57"/>
    <p:sldId id="303" r:id="rId58"/>
    <p:sldId id="309" r:id="rId59"/>
    <p:sldId id="310" r:id="rId60"/>
    <p:sldId id="311" r:id="rId61"/>
    <p:sldId id="313" r:id="rId62"/>
    <p:sldId id="314" r:id="rId63"/>
    <p:sldId id="317" r:id="rId64"/>
    <p:sldId id="318" r:id="rId65"/>
    <p:sldId id="319" r:id="rId66"/>
  </p:sldIdLst>
  <p:sldSz cx="10080625" cy="567055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78" y="-54"/>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Klikněte pro přesun snímku</a:t>
            </a:r>
          </a:p>
        </p:txBody>
      </p:sp>
      <p:sp>
        <p:nvSpPr>
          <p:cNvPr id="269"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270"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27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27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27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5F82A20-63D2-445B-914F-8E6369992FBA}"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89333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75376AB-F3A4-4BB9-A56D-F9BE74FD10A2}"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0"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389014F-63B5-4A27-8BB9-9F31E0BCF9FF}"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1" name="PlaceHolder 3"/>
          <p:cNvSpPr>
            <a:spLocks noGrp="1" noRot="1" noChangeAspect="1"/>
          </p:cNvSpPr>
          <p:nvPr>
            <p:ph type="sldImg"/>
          </p:nvPr>
        </p:nvSpPr>
        <p:spPr>
          <a:xfrm>
            <a:off x="217488" y="812800"/>
            <a:ext cx="7123112" cy="4006850"/>
          </a:xfrm>
          <a:prstGeom prst="rect">
            <a:avLst/>
          </a:prstGeom>
        </p:spPr>
      </p:sp>
      <p:sp>
        <p:nvSpPr>
          <p:cNvPr id="442"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21037AB-AB1D-40BC-B170-B2428110AF97}" type="slidenum">
              <a:rPr lang="cs-CZ" sz="1400" b="0" strike="noStrike" spc="-1">
                <a:solidFill>
                  <a:srgbClr val="000000"/>
                </a:solidFill>
                <a:latin typeface="Times New Roman"/>
                <a:ea typeface="Segoe UI"/>
              </a:rPr>
              <a:t>42</a:t>
            </a:fld>
            <a:endParaRPr lang="cs-CZ" sz="1400" b="0" strike="noStrike" spc="-1">
              <a:latin typeface="Arial"/>
            </a:endParaRPr>
          </a:p>
        </p:txBody>
      </p:sp>
      <p:sp>
        <p:nvSpPr>
          <p:cNvPr id="47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32260EA-7CBD-49D2-91C0-73B07D74E28A}" type="slidenum">
              <a:rPr lang="cs-CZ" sz="1400" b="0" strike="noStrike" spc="-1">
                <a:solidFill>
                  <a:srgbClr val="000000"/>
                </a:solidFill>
                <a:latin typeface="Times New Roman"/>
                <a:ea typeface="Segoe UI"/>
              </a:rPr>
              <a:t>42</a:t>
            </a:fld>
            <a:endParaRPr lang="cs-CZ" sz="1400" b="0" strike="noStrike" spc="-1">
              <a:latin typeface="Arial"/>
            </a:endParaRPr>
          </a:p>
        </p:txBody>
      </p:sp>
      <p:sp>
        <p:nvSpPr>
          <p:cNvPr id="473" name="PlaceHolder 3"/>
          <p:cNvSpPr>
            <a:spLocks noGrp="1" noRot="1" noChangeAspect="1"/>
          </p:cNvSpPr>
          <p:nvPr>
            <p:ph type="sldImg"/>
          </p:nvPr>
        </p:nvSpPr>
        <p:spPr>
          <a:xfrm>
            <a:off x="217488" y="812800"/>
            <a:ext cx="7121525" cy="4005263"/>
          </a:xfrm>
          <a:prstGeom prst="rect">
            <a:avLst/>
          </a:prstGeom>
        </p:spPr>
      </p:sp>
      <p:sp>
        <p:nvSpPr>
          <p:cNvPr id="47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A870487-F06F-4D9B-8FCA-61B5108DF8B9}"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76"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54AADC5-7598-41C1-B94E-CA06AFDC8F28}"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77" name="PlaceHolder 3"/>
          <p:cNvSpPr>
            <a:spLocks noGrp="1" noRot="1" noChangeAspect="1"/>
          </p:cNvSpPr>
          <p:nvPr>
            <p:ph type="sldImg"/>
          </p:nvPr>
        </p:nvSpPr>
        <p:spPr>
          <a:xfrm>
            <a:off x="217488" y="812800"/>
            <a:ext cx="7121525" cy="4005263"/>
          </a:xfrm>
          <a:prstGeom prst="rect">
            <a:avLst/>
          </a:prstGeom>
        </p:spPr>
      </p:sp>
      <p:sp>
        <p:nvSpPr>
          <p:cNvPr id="478"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F3A7E-15F4-406D-BB55-43F504451707}" type="slidenum">
              <a:rPr lang="cs-CZ" sz="1800" b="0" strike="noStrike" spc="-1">
                <a:solidFill>
                  <a:srgbClr val="000000"/>
                </a:solidFill>
                <a:latin typeface="+mn-lt"/>
                <a:ea typeface="+mn-ea"/>
              </a:rPr>
              <a:t>51</a:t>
            </a:fld>
            <a:endParaRPr lang="cs-CZ" sz="1800" b="0" strike="noStrike" spc="-1">
              <a:latin typeface="Arial"/>
            </a:endParaRPr>
          </a:p>
        </p:txBody>
      </p:sp>
      <p:sp>
        <p:nvSpPr>
          <p:cNvPr id="48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13B505D-FC0E-4EB8-91E3-04D1CBE9BF37}" type="slidenum">
              <a:rPr lang="cs-CZ" sz="1800" b="0" strike="noStrike" spc="-1">
                <a:solidFill>
                  <a:srgbClr val="000000"/>
                </a:solidFill>
                <a:latin typeface="+mn-lt"/>
                <a:ea typeface="+mn-ea"/>
              </a:rPr>
              <a:t>51</a:t>
            </a:fld>
            <a:endParaRPr lang="cs-CZ" sz="1800" b="0" strike="noStrike" spc="-1">
              <a:latin typeface="Arial"/>
            </a:endParaRPr>
          </a:p>
        </p:txBody>
      </p:sp>
      <p:sp>
        <p:nvSpPr>
          <p:cNvPr id="481" name="PlaceHolder 3"/>
          <p:cNvSpPr>
            <a:spLocks noGrp="1" noRot="1" noChangeAspect="1"/>
          </p:cNvSpPr>
          <p:nvPr>
            <p:ph type="sldImg"/>
          </p:nvPr>
        </p:nvSpPr>
        <p:spPr>
          <a:xfrm>
            <a:off x="217488" y="812800"/>
            <a:ext cx="7123112" cy="4006850"/>
          </a:xfrm>
          <a:prstGeom prst="rect">
            <a:avLst/>
          </a:prstGeom>
        </p:spPr>
      </p:sp>
      <p:sp>
        <p:nvSpPr>
          <p:cNvPr id="48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7D7F483-89E2-465D-AF45-144EBFA6D0B2}" type="slidenum">
              <a:rPr lang="cs-CZ" sz="1800" b="0" strike="noStrike" spc="-1">
                <a:solidFill>
                  <a:srgbClr val="000000"/>
                </a:solidFill>
                <a:latin typeface="+mn-lt"/>
                <a:ea typeface="+mn-ea"/>
              </a:rPr>
              <a:t>52</a:t>
            </a:fld>
            <a:endParaRPr lang="cs-CZ" sz="1800" b="0" strike="noStrike" spc="-1">
              <a:latin typeface="Arial"/>
            </a:endParaRPr>
          </a:p>
        </p:txBody>
      </p:sp>
      <p:sp>
        <p:nvSpPr>
          <p:cNvPr id="48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6003811-6163-4C87-9DDF-5FEDE56CC0E1}" type="slidenum">
              <a:rPr lang="cs-CZ" sz="1800" b="0" strike="noStrike" spc="-1">
                <a:solidFill>
                  <a:srgbClr val="000000"/>
                </a:solidFill>
                <a:latin typeface="+mn-lt"/>
                <a:ea typeface="+mn-ea"/>
              </a:rPr>
              <a:t>52</a:t>
            </a:fld>
            <a:endParaRPr lang="cs-CZ" sz="1800" b="0" strike="noStrike" spc="-1">
              <a:latin typeface="Arial"/>
            </a:endParaRPr>
          </a:p>
        </p:txBody>
      </p:sp>
      <p:sp>
        <p:nvSpPr>
          <p:cNvPr id="485" name="PlaceHolder 3"/>
          <p:cNvSpPr>
            <a:spLocks noGrp="1" noRot="1" noChangeAspect="1"/>
          </p:cNvSpPr>
          <p:nvPr>
            <p:ph type="sldImg"/>
          </p:nvPr>
        </p:nvSpPr>
        <p:spPr>
          <a:xfrm>
            <a:off x="217488" y="812800"/>
            <a:ext cx="7123112" cy="4006850"/>
          </a:xfrm>
          <a:prstGeom prst="rect">
            <a:avLst/>
          </a:prstGeom>
        </p:spPr>
      </p:sp>
      <p:sp>
        <p:nvSpPr>
          <p:cNvPr id="486"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9D87405-C760-4A56-81A6-5E9D0F3C6F16}" type="slidenum">
              <a:rPr lang="cs-CZ" sz="1800" b="0" strike="noStrike" spc="-1">
                <a:solidFill>
                  <a:srgbClr val="000000"/>
                </a:solidFill>
                <a:latin typeface="+mn-lt"/>
                <a:ea typeface="+mn-ea"/>
              </a:rPr>
              <a:t>55</a:t>
            </a:fld>
            <a:endParaRPr lang="cs-CZ" sz="1800" b="0" strike="noStrike" spc="-1">
              <a:latin typeface="Arial"/>
            </a:endParaRPr>
          </a:p>
        </p:txBody>
      </p:sp>
      <p:sp>
        <p:nvSpPr>
          <p:cNvPr id="48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DA621F8-C14B-4972-ACD9-6E4E45F8DEE8}" type="slidenum">
              <a:rPr lang="cs-CZ" sz="1800" b="0" strike="noStrike" spc="-1">
                <a:solidFill>
                  <a:srgbClr val="000000"/>
                </a:solidFill>
                <a:latin typeface="+mn-lt"/>
                <a:ea typeface="+mn-ea"/>
              </a:rPr>
              <a:t>55</a:t>
            </a:fld>
            <a:endParaRPr lang="cs-CZ" sz="1800" b="0" strike="noStrike" spc="-1">
              <a:latin typeface="Arial"/>
            </a:endParaRPr>
          </a:p>
        </p:txBody>
      </p:sp>
      <p:sp>
        <p:nvSpPr>
          <p:cNvPr id="489" name="PlaceHolder 3"/>
          <p:cNvSpPr>
            <a:spLocks noGrp="1" noRot="1" noChangeAspect="1"/>
          </p:cNvSpPr>
          <p:nvPr>
            <p:ph type="sldImg"/>
          </p:nvPr>
        </p:nvSpPr>
        <p:spPr>
          <a:xfrm>
            <a:off x="217488" y="812800"/>
            <a:ext cx="7123112" cy="4006850"/>
          </a:xfrm>
          <a:prstGeom prst="rect">
            <a:avLst/>
          </a:prstGeom>
        </p:spPr>
      </p:sp>
      <p:sp>
        <p:nvSpPr>
          <p:cNvPr id="490"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1C3689EC-1E12-4938-9C27-A37B8CB77880}" type="slidenum">
              <a:rPr lang="cs-CZ" sz="1400" b="0" strike="noStrike" spc="-1">
                <a:solidFill>
                  <a:srgbClr val="000000"/>
                </a:solidFill>
                <a:latin typeface="Times New Roman"/>
                <a:ea typeface="Segoe UI"/>
              </a:rPr>
              <a:t>57</a:t>
            </a:fld>
            <a:endParaRPr lang="cs-CZ" sz="1400" b="0" strike="noStrike" spc="-1">
              <a:latin typeface="Arial"/>
            </a:endParaRPr>
          </a:p>
        </p:txBody>
      </p:sp>
      <p:sp>
        <p:nvSpPr>
          <p:cNvPr id="432"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F6703F7-0DEB-4F4D-B6E6-0F27D57F1D43}" type="slidenum">
              <a:rPr lang="cs-CZ" sz="1400" b="0" strike="noStrike" spc="-1">
                <a:solidFill>
                  <a:srgbClr val="000000"/>
                </a:solidFill>
                <a:latin typeface="Times New Roman"/>
                <a:ea typeface="Segoe UI"/>
              </a:rPr>
              <a:t>57</a:t>
            </a:fld>
            <a:endParaRPr lang="cs-CZ" sz="1400" b="0" strike="noStrike" spc="-1">
              <a:latin typeface="Arial"/>
            </a:endParaRPr>
          </a:p>
        </p:txBody>
      </p:sp>
      <p:sp>
        <p:nvSpPr>
          <p:cNvPr id="433" name="PlaceHolder 3"/>
          <p:cNvSpPr>
            <a:spLocks noGrp="1" noRot="1" noChangeAspect="1"/>
          </p:cNvSpPr>
          <p:nvPr>
            <p:ph type="sldImg"/>
          </p:nvPr>
        </p:nvSpPr>
        <p:spPr>
          <a:xfrm>
            <a:off x="217488" y="812800"/>
            <a:ext cx="7123112" cy="4006850"/>
          </a:xfrm>
          <a:prstGeom prst="rect">
            <a:avLst/>
          </a:prstGeom>
        </p:spPr>
      </p:sp>
      <p:sp>
        <p:nvSpPr>
          <p:cNvPr id="434"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8159B83-A7F2-428A-A859-B9EFC306FBC9}" type="slidenum">
              <a:rPr lang="cs-CZ" sz="1400" b="0" strike="noStrike" spc="-1">
                <a:solidFill>
                  <a:srgbClr val="000000"/>
                </a:solidFill>
                <a:latin typeface="Times New Roman"/>
                <a:ea typeface="Segoe UI"/>
              </a:rPr>
              <a:t>58</a:t>
            </a:fld>
            <a:endParaRPr lang="cs-CZ" sz="1400" b="0" strike="noStrike" spc="-1">
              <a:latin typeface="Arial"/>
            </a:endParaRPr>
          </a:p>
        </p:txBody>
      </p:sp>
      <p:sp>
        <p:nvSpPr>
          <p:cNvPr id="436"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F5EC570-0CC2-4568-9B29-C01742D07373}" type="slidenum">
              <a:rPr lang="cs-CZ" sz="1400" b="0" strike="noStrike" spc="-1">
                <a:solidFill>
                  <a:srgbClr val="000000"/>
                </a:solidFill>
                <a:latin typeface="Times New Roman"/>
                <a:ea typeface="Segoe UI"/>
              </a:rPr>
              <a:t>58</a:t>
            </a:fld>
            <a:endParaRPr lang="cs-CZ" sz="1400" b="0" strike="noStrike" spc="-1">
              <a:latin typeface="Arial"/>
            </a:endParaRPr>
          </a:p>
        </p:txBody>
      </p:sp>
      <p:sp>
        <p:nvSpPr>
          <p:cNvPr id="437" name="PlaceHolder 3"/>
          <p:cNvSpPr>
            <a:spLocks noGrp="1" noRot="1" noChangeAspect="1"/>
          </p:cNvSpPr>
          <p:nvPr>
            <p:ph type="sldImg"/>
          </p:nvPr>
        </p:nvSpPr>
        <p:spPr>
          <a:xfrm>
            <a:off x="217488" y="812800"/>
            <a:ext cx="7123112" cy="4006850"/>
          </a:xfrm>
          <a:prstGeom prst="rect">
            <a:avLst/>
          </a:prstGeom>
        </p:spPr>
      </p:sp>
      <p:sp>
        <p:nvSpPr>
          <p:cNvPr id="438"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7D8FAF5-ACAF-47F6-81AD-36DB1D0B269C}"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4C3EE54-757E-4341-BA28-CCB48DD42526}"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5" name="PlaceHolder 3"/>
          <p:cNvSpPr>
            <a:spLocks noGrp="1" noRot="1" noChangeAspect="1"/>
          </p:cNvSpPr>
          <p:nvPr>
            <p:ph type="sldImg"/>
          </p:nvPr>
        </p:nvSpPr>
        <p:spPr>
          <a:xfrm>
            <a:off x="217488" y="812800"/>
            <a:ext cx="7121525" cy="4005263"/>
          </a:xfrm>
          <a:prstGeom prst="rect">
            <a:avLst/>
          </a:prstGeom>
        </p:spPr>
      </p:sp>
      <p:sp>
        <p:nvSpPr>
          <p:cNvPr id="44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8DE414E-55E3-4EFA-A0B5-795C7788FF1F}" type="slidenum">
              <a:rPr lang="cs-CZ" sz="1400" b="0" strike="noStrike" spc="-1">
                <a:solidFill>
                  <a:srgbClr val="000000"/>
                </a:solidFill>
                <a:latin typeface="Times New Roman"/>
                <a:ea typeface="Segoe UI"/>
              </a:rPr>
              <a:t>16</a:t>
            </a:fld>
            <a:endParaRPr lang="cs-CZ" sz="1400" b="0" strike="noStrike" spc="-1">
              <a:latin typeface="Arial"/>
            </a:endParaRPr>
          </a:p>
        </p:txBody>
      </p:sp>
      <p:sp>
        <p:nvSpPr>
          <p:cNvPr id="44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51DA427-7AD8-4541-97C0-037E1E7BF9FC}" type="slidenum">
              <a:rPr lang="cs-CZ" sz="1400" b="0" strike="noStrike" spc="-1">
                <a:solidFill>
                  <a:srgbClr val="000000"/>
                </a:solidFill>
                <a:latin typeface="Times New Roman"/>
                <a:ea typeface="Segoe UI"/>
              </a:rPr>
              <a:t>16</a:t>
            </a:fld>
            <a:endParaRPr lang="cs-CZ" sz="1400" b="0" strike="noStrike" spc="-1">
              <a:latin typeface="Arial"/>
            </a:endParaRPr>
          </a:p>
        </p:txBody>
      </p:sp>
      <p:sp>
        <p:nvSpPr>
          <p:cNvPr id="449" name="PlaceHolder 3"/>
          <p:cNvSpPr>
            <a:spLocks noGrp="1" noRot="1" noChangeAspect="1"/>
          </p:cNvSpPr>
          <p:nvPr>
            <p:ph type="sldImg"/>
          </p:nvPr>
        </p:nvSpPr>
        <p:spPr>
          <a:xfrm>
            <a:off x="217488" y="812800"/>
            <a:ext cx="7121525" cy="4005263"/>
          </a:xfrm>
          <a:prstGeom prst="rect">
            <a:avLst/>
          </a:prstGeom>
        </p:spPr>
      </p:sp>
      <p:sp>
        <p:nvSpPr>
          <p:cNvPr id="45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9A19F04-9B1E-4DE9-83A2-2EFB9B58C991}" type="slidenum">
              <a:rPr lang="cs-CZ" sz="1800" b="0" strike="noStrike" spc="-1">
                <a:solidFill>
                  <a:srgbClr val="000000"/>
                </a:solidFill>
                <a:latin typeface="+mn-lt"/>
                <a:ea typeface="+mn-ea"/>
              </a:rPr>
              <a:t>17</a:t>
            </a:fld>
            <a:endParaRPr lang="cs-CZ" sz="1800" b="0" strike="noStrike" spc="-1">
              <a:latin typeface="Arial"/>
            </a:endParaRPr>
          </a:p>
        </p:txBody>
      </p:sp>
      <p:sp>
        <p:nvSpPr>
          <p:cNvPr id="45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60F9719-A8F6-4838-92D0-B673753FA989}" type="slidenum">
              <a:rPr lang="cs-CZ" sz="1800" b="0" strike="noStrike" spc="-1">
                <a:solidFill>
                  <a:srgbClr val="000000"/>
                </a:solidFill>
                <a:latin typeface="+mn-lt"/>
                <a:ea typeface="+mn-ea"/>
              </a:rPr>
              <a:t>17</a:t>
            </a:fld>
            <a:endParaRPr lang="cs-CZ" sz="1800" b="0" strike="noStrike" spc="-1">
              <a:latin typeface="Arial"/>
            </a:endParaRPr>
          </a:p>
        </p:txBody>
      </p:sp>
      <p:sp>
        <p:nvSpPr>
          <p:cNvPr id="457" name="PlaceHolder 3"/>
          <p:cNvSpPr>
            <a:spLocks noGrp="1" noRot="1" noChangeAspect="1"/>
          </p:cNvSpPr>
          <p:nvPr>
            <p:ph type="sldImg"/>
          </p:nvPr>
        </p:nvSpPr>
        <p:spPr>
          <a:xfrm>
            <a:off x="217488" y="812800"/>
            <a:ext cx="7123112" cy="4006850"/>
          </a:xfrm>
          <a:prstGeom prst="rect">
            <a:avLst/>
          </a:prstGeom>
        </p:spPr>
      </p:sp>
      <p:sp>
        <p:nvSpPr>
          <p:cNvPr id="458"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50C9310-1827-4829-BBED-9E20A1B3928C}" type="slidenum">
              <a:rPr lang="cs-CZ" sz="1800" b="0" strike="noStrike" spc="-1">
                <a:solidFill>
                  <a:srgbClr val="000000"/>
                </a:solidFill>
                <a:latin typeface="+mn-lt"/>
                <a:ea typeface="+mn-ea"/>
              </a:rPr>
              <a:t>20</a:t>
            </a:fld>
            <a:endParaRPr lang="cs-CZ" sz="1800" b="0" strike="noStrike" spc="-1">
              <a:latin typeface="Arial"/>
            </a:endParaRPr>
          </a:p>
        </p:txBody>
      </p:sp>
      <p:sp>
        <p:nvSpPr>
          <p:cNvPr id="46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0A496D8-6823-4D46-A8D8-7503A9C5AA9A}" type="slidenum">
              <a:rPr lang="cs-CZ" sz="1800" b="0" strike="noStrike" spc="-1">
                <a:solidFill>
                  <a:srgbClr val="000000"/>
                </a:solidFill>
                <a:latin typeface="+mn-lt"/>
                <a:ea typeface="+mn-ea"/>
              </a:rPr>
              <a:t>20</a:t>
            </a:fld>
            <a:endParaRPr lang="cs-CZ" sz="1800" b="0" strike="noStrike" spc="-1">
              <a:latin typeface="Arial"/>
            </a:endParaRPr>
          </a:p>
        </p:txBody>
      </p:sp>
      <p:sp>
        <p:nvSpPr>
          <p:cNvPr id="461" name="PlaceHolder 3"/>
          <p:cNvSpPr>
            <a:spLocks noGrp="1" noRot="1" noChangeAspect="1"/>
          </p:cNvSpPr>
          <p:nvPr>
            <p:ph type="sldImg"/>
          </p:nvPr>
        </p:nvSpPr>
        <p:spPr>
          <a:xfrm>
            <a:off x="217488" y="812800"/>
            <a:ext cx="7123112" cy="4006850"/>
          </a:xfrm>
          <a:prstGeom prst="rect">
            <a:avLst/>
          </a:prstGeom>
        </p:spPr>
      </p:sp>
      <p:sp>
        <p:nvSpPr>
          <p:cNvPr id="46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2A40C-4590-4E17-BB30-082719349098}"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C64913A-9692-40F0-AFCB-4C0930818F8D}"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3" name="PlaceHolder 3"/>
          <p:cNvSpPr>
            <a:spLocks noGrp="1" noRot="1" noChangeAspect="1"/>
          </p:cNvSpPr>
          <p:nvPr>
            <p:ph type="sldImg"/>
          </p:nvPr>
        </p:nvSpPr>
        <p:spPr>
          <a:xfrm>
            <a:off x="217488" y="812800"/>
            <a:ext cx="7121525" cy="4005263"/>
          </a:xfrm>
          <a:prstGeom prst="rect">
            <a:avLst/>
          </a:prstGeom>
        </p:spPr>
      </p:sp>
      <p:sp>
        <p:nvSpPr>
          <p:cNvPr id="45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F4121ED-5AB9-4A20-9E8C-D3E890153957}" type="slidenum">
              <a:rPr lang="cs-CZ" altLang="cs-CZ"/>
              <a:pPr/>
              <a:t>22</a:t>
            </a:fld>
            <a:endParaRPr lang="cs-CZ" altLang="cs-CZ"/>
          </a:p>
        </p:txBody>
      </p:sp>
      <p:sp>
        <p:nvSpPr>
          <p:cNvPr id="32769" name="Rectangle 1"/>
          <p:cNvSpPr txBox="1">
            <a:spLocks noGrp="1" noRot="1" noChangeAspect="1" noChangeArrowheads="1"/>
          </p:cNvSpPr>
          <p:nvPr>
            <p:ph type="sldImg"/>
          </p:nvPr>
        </p:nvSpPr>
        <p:spPr bwMode="auto">
          <a:xfrm>
            <a:off x="215900" y="801688"/>
            <a:ext cx="7127875"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BA7F6E7-9691-4C31-B4BA-EC450CE26860}" type="slidenum">
              <a:rPr lang="cs-CZ" sz="1400" b="0" strike="noStrike" spc="-1">
                <a:solidFill>
                  <a:srgbClr val="000000"/>
                </a:solidFill>
                <a:latin typeface="Times New Roman"/>
                <a:ea typeface="Segoe UI"/>
              </a:rPr>
              <a:t>34</a:t>
            </a:fld>
            <a:endParaRPr lang="cs-CZ" sz="1400" b="0" strike="noStrike" spc="-1">
              <a:latin typeface="Arial"/>
            </a:endParaRPr>
          </a:p>
        </p:txBody>
      </p:sp>
      <p:sp>
        <p:nvSpPr>
          <p:cNvPr id="46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1A0BA1-AE1A-43FB-B1F6-02F24693996C}" type="slidenum">
              <a:rPr lang="cs-CZ" sz="1400" b="0" strike="noStrike" spc="-1">
                <a:solidFill>
                  <a:srgbClr val="000000"/>
                </a:solidFill>
                <a:latin typeface="Times New Roman"/>
                <a:ea typeface="Segoe UI"/>
              </a:rPr>
              <a:t>34</a:t>
            </a:fld>
            <a:endParaRPr lang="cs-CZ" sz="1400" b="0" strike="noStrike" spc="-1">
              <a:latin typeface="Arial"/>
            </a:endParaRPr>
          </a:p>
        </p:txBody>
      </p:sp>
      <p:sp>
        <p:nvSpPr>
          <p:cNvPr id="465" name="PlaceHolder 3"/>
          <p:cNvSpPr>
            <a:spLocks noGrp="1" noRot="1" noChangeAspect="1"/>
          </p:cNvSpPr>
          <p:nvPr>
            <p:ph type="sldImg"/>
          </p:nvPr>
        </p:nvSpPr>
        <p:spPr>
          <a:xfrm>
            <a:off x="217488" y="812800"/>
            <a:ext cx="7121525" cy="4005263"/>
          </a:xfrm>
          <a:prstGeom prst="rect">
            <a:avLst/>
          </a:prstGeom>
        </p:spPr>
      </p:sp>
      <p:sp>
        <p:nvSpPr>
          <p:cNvPr id="46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BA506FE-47EA-465F-9A72-6F48621AE641}" type="slidenum">
              <a:rPr lang="cs-CZ" sz="1400" b="0" strike="noStrike" spc="-1">
                <a:solidFill>
                  <a:srgbClr val="000000"/>
                </a:solidFill>
                <a:latin typeface="Times New Roman"/>
                <a:ea typeface="Segoe UI"/>
              </a:rPr>
              <a:t>41</a:t>
            </a:fld>
            <a:endParaRPr lang="cs-CZ" sz="1400" b="0" strike="noStrike" spc="-1">
              <a:latin typeface="Arial"/>
            </a:endParaRPr>
          </a:p>
        </p:txBody>
      </p:sp>
      <p:sp>
        <p:nvSpPr>
          <p:cNvPr id="46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D214EB0-60F3-4CF6-B772-816BBBA58811}" type="slidenum">
              <a:rPr lang="cs-CZ" sz="1400" b="0" strike="noStrike" spc="-1">
                <a:solidFill>
                  <a:srgbClr val="000000"/>
                </a:solidFill>
                <a:latin typeface="Times New Roman"/>
                <a:ea typeface="Segoe UI"/>
              </a:rPr>
              <a:t>41</a:t>
            </a:fld>
            <a:endParaRPr lang="cs-CZ" sz="1400" b="0" strike="noStrike" spc="-1">
              <a:latin typeface="Arial"/>
            </a:endParaRPr>
          </a:p>
        </p:txBody>
      </p:sp>
      <p:sp>
        <p:nvSpPr>
          <p:cNvPr id="469" name="PlaceHolder 3"/>
          <p:cNvSpPr>
            <a:spLocks noGrp="1" noRot="1" noChangeAspect="1"/>
          </p:cNvSpPr>
          <p:nvPr>
            <p:ph type="sldImg"/>
          </p:nvPr>
        </p:nvSpPr>
        <p:spPr>
          <a:xfrm>
            <a:off x="217488" y="812800"/>
            <a:ext cx="7121525" cy="4005263"/>
          </a:xfrm>
          <a:prstGeom prst="rect">
            <a:avLst/>
          </a:prstGeom>
        </p:spPr>
      </p:sp>
      <p:sp>
        <p:nvSpPr>
          <p:cNvPr id="47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3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3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3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3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3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3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4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5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5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5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6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7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7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7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7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7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7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9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0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0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2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4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4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57"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5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6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6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6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6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6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7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7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7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7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7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7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7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7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8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8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8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8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8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8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8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8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9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9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5"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0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0"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4"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6"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17"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222"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24"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5"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6"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7"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8"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9"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3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3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3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3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4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4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24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4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4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5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5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5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5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5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5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5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26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6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26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26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26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26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26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Obrázek 2"/>
          <p:cNvPicPr/>
          <p:nvPr/>
        </p:nvPicPr>
        <p:blipFill>
          <a:blip r:embed="rId14"/>
          <a:stretch/>
        </p:blipFill>
        <p:spPr>
          <a:xfrm>
            <a:off x="0" y="0"/>
            <a:ext cx="10080720" cy="5664960"/>
          </a:xfrm>
          <a:prstGeom prst="rect">
            <a:avLst/>
          </a:prstGeom>
          <a:ln>
            <a:noFill/>
          </a:ln>
        </p:spPr>
      </p:pic>
      <p:sp>
        <p:nvSpPr>
          <p:cNvPr id="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Obrázek 38"/>
          <p:cNvPicPr/>
          <p:nvPr/>
        </p:nvPicPr>
        <p:blipFill>
          <a:blip r:embed="rId14"/>
          <a:stretch/>
        </p:blipFill>
        <p:spPr>
          <a:xfrm>
            <a:off x="0" y="0"/>
            <a:ext cx="10080720" cy="5664960"/>
          </a:xfrm>
          <a:prstGeom prst="rect">
            <a:avLst/>
          </a:prstGeom>
          <a:ln>
            <a:noFill/>
          </a:ln>
        </p:spPr>
      </p:pic>
      <p:sp>
        <p:nvSpPr>
          <p:cNvPr id="4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4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7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1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55"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9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23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rozhlas.cz/radio_cesko/vyroci/_zprava/30-4-1777-narodil-se-johann-carl-friedrich-gauss--576821"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3" Type="http://schemas.openxmlformats.org/officeDocument/2006/relationships/hyperlink" Target="http://iqtest-narodu.wz.cz/" TargetMode="External"/><Relationship Id="rId2" Type="http://schemas.openxmlformats.org/officeDocument/2006/relationships/notesSlide" Target="../notesSlides/notesSlide10.xml"/><Relationship Id="rId1" Type="http://schemas.openxmlformats.org/officeDocument/2006/relationships/slideLayout" Target="../slideLayouts/slideLayout61.xml"/><Relationship Id="rId5" Type="http://schemas.openxmlformats.org/officeDocument/2006/relationships/hyperlink" Target="https://deti.mensa.cz/index.php?pg=odborne-informace--identifikace-nadani--testovani-inteligence&amp;aid=61" TargetMode="External"/><Relationship Id="rId4" Type="http://schemas.openxmlformats.org/officeDocument/2006/relationships/hyperlink" Target="https://www.irozhlas.cz/zivotni-styl/spolecnost/martin-jan-stransky-neurologie-socialni-site-dopamin-lajk-mobily-videohry_1905281515_och"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hyperlink" Target="https://slideplayer.cz/slide/3190784/"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hyperlink" Target="mailto:honsova@ffvs.cuni.cz"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r">
              <a:lnSpc>
                <a:spcPct val="100000"/>
              </a:lnSpc>
            </a:pPr>
            <a:r>
              <a:rPr lang="cs-CZ" sz="3300" b="1" strike="noStrike" spc="-1" dirty="0">
                <a:solidFill>
                  <a:srgbClr val="050505"/>
                </a:solidFill>
                <a:latin typeface="Times New Roman"/>
                <a:ea typeface="DejaVu Sans"/>
              </a:rPr>
              <a:t>Inteligence</a:t>
            </a:r>
            <a:endParaRPr lang="cs-CZ" sz="3300" b="1" strike="noStrike" spc="-1" dirty="0">
              <a:latin typeface="Arial"/>
            </a:endParaRPr>
          </a:p>
        </p:txBody>
      </p:sp>
      <p:sp>
        <p:nvSpPr>
          <p:cNvPr id="275" name="CustomShape 2"/>
          <p:cNvSpPr/>
          <p:nvPr/>
        </p:nvSpPr>
        <p:spPr>
          <a:xfrm>
            <a:off x="1620000" y="2280240"/>
            <a:ext cx="8094960" cy="1461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pPr>
            <a:r>
              <a:rPr lang="cs-CZ" sz="3200" b="0" strike="noStrike" spc="-1">
                <a:solidFill>
                  <a:srgbClr val="000000"/>
                </a:solidFill>
                <a:latin typeface="Times New Roman"/>
                <a:ea typeface="DejaVu Sans"/>
              </a:rPr>
              <a:t>Zkoumání</a:t>
            </a:r>
            <a:endParaRPr lang="cs-CZ" sz="3200" b="0" strike="noStrike" spc="-1">
              <a:latin typeface="Arial"/>
            </a:endParaRPr>
          </a:p>
          <a:p>
            <a:pPr algn="r">
              <a:lnSpc>
                <a:spcPct val="100000"/>
              </a:lnSpc>
            </a:pPr>
            <a:r>
              <a:rPr lang="cs-CZ" sz="3200" b="0" strike="noStrike" spc="-1">
                <a:solidFill>
                  <a:srgbClr val="000000"/>
                </a:solidFill>
                <a:latin typeface="Times New Roman"/>
                <a:ea typeface="DejaVu Sans"/>
              </a:rPr>
              <a:t>Měření</a:t>
            </a:r>
            <a:endParaRPr lang="cs-CZ" sz="3200" b="0" strike="noStrike" spc="-1">
              <a:latin typeface="Arial"/>
            </a:endParaRPr>
          </a:p>
          <a:p>
            <a:pPr algn="r">
              <a:lnSpc>
                <a:spcPct val="100000"/>
              </a:lnSpc>
            </a:pPr>
            <a:r>
              <a:rPr lang="cs-CZ" sz="3200" b="0" strike="noStrike" spc="-1">
                <a:solidFill>
                  <a:srgbClr val="000000"/>
                </a:solidFill>
                <a:latin typeface="Times New Roman"/>
                <a:ea typeface="DejaVu Sans"/>
              </a:rPr>
              <a:t>Teorie</a:t>
            </a:r>
            <a:endParaRPr lang="cs-CZ" sz="3200" b="0" strike="noStrike" spc="-1">
              <a:latin typeface="Arial"/>
            </a:endParaRPr>
          </a:p>
        </p:txBody>
      </p:sp>
      <p:pic>
        <p:nvPicPr>
          <p:cNvPr id="276" name="Obrázek 237"/>
          <p:cNvPicPr/>
          <p:nvPr/>
        </p:nvPicPr>
        <p:blipFill>
          <a:blip r:embed="rId2"/>
          <a:stretch/>
        </p:blipFill>
        <p:spPr>
          <a:xfrm>
            <a:off x="1871960" y="216000"/>
            <a:ext cx="2032392" cy="1881133"/>
          </a:xfrm>
          <a:prstGeom prst="rect">
            <a:avLst/>
          </a:prstGeom>
          <a:ln>
            <a:noFill/>
          </a:ln>
        </p:spPr>
      </p:pic>
      <p:sp>
        <p:nvSpPr>
          <p:cNvPr id="2" name="AutoShape 2" descr="TCC online - test Emoční inteligence - měří úroveň emoční intelig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TCC online - test Emoční inteligence - měří úroveň emoční inte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10" y="2280240"/>
            <a:ext cx="1558884" cy="155888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ojíte se, že vás v práci nahradí umělá inteligence? Možné to je |  Computerworld.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4" descr="Bojíte se, že vás v práci nahradí umělá inteligence? Možné to je |  Computerworld.c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Umělá inteligence: V Česku vznikají úspěšné globální projekty |  BusinessInfo.c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 name="Picture 4" descr="Umělá inteligence: V Česku vznikají úspěšné globální projekty |  BusinessInfo.c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952" y="4131419"/>
            <a:ext cx="2104400" cy="148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90140" y="265320"/>
            <a:ext cx="9068040" cy="670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4400" b="1" strike="noStrike" spc="-1" dirty="0">
                <a:solidFill>
                  <a:srgbClr val="000000"/>
                </a:solidFill>
                <a:latin typeface="Arial"/>
                <a:ea typeface="DejaVu Sans"/>
              </a:rPr>
              <a:t>FRANCIS   GALTON</a:t>
            </a:r>
            <a:endParaRPr lang="cs-CZ" sz="4400" b="1" strike="noStrike" spc="-1" dirty="0">
              <a:latin typeface="Arial"/>
            </a:endParaRPr>
          </a:p>
        </p:txBody>
      </p:sp>
      <p:sp>
        <p:nvSpPr>
          <p:cNvPr id="295" name="CustomShape 2"/>
          <p:cNvSpPr/>
          <p:nvPr/>
        </p:nvSpPr>
        <p:spPr>
          <a:xfrm>
            <a:off x="507600" y="1083898"/>
            <a:ext cx="9356040" cy="429348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marL="36360">
              <a:lnSpc>
                <a:spcPct val="100000"/>
              </a:lnSpc>
              <a:spcBef>
                <a:spcPts val="499"/>
              </a:spcBef>
            </a:pPr>
            <a:r>
              <a:rPr lang="cs-CZ" sz="2000" b="0" strike="noStrike" spc="-1" dirty="0">
                <a:solidFill>
                  <a:srgbClr val="000000"/>
                </a:solidFill>
                <a:latin typeface="Calibri"/>
                <a:ea typeface="Microsoft YaHei"/>
              </a:rPr>
              <a:t>- </a:t>
            </a:r>
            <a:r>
              <a:rPr lang="cs-CZ" sz="1800" b="0" strike="noStrike" spc="-1" dirty="0">
                <a:solidFill>
                  <a:srgbClr val="000000"/>
                </a:solidFill>
                <a:latin typeface="Calibri"/>
                <a:ea typeface="Microsoft YaHei"/>
              </a:rPr>
              <a:t>sociální darwinista </a:t>
            </a:r>
            <a:endParaRPr lang="cs-CZ" sz="1800" b="0" strike="noStrike" spc="-1" dirty="0">
              <a:latin typeface="Arial"/>
            </a:endParaRPr>
          </a:p>
          <a:p>
            <a:pPr marL="36360">
              <a:lnSpc>
                <a:spcPct val="100000"/>
              </a:lnSpc>
              <a:spcBef>
                <a:spcPts val="499"/>
              </a:spcBef>
            </a:pPr>
            <a:r>
              <a:rPr lang="cs-CZ" sz="1800" b="0" strike="noStrike" spc="-1" dirty="0">
                <a:solidFill>
                  <a:srgbClr val="000000"/>
                </a:solidFill>
                <a:latin typeface="Calibri"/>
                <a:ea typeface="Microsoft YaHei"/>
              </a:rPr>
              <a:t>- nadání – biolog. základ</a:t>
            </a:r>
            <a:endParaRPr lang="cs-CZ" sz="1800" b="0" strike="noStrike" spc="-1" dirty="0">
              <a:latin typeface="Arial"/>
            </a:endParaRPr>
          </a:p>
          <a:p>
            <a:pPr marL="36360">
              <a:lnSpc>
                <a:spcPct val="100000"/>
              </a:lnSpc>
              <a:spcBef>
                <a:spcPts val="499"/>
              </a:spcBef>
            </a:pPr>
            <a:r>
              <a:rPr lang="cs-CZ" sz="1800" b="0" strike="noStrike" spc="-1" dirty="0" smtClean="0">
                <a:solidFill>
                  <a:srgbClr val="000000"/>
                </a:solidFill>
                <a:latin typeface="Calibri"/>
                <a:ea typeface="Microsoft YaHei"/>
              </a:rPr>
              <a:t>-- </a:t>
            </a:r>
            <a:r>
              <a:rPr lang="cs-CZ" sz="1800" b="0" strike="noStrike" spc="-1" dirty="0">
                <a:solidFill>
                  <a:srgbClr val="000000"/>
                </a:solidFill>
                <a:latin typeface="Calibri"/>
                <a:ea typeface="Microsoft YaHei"/>
              </a:rPr>
              <a:t>shromáždil životopisná fakta 180 prominentních vědců z různých oborů, u 99 z nich byl přitom schopen posbírat údaje o jejich pořadí mezi sourozenci. 48 % procent z nich byli prvorození synové nebo jediní synové v rodině (nebral v úvahu dívky, je tedy teoreticky možné, že chlapce označuje za „prvorozeného syna“ i přesto, že se narodil jako poslední, pokud byli všichni jeho starší sourozenci sestry.</a:t>
            </a:r>
            <a:endParaRPr lang="cs-CZ" sz="1800" b="0" strike="noStrike" spc="-1" dirty="0">
              <a:latin typeface="Arial"/>
            </a:endParaRPr>
          </a:p>
          <a:p>
            <a:pPr marL="36360">
              <a:lnSpc>
                <a:spcPct val="100000"/>
              </a:lnSpc>
              <a:spcBef>
                <a:spcPts val="499"/>
              </a:spcBef>
            </a:pPr>
            <a:r>
              <a:rPr lang="cs-CZ" sz="1800" b="0" strike="noStrike" spc="-1" dirty="0">
                <a:solidFill>
                  <a:srgbClr val="000000"/>
                </a:solidFill>
                <a:latin typeface="Calibri"/>
                <a:ea typeface="Microsoft YaHei"/>
              </a:rPr>
              <a:t>- později narozené děti mají větší sklony být revoluční, jak coby vůdcové, tak i vědci, a jsou tedy nejspíše mnohem kreativnější nežli prvorozenci.</a:t>
            </a:r>
            <a:endParaRPr lang="cs-CZ" sz="1800" b="0" strike="noStrike" spc="-1" dirty="0">
              <a:latin typeface="Arial"/>
            </a:endParaRPr>
          </a:p>
          <a:p>
            <a:pPr marL="36360">
              <a:spcBef>
                <a:spcPts val="499"/>
              </a:spcBef>
            </a:pPr>
            <a:r>
              <a:rPr lang="cs-CZ" spc="-1" dirty="0" smtClean="0">
                <a:solidFill>
                  <a:srgbClr val="000000"/>
                </a:solidFill>
                <a:latin typeface="Calibri"/>
                <a:ea typeface="Microsoft YaHei"/>
              </a:rPr>
              <a:t>- zakladatelem </a:t>
            </a:r>
            <a:r>
              <a:rPr lang="cs-CZ" b="1" spc="-1" dirty="0">
                <a:solidFill>
                  <a:srgbClr val="000000"/>
                </a:solidFill>
                <a:latin typeface="Calibri"/>
                <a:ea typeface="Microsoft YaHei"/>
              </a:rPr>
              <a:t>eugeniky</a:t>
            </a:r>
            <a:r>
              <a:rPr lang="cs-CZ" spc="-1" dirty="0">
                <a:solidFill>
                  <a:srgbClr val="000000"/>
                </a:solidFill>
                <a:latin typeface="Calibri"/>
                <a:ea typeface="Microsoft YaHei"/>
              </a:rPr>
              <a:t> (1883</a:t>
            </a:r>
            <a:r>
              <a:rPr lang="cs-CZ" spc="-1" dirty="0" smtClean="0">
                <a:solidFill>
                  <a:srgbClr val="000000"/>
                </a:solidFill>
                <a:latin typeface="Calibri"/>
                <a:ea typeface="Microsoft YaHei"/>
              </a:rPr>
              <a:t>)</a:t>
            </a:r>
            <a:r>
              <a:rPr lang="cs-CZ" spc="-1" dirty="0" smtClean="0"/>
              <a:t> </a:t>
            </a:r>
            <a:r>
              <a:rPr lang="cs-CZ" sz="1800" b="0" strike="noStrike" spc="-1" dirty="0" smtClean="0">
                <a:solidFill>
                  <a:srgbClr val="000000"/>
                </a:solidFill>
                <a:latin typeface="Calibri"/>
                <a:ea typeface="Microsoft YaHei"/>
              </a:rPr>
              <a:t>= </a:t>
            </a:r>
            <a:r>
              <a:rPr lang="cs-CZ" sz="1800" b="0" strike="noStrike" spc="-1" dirty="0">
                <a:solidFill>
                  <a:srgbClr val="000000"/>
                </a:solidFill>
                <a:latin typeface="Calibri"/>
                <a:ea typeface="Microsoft YaHei"/>
              </a:rPr>
              <a:t>věda zaměřené na zlepšení genetické výbavy lidstva</a:t>
            </a:r>
            <a:endParaRPr lang="cs-CZ" sz="1800" b="0" strike="noStrike" spc="-1" dirty="0">
              <a:latin typeface="Arial"/>
            </a:endParaRPr>
          </a:p>
          <a:p>
            <a:pPr marL="36360">
              <a:lnSpc>
                <a:spcPct val="100000"/>
              </a:lnSpc>
              <a:spcBef>
                <a:spcPts val="499"/>
              </a:spcBef>
            </a:pPr>
            <a:r>
              <a:rPr lang="cs-CZ" sz="1800" b="0" strike="noStrike" spc="-1" dirty="0">
                <a:solidFill>
                  <a:srgbClr val="000000"/>
                </a:solidFill>
                <a:latin typeface="Calibri"/>
                <a:ea typeface="Microsoft YaHei"/>
              </a:rPr>
              <a:t>- partneři by měli být vybírání na základě zkoušek jejich schopností, tedy s ohledem na genetickou kvalitu potomstva</a:t>
            </a:r>
            <a:endParaRPr lang="cs-CZ" sz="1800" b="0" strike="noStrike" spc="-1" dirty="0">
              <a:latin typeface="Arial"/>
            </a:endParaRPr>
          </a:p>
          <a:p>
            <a:pPr marL="36360">
              <a:lnSpc>
                <a:spcPct val="100000"/>
              </a:lnSpc>
              <a:spcBef>
                <a:spcPts val="499"/>
              </a:spcBef>
            </a:pPr>
            <a:r>
              <a:rPr lang="cs-CZ" sz="1800" b="0" strike="noStrike" spc="-1" dirty="0">
                <a:solidFill>
                  <a:srgbClr val="000000"/>
                </a:solidFill>
                <a:latin typeface="Calibri"/>
                <a:ea typeface="Microsoft YaHei"/>
              </a:rPr>
              <a:t>- doporučoval, aby jedinci s nejlepšími výsledky dostávali finanční podporu, která by jim usnadnila sňatek a péči o potomstvo</a:t>
            </a:r>
            <a:endParaRPr lang="cs-CZ" sz="1800" b="0" strike="noStrike" spc="-1" dirty="0">
              <a:latin typeface="Arial"/>
            </a:endParaRPr>
          </a:p>
        </p:txBody>
      </p:sp>
      <p:pic>
        <p:nvPicPr>
          <p:cNvPr id="296" name="Obrázek 250"/>
          <p:cNvPicPr/>
          <p:nvPr/>
        </p:nvPicPr>
        <p:blipFill>
          <a:blip r:embed="rId2"/>
          <a:stretch/>
        </p:blipFill>
        <p:spPr>
          <a:xfrm>
            <a:off x="8356250" y="265320"/>
            <a:ext cx="1222904" cy="1467123"/>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a:latin typeface="Arial"/>
            </a:endParaRPr>
          </a:p>
          <a:p>
            <a:pPr>
              <a:lnSpc>
                <a:spcPct val="100000"/>
              </a:lnSpc>
            </a:pPr>
            <a:r>
              <a:rPr lang="cs-CZ" sz="2000" b="0" strike="noStrike" spc="-1">
                <a:solidFill>
                  <a:srgbClr val="FFFFFF"/>
                </a:solidFill>
                <a:latin typeface="Arial"/>
                <a:ea typeface="Microsoft YaHei"/>
              </a:rPr>
              <a:t>(1822–1911)</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dílo Dědičný génius (1869) zaměřené na studium intelektových schopností. </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Inteligenci je možné zjišťovat na základě </a:t>
            </a:r>
            <a:r>
              <a:rPr lang="cs-CZ" sz="2000" b="1" u="sng" strike="noStrike" spc="-1">
                <a:solidFill>
                  <a:srgbClr val="FFFFFF"/>
                </a:solidFill>
                <a:uFillTx/>
                <a:latin typeface="Arial"/>
                <a:ea typeface="Microsoft YaHei"/>
              </a:rPr>
              <a:t>měření senzorických schopností jedince</a:t>
            </a:r>
            <a:r>
              <a:rPr lang="cs-CZ" sz="2000" b="0" strike="noStrike" spc="-1">
                <a:solidFill>
                  <a:srgbClr val="FFFFFF"/>
                </a:solidFill>
                <a:latin typeface="Arial"/>
                <a:ea typeface="Microsoft YaHei"/>
              </a:rPr>
              <a:t>.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Hypotéza: Čím vyšší je úroveň senzorické diskriminace, tím vyšší je úroveň inteligence.</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Vychází k názoru J. Locka: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„Nic není v rozumu, co nebylo dříve ve smyslech.“</a:t>
            </a:r>
            <a:endParaRPr lang="cs-CZ" sz="2000" b="0" strike="noStrike" spc="-1">
              <a:latin typeface="Arial"/>
            </a:endParaRPr>
          </a:p>
        </p:txBody>
      </p:sp>
      <p:sp>
        <p:nvSpPr>
          <p:cNvPr id="298" name="CustomShape 2"/>
          <p:cNvSpPr/>
          <p:nvPr/>
        </p:nvSpPr>
        <p:spPr>
          <a:xfrm>
            <a:off x="1944000" y="425160"/>
            <a:ext cx="7875720" cy="37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1" strike="noStrike" spc="-1" dirty="0">
                <a:solidFill>
                  <a:srgbClr val="000000"/>
                </a:solidFill>
                <a:latin typeface="Arial"/>
                <a:ea typeface="Microsoft YaHei"/>
              </a:rPr>
              <a:t>F. </a:t>
            </a:r>
            <a:r>
              <a:rPr lang="cs-CZ" sz="2000" b="1" strike="noStrike" spc="-1" dirty="0" err="1">
                <a:solidFill>
                  <a:srgbClr val="000000"/>
                </a:solidFill>
                <a:latin typeface="Arial"/>
                <a:ea typeface="Microsoft YaHei"/>
              </a:rPr>
              <a:t>Galton</a:t>
            </a:r>
            <a:r>
              <a:rPr lang="cs-CZ" sz="2000" b="0" strike="noStrike" spc="-1" dirty="0">
                <a:solidFill>
                  <a:srgbClr val="000000"/>
                </a:solidFill>
                <a:latin typeface="Arial"/>
                <a:ea typeface="Microsoft YaHei"/>
              </a:rPr>
              <a:t> (1822–1911)</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dílo Dědičný génius (1869) zaměřené na studium intelektových schopností.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Inteligenci je možné zjišťovat na základě </a:t>
            </a:r>
            <a:r>
              <a:rPr lang="cs-CZ" sz="2000" b="1" u="sng" strike="noStrike" spc="-1" dirty="0">
                <a:solidFill>
                  <a:srgbClr val="000000"/>
                </a:solidFill>
                <a:uFillTx/>
                <a:latin typeface="Arial"/>
                <a:ea typeface="Microsoft YaHei"/>
              </a:rPr>
              <a:t>měření senzorických schopností jedince</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Hypotéza: Čím vyšší je úroveň senzorické diskriminace, tím vyšší je úroveň inteligence.</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Vychází k názoru J. Locka: </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„Nic není v rozumu, co nebylo dříve ve smyslech.“</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a:latin typeface="Arial"/>
            </a:endParaRPr>
          </a:p>
          <a:p>
            <a:pPr>
              <a:lnSpc>
                <a:spcPct val="100000"/>
              </a:lnSpc>
            </a:pPr>
            <a:r>
              <a:rPr lang="cs-CZ" sz="2000" b="0" strike="noStrike" spc="-1">
                <a:solidFill>
                  <a:srgbClr val="FFFFFF"/>
                </a:solidFill>
                <a:latin typeface="Arial"/>
                <a:ea typeface="Microsoft YaHei"/>
              </a:rPr>
              <a:t>(1822–1911)</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dílo Dědičný génius (1869) zaměřené na studium intelektových schopností. </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Inteligenci je možné zjišťovat na základě </a:t>
            </a:r>
            <a:r>
              <a:rPr lang="cs-CZ" sz="2000" b="1" u="sng" strike="noStrike" spc="-1">
                <a:solidFill>
                  <a:srgbClr val="FFFFFF"/>
                </a:solidFill>
                <a:uFillTx/>
                <a:latin typeface="Arial"/>
                <a:ea typeface="Microsoft YaHei"/>
              </a:rPr>
              <a:t>měření senzorických schopností jedince</a:t>
            </a:r>
            <a:r>
              <a:rPr lang="cs-CZ" sz="2000" b="0" strike="noStrike" spc="-1">
                <a:solidFill>
                  <a:srgbClr val="FFFFFF"/>
                </a:solidFill>
                <a:latin typeface="Arial"/>
                <a:ea typeface="Microsoft YaHei"/>
              </a:rPr>
              <a:t>.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Hypotéza: Čím vyšší je úroveň senzorické diskriminace, tím vyšší je úroveň inteligence.</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Vychází k názoru J. Locka: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„Nic není v rozumu, co nebylo dříve ve smyslech.“</a:t>
            </a:r>
            <a:endParaRPr lang="cs-CZ" sz="2000" b="0" strike="noStrike" spc="-1">
              <a:latin typeface="Arial"/>
            </a:endParaRPr>
          </a:p>
        </p:txBody>
      </p:sp>
      <p:sp>
        <p:nvSpPr>
          <p:cNvPr id="298" name="CustomShape 2"/>
          <p:cNvSpPr/>
          <p:nvPr/>
        </p:nvSpPr>
        <p:spPr>
          <a:xfrm>
            <a:off x="1944000" y="425160"/>
            <a:ext cx="7875720" cy="9834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1" strike="noStrike" spc="-1" dirty="0" smtClean="0">
                <a:solidFill>
                  <a:srgbClr val="FF0000"/>
                </a:solidFill>
                <a:latin typeface="Arial"/>
              </a:rPr>
              <a:t>TESTOVÁNÍ INTELIGENCE</a:t>
            </a:r>
          </a:p>
          <a:p>
            <a:pPr>
              <a:lnSpc>
                <a:spcPct val="100000"/>
              </a:lnSpc>
            </a:pPr>
            <a:endParaRPr lang="cs-CZ" sz="2000" b="1" strike="noStrike" spc="-1" dirty="0">
              <a:latin typeface="Arial"/>
            </a:endParaRPr>
          </a:p>
        </p:txBody>
      </p:sp>
    </p:spTree>
    <p:extLst>
      <p:ext uri="{BB962C8B-B14F-4D97-AF65-F5344CB8AC3E}">
        <p14:creationId xmlns:p14="http://schemas.microsoft.com/office/powerpoint/2010/main" val="8625399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504000" y="421581"/>
            <a:ext cx="8181720" cy="553998"/>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1" strike="noStrike" spc="-1" dirty="0">
                <a:solidFill>
                  <a:srgbClr val="000000"/>
                </a:solidFill>
                <a:latin typeface="Arial"/>
                <a:ea typeface="Microsoft YaHei"/>
              </a:rPr>
              <a:t>James </a:t>
            </a:r>
            <a:r>
              <a:rPr lang="cs-CZ" sz="3600" b="1" strike="noStrike" spc="-1" dirty="0" err="1">
                <a:solidFill>
                  <a:srgbClr val="000000"/>
                </a:solidFill>
                <a:latin typeface="Arial"/>
                <a:ea typeface="Microsoft YaHei"/>
              </a:rPr>
              <a:t>McKeen</a:t>
            </a:r>
            <a:r>
              <a:rPr lang="cs-CZ" sz="3600" b="1" strike="noStrike" spc="-1" dirty="0">
                <a:solidFill>
                  <a:srgbClr val="000000"/>
                </a:solidFill>
                <a:latin typeface="Arial"/>
                <a:ea typeface="Microsoft YaHei"/>
              </a:rPr>
              <a:t> </a:t>
            </a:r>
            <a:r>
              <a:rPr lang="cs-CZ" sz="3600" b="1" strike="noStrike" spc="-1" dirty="0" err="1">
                <a:solidFill>
                  <a:srgbClr val="000000"/>
                </a:solidFill>
                <a:latin typeface="Arial"/>
                <a:ea typeface="Microsoft YaHei"/>
              </a:rPr>
              <a:t>Cattell</a:t>
            </a:r>
            <a:r>
              <a:rPr lang="cs-CZ" sz="3600" b="1" strike="noStrike" spc="-1" dirty="0">
                <a:solidFill>
                  <a:srgbClr val="000000"/>
                </a:solidFill>
                <a:latin typeface="Arial"/>
                <a:ea typeface="Microsoft YaHei"/>
              </a:rPr>
              <a:t> </a:t>
            </a:r>
            <a:r>
              <a:rPr lang="cs-CZ" sz="3600" b="0" strike="noStrike" spc="-1" dirty="0">
                <a:solidFill>
                  <a:srgbClr val="000000"/>
                </a:solidFill>
                <a:latin typeface="Arial"/>
                <a:ea typeface="Microsoft YaHei"/>
              </a:rPr>
              <a:t>(1860-1944</a:t>
            </a:r>
            <a:r>
              <a:rPr lang="cs-CZ" sz="3600" b="1" strike="noStrike" spc="-1" dirty="0">
                <a:solidFill>
                  <a:srgbClr val="000000"/>
                </a:solidFill>
                <a:latin typeface="Arial"/>
                <a:ea typeface="Microsoft YaHei"/>
              </a:rPr>
              <a:t>)</a:t>
            </a:r>
            <a:endParaRPr lang="cs-CZ" sz="3600" b="0" strike="noStrike" spc="-1" dirty="0">
              <a:latin typeface="Arial"/>
            </a:endParaRPr>
          </a:p>
        </p:txBody>
      </p:sp>
      <p:sp>
        <p:nvSpPr>
          <p:cNvPr id="325" name="CustomShape 2"/>
          <p:cNvSpPr/>
          <p:nvPr/>
        </p:nvSpPr>
        <p:spPr>
          <a:xfrm>
            <a:off x="504000" y="1326600"/>
            <a:ext cx="8923680" cy="4213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598"/>
              </a:spcBef>
            </a:pPr>
            <a:endParaRPr lang="cs-CZ" sz="1800" b="0" strike="noStrike" spc="-1" dirty="0">
              <a:latin typeface="Arial"/>
            </a:endParaRPr>
          </a:p>
          <a:p>
            <a:pPr marL="36360" indent="-212040">
              <a:lnSpc>
                <a:spcPct val="80000"/>
              </a:lnSpc>
              <a:spcBef>
                <a:spcPts val="598"/>
              </a:spcBef>
              <a:buClr>
                <a:srgbClr val="000000"/>
              </a:buClr>
              <a:buSzPct val="45000"/>
              <a:buFont typeface="Wingdings" charset="2"/>
              <a:buChar char=""/>
            </a:pPr>
            <a:r>
              <a:rPr lang="cs-CZ" sz="2100" b="1" strike="noStrike" spc="-1" dirty="0">
                <a:solidFill>
                  <a:srgbClr val="000000"/>
                </a:solidFill>
                <a:ea typeface="Microsoft YaHei"/>
              </a:rPr>
              <a:t>testy elementárních tělesných a senzomotorických </a:t>
            </a:r>
            <a:r>
              <a:rPr lang="cs-CZ" sz="2100" b="1" strike="noStrike" spc="-1" dirty="0" smtClean="0">
                <a:solidFill>
                  <a:srgbClr val="000000"/>
                </a:solidFill>
                <a:ea typeface="Microsoft YaHei"/>
              </a:rPr>
              <a:t>reakcí</a:t>
            </a:r>
            <a:endParaRPr lang="cs-CZ" sz="2100" b="0" strike="noStrike" spc="-1" dirty="0"/>
          </a:p>
          <a:p>
            <a:pPr marL="36360" indent="-212040">
              <a:lnSpc>
                <a:spcPct val="80000"/>
              </a:lnSpc>
              <a:spcBef>
                <a:spcPts val="598"/>
              </a:spcBef>
              <a:buClr>
                <a:srgbClr val="000000"/>
              </a:buClr>
              <a:buSzPct val="45000"/>
              <a:buFont typeface="Wingdings" charset="2"/>
              <a:buChar char=""/>
            </a:pPr>
            <a:r>
              <a:rPr lang="cs-CZ" sz="2100" b="0" strike="noStrike" spc="-1" dirty="0" smtClean="0">
                <a:solidFill>
                  <a:srgbClr val="000000"/>
                </a:solidFill>
                <a:ea typeface="Microsoft YaHei"/>
              </a:rPr>
              <a:t>rychlost </a:t>
            </a:r>
            <a:r>
              <a:rPr lang="cs-CZ" sz="2100" b="0" strike="noStrike" spc="-1" dirty="0">
                <a:solidFill>
                  <a:srgbClr val="000000"/>
                </a:solidFill>
                <a:ea typeface="Microsoft YaHei"/>
              </a:rPr>
              <a:t>pohybu ruky, rozdílové prahy u různých smyslových orgánů, reakční     čas na zvuk, časový interval mezi prezentací barvy a jejím pojmenováním, přesnost rozdělení padesáticentimetrové úsečky na polovinu, posuzování délky časového intervalu a počet písmen zapamatovaných po jediné prezentaci aj.  </a:t>
            </a:r>
            <a:endParaRPr lang="cs-CZ" sz="2100" b="0" strike="noStrike" spc="-1" dirty="0"/>
          </a:p>
          <a:p>
            <a:pPr marL="36360" indent="-212040">
              <a:lnSpc>
                <a:spcPct val="80000"/>
              </a:lnSpc>
              <a:spcBef>
                <a:spcPts val="473"/>
              </a:spcBef>
              <a:buClr>
                <a:srgbClr val="000000"/>
              </a:buClr>
              <a:buSzPct val="45000"/>
              <a:buFont typeface="Wingdings" charset="2"/>
              <a:buChar char=""/>
            </a:pPr>
            <a:r>
              <a:rPr lang="cs-CZ" sz="2100" b="0" strike="noStrike" spc="-1" dirty="0">
                <a:solidFill>
                  <a:srgbClr val="000000"/>
                </a:solidFill>
                <a:ea typeface="Microsoft YaHei"/>
              </a:rPr>
              <a:t> </a:t>
            </a:r>
            <a:r>
              <a:rPr lang="cs-CZ" sz="2100" strike="noStrike" spc="-1" dirty="0">
                <a:solidFill>
                  <a:srgbClr val="000000"/>
                </a:solidFill>
                <a:ea typeface="Microsoft YaHei"/>
              </a:rPr>
              <a:t>v roce 1901 využil rozsáhlý soubor údajů k výpočtu korelací mezi získanými výsledky z testů a srovnal získané skóre studentů a jejich </a:t>
            </a:r>
            <a:r>
              <a:rPr lang="cs-CZ" sz="2100" strike="noStrike" spc="-1" dirty="0" smtClean="0">
                <a:solidFill>
                  <a:srgbClr val="000000"/>
                </a:solidFill>
                <a:ea typeface="Microsoft YaHei"/>
              </a:rPr>
              <a:t>studijní výsledky. Výsledné </a:t>
            </a:r>
            <a:r>
              <a:rPr lang="cs-CZ" sz="2100" strike="noStrike" spc="-1" dirty="0">
                <a:solidFill>
                  <a:srgbClr val="000000"/>
                </a:solidFill>
                <a:ea typeface="Microsoft YaHei"/>
              </a:rPr>
              <a:t>korelace byly velmi </a:t>
            </a:r>
            <a:r>
              <a:rPr lang="cs-CZ" sz="2100" strike="noStrike" spc="-1" dirty="0" smtClean="0">
                <a:solidFill>
                  <a:srgbClr val="000000"/>
                </a:solidFill>
                <a:ea typeface="Microsoft YaHei"/>
              </a:rPr>
              <a:t>nízké </a:t>
            </a:r>
            <a:endParaRPr lang="cs-CZ" sz="2100" strike="noStrike" spc="-1" dirty="0"/>
          </a:p>
          <a:p>
            <a:pPr marL="36360" indent="-212040">
              <a:lnSpc>
                <a:spcPct val="80000"/>
              </a:lnSpc>
              <a:spcBef>
                <a:spcPts val="473"/>
              </a:spcBef>
              <a:buClr>
                <a:srgbClr val="000000"/>
              </a:buClr>
              <a:buSzPct val="45000"/>
              <a:buFont typeface="Wingdings" charset="2"/>
              <a:buChar char=""/>
            </a:pPr>
            <a:r>
              <a:rPr lang="cs-CZ" sz="2100" strike="noStrike" spc="-1" dirty="0">
                <a:solidFill>
                  <a:srgbClr val="000000"/>
                </a:solidFill>
                <a:ea typeface="Microsoft YaHei"/>
              </a:rPr>
              <a:t> testy </a:t>
            </a:r>
            <a:r>
              <a:rPr lang="cs-CZ" sz="2100" strike="noStrike" spc="-1" dirty="0" smtClean="0">
                <a:solidFill>
                  <a:srgbClr val="000000"/>
                </a:solidFill>
                <a:ea typeface="Microsoft YaHei"/>
              </a:rPr>
              <a:t>neumožňují </a:t>
            </a:r>
            <a:r>
              <a:rPr lang="cs-CZ" sz="2100" strike="noStrike" spc="-1" dirty="0">
                <a:solidFill>
                  <a:srgbClr val="000000"/>
                </a:solidFill>
                <a:ea typeface="Microsoft YaHei"/>
              </a:rPr>
              <a:t>validní predikci studijních </a:t>
            </a:r>
            <a:r>
              <a:rPr lang="cs-CZ" sz="2100" strike="noStrike" spc="-1" dirty="0" smtClean="0">
                <a:solidFill>
                  <a:srgbClr val="000000"/>
                </a:solidFill>
                <a:ea typeface="Microsoft YaHei"/>
              </a:rPr>
              <a:t>výsledků nebo </a:t>
            </a:r>
            <a:r>
              <a:rPr lang="cs-CZ" sz="2100" strike="noStrike" spc="-1" dirty="0">
                <a:solidFill>
                  <a:srgbClr val="000000"/>
                </a:solidFill>
                <a:ea typeface="Microsoft YaHei"/>
              </a:rPr>
              <a:t>intelektuálních </a:t>
            </a:r>
            <a:r>
              <a:rPr lang="cs-CZ" sz="2100" strike="noStrike" spc="-1" dirty="0" smtClean="0">
                <a:solidFill>
                  <a:srgbClr val="000000"/>
                </a:solidFill>
                <a:ea typeface="Microsoft YaHei"/>
              </a:rPr>
              <a:t>schopností </a:t>
            </a:r>
            <a:endParaRPr lang="cs-CZ" sz="2100" spc="-1" dirty="0"/>
          </a:p>
          <a:p>
            <a:pPr marL="36360" indent="-212040">
              <a:lnSpc>
                <a:spcPct val="80000"/>
              </a:lnSpc>
              <a:spcBef>
                <a:spcPts val="473"/>
              </a:spcBef>
              <a:buClr>
                <a:srgbClr val="000000"/>
              </a:buClr>
              <a:buSzPct val="45000"/>
              <a:buFont typeface="Wingdings" charset="2"/>
              <a:buChar char=""/>
            </a:pPr>
            <a:r>
              <a:rPr lang="cs-CZ" sz="2100" strike="noStrike" spc="-1" dirty="0" smtClean="0">
                <a:solidFill>
                  <a:srgbClr val="000000"/>
                </a:solidFill>
                <a:ea typeface="Microsoft YaHei"/>
              </a:rPr>
              <a:t>testové </a:t>
            </a:r>
            <a:r>
              <a:rPr lang="cs-CZ" sz="2100" strike="noStrike" spc="-1" dirty="0">
                <a:solidFill>
                  <a:srgbClr val="000000"/>
                </a:solidFill>
                <a:ea typeface="Microsoft YaHei"/>
              </a:rPr>
              <a:t>baterie tvořené převážně </a:t>
            </a:r>
            <a:r>
              <a:rPr lang="cs-CZ" sz="2100" b="1" strike="noStrike" spc="-1" dirty="0">
                <a:solidFill>
                  <a:srgbClr val="000000"/>
                </a:solidFill>
                <a:ea typeface="Microsoft YaHei"/>
              </a:rPr>
              <a:t>zkouškami senzorických schopností jsou pro měření intelektových schopností nevhodné </a:t>
            </a:r>
            <a:endParaRPr lang="cs-CZ" sz="2100" b="1" strike="noStrike" spc="-1" dirty="0"/>
          </a:p>
        </p:txBody>
      </p:sp>
      <p:pic>
        <p:nvPicPr>
          <p:cNvPr id="326" name="Obrázek 257"/>
          <p:cNvPicPr/>
          <p:nvPr/>
        </p:nvPicPr>
        <p:blipFill>
          <a:blip r:embed="rId2"/>
          <a:stretch/>
        </p:blipFill>
        <p:spPr>
          <a:xfrm>
            <a:off x="8687160" y="144360"/>
            <a:ext cx="1105680" cy="1682803"/>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799952" y="226080"/>
            <a:ext cx="5544616" cy="942840"/>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1" spc="-1" dirty="0" err="1" smtClean="0">
                <a:latin typeface="Arial"/>
                <a:ea typeface="Microsoft YaHei"/>
              </a:rPr>
              <a:t>Binet</a:t>
            </a:r>
            <a:r>
              <a:rPr lang="cs-CZ" sz="4400" b="1" spc="-1" dirty="0" smtClean="0">
                <a:latin typeface="Arial"/>
                <a:ea typeface="Microsoft YaHei"/>
              </a:rPr>
              <a:t>, Simon, Stern</a:t>
            </a:r>
            <a:endParaRPr lang="cs-CZ" sz="4400" b="0" strike="noStrike" spc="-1" dirty="0">
              <a:latin typeface="Arial"/>
            </a:endParaRPr>
          </a:p>
        </p:txBody>
      </p:sp>
      <p:sp>
        <p:nvSpPr>
          <p:cNvPr id="300" name="CustomShape 2"/>
          <p:cNvSpPr/>
          <p:nvPr/>
        </p:nvSpPr>
        <p:spPr>
          <a:xfrm>
            <a:off x="1943968" y="1318879"/>
            <a:ext cx="7810952" cy="410488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6500" lnSpcReduction="20000"/>
          </a:bodyPr>
          <a:lstStyle/>
          <a:p>
            <a:pPr>
              <a:lnSpc>
                <a:spcPct val="100000"/>
              </a:lnSpc>
              <a:spcBef>
                <a:spcPts val="1414"/>
              </a:spcBef>
            </a:pPr>
            <a:r>
              <a:rPr lang="cs-CZ" sz="2400" b="0" strike="noStrike" spc="-1" dirty="0">
                <a:solidFill>
                  <a:srgbClr val="000000"/>
                </a:solidFill>
                <a:latin typeface="Arial"/>
                <a:ea typeface="Microsoft YaHei"/>
              </a:rPr>
              <a:t>Inteligence x nadání (samostatné pojmy)</a:t>
            </a:r>
            <a:endParaRPr lang="cs-CZ" sz="2400" b="0" strike="noStrike" spc="-1" dirty="0">
              <a:latin typeface="Arial"/>
            </a:endParaRPr>
          </a:p>
          <a:p>
            <a:pPr>
              <a:lnSpc>
                <a:spcPct val="100000"/>
              </a:lnSpc>
              <a:spcBef>
                <a:spcPts val="1414"/>
              </a:spcBef>
            </a:pPr>
            <a:r>
              <a:rPr lang="cs-CZ" sz="2400" b="0" strike="noStrike" spc="-1" dirty="0">
                <a:solidFill>
                  <a:srgbClr val="000000"/>
                </a:solidFill>
                <a:latin typeface="Arial"/>
                <a:ea typeface="Microsoft YaHei"/>
              </a:rPr>
              <a:t>Inteligence základním pojmem pro vysvětlení nadání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Alfred </a:t>
            </a:r>
            <a:r>
              <a:rPr lang="cs-CZ" sz="2400" b="1" strike="noStrike" spc="-1" dirty="0" err="1">
                <a:solidFill>
                  <a:srgbClr val="000000"/>
                </a:solidFill>
                <a:latin typeface="Arial"/>
                <a:ea typeface="Microsoft YaHei"/>
              </a:rPr>
              <a:t>Binet</a:t>
            </a:r>
            <a:r>
              <a:rPr lang="cs-CZ" sz="2400" b="0" strike="noStrike" spc="-1" dirty="0">
                <a:solidFill>
                  <a:srgbClr val="000000"/>
                </a:solidFill>
                <a:latin typeface="Arial"/>
                <a:ea typeface="Microsoft YaHei"/>
              </a:rPr>
              <a:t> </a:t>
            </a:r>
            <a:endParaRPr lang="cs-CZ" sz="2400" b="0" strike="noStrike" spc="-1" dirty="0" smtClean="0">
              <a:solidFill>
                <a:srgbClr val="000000"/>
              </a:solidFill>
              <a:latin typeface="Arial"/>
              <a:ea typeface="Microsoft YaHei"/>
            </a:endParaRPr>
          </a:p>
          <a:p>
            <a:pPr>
              <a:lnSpc>
                <a:spcPct val="100000"/>
              </a:lnSpc>
              <a:spcBef>
                <a:spcPts val="1414"/>
              </a:spcBef>
            </a:pPr>
            <a:r>
              <a:rPr lang="cs-CZ" sz="2400" b="0" strike="noStrike" spc="-1" dirty="0" smtClean="0">
                <a:solidFill>
                  <a:srgbClr val="000000"/>
                </a:solidFill>
                <a:latin typeface="Arial"/>
                <a:ea typeface="Microsoft YaHei"/>
              </a:rPr>
              <a:t>- identifikace </a:t>
            </a:r>
            <a:r>
              <a:rPr lang="cs-CZ" sz="2400" b="0" strike="noStrike" spc="-1" dirty="0">
                <a:solidFill>
                  <a:srgbClr val="000000"/>
                </a:solidFill>
                <a:latin typeface="Arial"/>
                <a:ea typeface="Microsoft YaHei"/>
              </a:rPr>
              <a:t>méně schopných </a:t>
            </a:r>
            <a:r>
              <a:rPr lang="cs-CZ" sz="2400" b="0" strike="noStrike" spc="-1" dirty="0" smtClean="0">
                <a:solidFill>
                  <a:srgbClr val="000000"/>
                </a:solidFill>
                <a:latin typeface="Arial"/>
                <a:ea typeface="Microsoft YaHei"/>
              </a:rPr>
              <a:t>žáků</a:t>
            </a:r>
            <a:r>
              <a:rPr lang="cs-CZ" sz="2400" spc="-1" dirty="0" smtClean="0">
                <a:solidFill>
                  <a:srgbClr val="000000"/>
                </a:solidFill>
                <a:ea typeface="Microsoft YaHei"/>
              </a:rPr>
              <a:t> (</a:t>
            </a:r>
            <a:r>
              <a:rPr lang="cs-CZ" sz="2400" spc="-1" dirty="0">
                <a:solidFill>
                  <a:srgbClr val="000000"/>
                </a:solidFill>
                <a:ea typeface="Microsoft YaHei"/>
              </a:rPr>
              <a:t>pověření ministerstva</a:t>
            </a:r>
            <a:r>
              <a:rPr lang="cs-CZ" sz="2400" spc="-1" dirty="0" smtClean="0">
                <a:solidFill>
                  <a:srgbClr val="000000"/>
                </a:solidFill>
                <a:ea typeface="Microsoft YaHei"/>
              </a:rPr>
              <a:t>),  </a:t>
            </a:r>
            <a:r>
              <a:rPr lang="cs-CZ" sz="2400" b="0" strike="noStrike" spc="-1" dirty="0">
                <a:solidFill>
                  <a:srgbClr val="000000"/>
                </a:solidFill>
                <a:latin typeface="Arial"/>
                <a:ea typeface="Microsoft YaHei"/>
              </a:rPr>
              <a:t>kteří potřebují odlišný přistup (než v běžné povinné školní docházce)</a:t>
            </a:r>
            <a:endParaRPr lang="cs-CZ" sz="2400" b="0" strike="noStrike" spc="-1" dirty="0">
              <a:latin typeface="Arial"/>
            </a:endParaRPr>
          </a:p>
          <a:p>
            <a:pPr>
              <a:lnSpc>
                <a:spcPct val="100000"/>
              </a:lnSpc>
              <a:spcBef>
                <a:spcPts val="1414"/>
              </a:spcBef>
            </a:pPr>
            <a:r>
              <a:rPr lang="cs-CZ" sz="2400" b="1" strike="noStrike" spc="-1" dirty="0" err="1">
                <a:solidFill>
                  <a:srgbClr val="000000"/>
                </a:solidFill>
                <a:latin typeface="Arial"/>
                <a:ea typeface="Microsoft YaHei"/>
              </a:rPr>
              <a:t>Théodor</a:t>
            </a:r>
            <a:r>
              <a:rPr lang="cs-CZ" sz="2400" b="1" strike="noStrike" spc="-1" dirty="0">
                <a:solidFill>
                  <a:srgbClr val="000000"/>
                </a:solidFill>
                <a:latin typeface="Arial"/>
                <a:ea typeface="Microsoft YaHei"/>
              </a:rPr>
              <a:t> Simon</a:t>
            </a:r>
            <a:endParaRPr lang="cs-CZ" sz="2400" b="0" strike="noStrike" spc="-1" dirty="0">
              <a:latin typeface="Arial"/>
            </a:endParaRPr>
          </a:p>
          <a:p>
            <a:pPr>
              <a:lnSpc>
                <a:spcPct val="100000"/>
              </a:lnSpc>
              <a:spcBef>
                <a:spcPts val="1414"/>
              </a:spcBef>
            </a:pPr>
            <a:r>
              <a:rPr lang="cs-CZ" sz="2400" b="0" strike="noStrike" spc="-1" dirty="0" smtClean="0">
                <a:solidFill>
                  <a:srgbClr val="000000"/>
                </a:solidFill>
                <a:latin typeface="Arial"/>
                <a:ea typeface="Microsoft YaHei"/>
              </a:rPr>
              <a:t>- testy </a:t>
            </a:r>
            <a:r>
              <a:rPr lang="cs-CZ" sz="2400" b="0" strike="noStrike" spc="-1" dirty="0">
                <a:solidFill>
                  <a:srgbClr val="000000"/>
                </a:solidFill>
                <a:latin typeface="Arial"/>
                <a:ea typeface="Microsoft YaHei"/>
              </a:rPr>
              <a:t>- úkoly, otázky, mentální a chronologický věk, </a:t>
            </a:r>
            <a:r>
              <a:rPr lang="cs-CZ" sz="2400" b="0" strike="noStrike" spc="-1" dirty="0" smtClean="0">
                <a:solidFill>
                  <a:srgbClr val="000000"/>
                </a:solidFill>
                <a:latin typeface="Arial"/>
                <a:ea typeface="Microsoft YaHei"/>
              </a:rPr>
              <a:t>poměr</a:t>
            </a:r>
            <a:endParaRPr lang="cs-CZ" sz="2400" b="0" strike="noStrike" spc="-1" dirty="0">
              <a:latin typeface="Arial"/>
            </a:endParaRPr>
          </a:p>
          <a:p>
            <a:pPr>
              <a:lnSpc>
                <a:spcPct val="100000"/>
              </a:lnSpc>
              <a:spcBef>
                <a:spcPts val="1414"/>
              </a:spcBef>
            </a:pPr>
            <a:r>
              <a:rPr lang="cs-CZ" sz="2400" b="0" strike="noStrike" spc="-1" dirty="0" smtClean="0">
                <a:solidFill>
                  <a:srgbClr val="000000"/>
                </a:solidFill>
                <a:latin typeface="Arial"/>
                <a:ea typeface="Microsoft YaHei"/>
              </a:rPr>
              <a:t>- varování </a:t>
            </a:r>
            <a:r>
              <a:rPr lang="cs-CZ" sz="2400" b="0" strike="noStrike" spc="-1" dirty="0">
                <a:solidFill>
                  <a:srgbClr val="000000"/>
                </a:solidFill>
                <a:latin typeface="Arial"/>
                <a:ea typeface="Microsoft YaHei"/>
              </a:rPr>
              <a:t>- nebezpečí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William Stern</a:t>
            </a:r>
            <a:r>
              <a:rPr lang="cs-CZ" sz="2400" b="0" strike="noStrike" spc="-1" dirty="0">
                <a:solidFill>
                  <a:srgbClr val="000000"/>
                </a:solidFill>
                <a:latin typeface="Arial"/>
                <a:ea typeface="Microsoft YaHei"/>
              </a:rPr>
              <a:t> </a:t>
            </a:r>
            <a:endParaRPr lang="cs-CZ" sz="2400" b="0" strike="noStrike" spc="-1" dirty="0" smtClean="0">
              <a:solidFill>
                <a:srgbClr val="000000"/>
              </a:solidFill>
              <a:latin typeface="Arial"/>
              <a:ea typeface="Microsoft YaHei"/>
            </a:endParaRPr>
          </a:p>
          <a:p>
            <a:pPr>
              <a:lnSpc>
                <a:spcPct val="100000"/>
              </a:lnSpc>
              <a:spcBef>
                <a:spcPts val="1414"/>
              </a:spcBef>
            </a:pPr>
            <a:r>
              <a:rPr lang="cs-CZ" sz="2400" b="0" strike="noStrike" spc="-1" dirty="0" smtClean="0">
                <a:solidFill>
                  <a:srgbClr val="000000"/>
                </a:solidFill>
                <a:latin typeface="Arial"/>
                <a:ea typeface="Microsoft YaHei"/>
              </a:rPr>
              <a:t>- IQ</a:t>
            </a:r>
            <a:r>
              <a:rPr lang="cs-CZ" sz="2400" b="0" strike="noStrike" spc="-1" dirty="0">
                <a:solidFill>
                  <a:srgbClr val="000000"/>
                </a:solidFill>
                <a:latin typeface="Arial"/>
                <a:ea typeface="Microsoft YaHei"/>
              </a:rPr>
              <a:t>, poměr inteligenční kvocient</a:t>
            </a:r>
            <a:endParaRPr lang="cs-CZ" sz="2400" b="0" strike="noStrike" spc="-1" dirty="0">
              <a:latin typeface="Arial"/>
            </a:endParaRPr>
          </a:p>
        </p:txBody>
      </p:sp>
      <p:pic>
        <p:nvPicPr>
          <p:cNvPr id="301" name="Obrázek 3"/>
          <p:cNvPicPr/>
          <p:nvPr/>
        </p:nvPicPr>
        <p:blipFill>
          <a:blip r:embed="rId3"/>
          <a:stretch/>
        </p:blipFill>
        <p:spPr>
          <a:xfrm>
            <a:off x="8596069" y="824480"/>
            <a:ext cx="1220400" cy="1575720"/>
          </a:xfrm>
          <a:prstGeom prst="rect">
            <a:avLst/>
          </a:prstGeom>
          <a:ln>
            <a:noFill/>
          </a:ln>
        </p:spPr>
      </p:pic>
      <p:pic>
        <p:nvPicPr>
          <p:cNvPr id="1026" name="Picture 2" descr="Вильям Штер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244" y="3930360"/>
            <a:ext cx="1259633" cy="1614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ystérie. Par Alfred Binet &amp; Théodore Simon. 19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78" y="3123307"/>
            <a:ext cx="1128178" cy="1315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504000" y="348120"/>
            <a:ext cx="9067680" cy="700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600" b="0" strike="noStrike" spc="-1">
                <a:solidFill>
                  <a:srgbClr val="000000"/>
                </a:solidFill>
                <a:latin typeface="Arial"/>
                <a:ea typeface="Microsoft YaHei"/>
              </a:rPr>
              <a:t>Počítání IQ – William STERN</a:t>
            </a:r>
            <a:endParaRPr lang="cs-CZ" sz="4600" b="0" strike="noStrike" spc="-1">
              <a:latin typeface="Arial"/>
            </a:endParaRPr>
          </a:p>
        </p:txBody>
      </p:sp>
      <p:sp>
        <p:nvSpPr>
          <p:cNvPr id="367" name="CustomShape 2"/>
          <p:cNvSpPr/>
          <p:nvPr/>
        </p:nvSpPr>
        <p:spPr>
          <a:xfrm>
            <a:off x="360000" y="1470600"/>
            <a:ext cx="9212040" cy="3853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11960">
              <a:lnSpc>
                <a:spcPct val="100000"/>
              </a:lnSpc>
              <a:spcBef>
                <a:spcPts val="1417"/>
              </a:spcBef>
              <a:buClr>
                <a:srgbClr val="000000"/>
              </a:buClr>
              <a:buSzPct val="45000"/>
            </a:pPr>
            <a:r>
              <a:rPr lang="cs-CZ" sz="3200" b="0" strike="noStrike" spc="-1" dirty="0">
                <a:solidFill>
                  <a:srgbClr val="000000"/>
                </a:solidFill>
                <a:latin typeface="Arial"/>
                <a:ea typeface="DejaVu Sans"/>
              </a:rPr>
              <a:t> </a:t>
            </a:r>
            <a:endParaRPr lang="cs-CZ" sz="3200" b="0" strike="noStrike" spc="-1" dirty="0">
              <a:latin typeface="Arial"/>
            </a:endParaRPr>
          </a:p>
          <a:p>
            <a:pPr>
              <a:lnSpc>
                <a:spcPct val="100000"/>
              </a:lnSpc>
              <a:spcBef>
                <a:spcPts val="1417"/>
              </a:spcBef>
            </a:pPr>
            <a:endParaRPr lang="cs-CZ" sz="3200" b="0" strike="noStrike" spc="-1" dirty="0">
              <a:latin typeface="Arial"/>
            </a:endParaRPr>
          </a:p>
        </p:txBody>
      </p:sp>
      <p:sp>
        <p:nvSpPr>
          <p:cNvPr id="368" name="CustomShape 3"/>
          <p:cNvSpPr/>
          <p:nvPr/>
        </p:nvSpPr>
        <p:spPr>
          <a:xfrm>
            <a:off x="647824" y="1611140"/>
            <a:ext cx="8136904" cy="345638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gn="ctr">
              <a:lnSpc>
                <a:spcPct val="100000"/>
              </a:lnSpc>
              <a:spcBef>
                <a:spcPts val="499"/>
              </a:spcBef>
            </a:pPr>
            <a:endParaRPr lang="cs-CZ" sz="1800" b="0" strike="noStrike" spc="-1" dirty="0">
              <a:latin typeface="Arial"/>
            </a:endParaRPr>
          </a:p>
          <a:p>
            <a:pPr marL="34920" algn="ctr">
              <a:lnSpc>
                <a:spcPct val="100000"/>
              </a:lnSpc>
              <a:spcBef>
                <a:spcPts val="499"/>
              </a:spcBef>
            </a:pPr>
            <a:r>
              <a:rPr lang="cs-CZ" sz="2000" b="0" strike="noStrike" spc="-1" dirty="0">
                <a:solidFill>
                  <a:srgbClr val="000000"/>
                </a:solidFill>
                <a:latin typeface="Arial"/>
                <a:ea typeface="Microsoft YaHei"/>
              </a:rPr>
              <a:t>     </a:t>
            </a:r>
            <a:r>
              <a:rPr lang="cs-CZ" sz="2000" b="0" strike="noStrike" spc="-1" dirty="0">
                <a:solidFill>
                  <a:srgbClr val="C9211E"/>
                </a:solidFill>
                <a:latin typeface="Arial"/>
                <a:ea typeface="Microsoft YaHei"/>
              </a:rPr>
              <a:t>IQ  =   MV (mentální věk) / CHV (chronologický věk)  x </a:t>
            </a:r>
            <a:r>
              <a:rPr lang="cs-CZ" sz="2000" b="0" strike="noStrike" spc="-1" dirty="0" smtClean="0">
                <a:solidFill>
                  <a:srgbClr val="C9211E"/>
                </a:solidFill>
                <a:latin typeface="Arial"/>
                <a:ea typeface="Microsoft YaHei"/>
              </a:rPr>
              <a:t>100</a:t>
            </a:r>
            <a:endParaRPr lang="cs-CZ" sz="2000" b="0" strike="noStrike" spc="-1" dirty="0" smtClean="0">
              <a:latin typeface="Arial"/>
            </a:endParaRPr>
          </a:p>
          <a:p>
            <a:pPr marL="34920">
              <a:lnSpc>
                <a:spcPct val="100000"/>
              </a:lnSpc>
              <a:spcBef>
                <a:spcPts val="499"/>
              </a:spcBef>
            </a:pPr>
            <a:endParaRPr lang="cs-CZ" sz="2000" b="0" strike="noStrike" spc="-1" dirty="0" smtClean="0">
              <a:latin typeface="Arial"/>
            </a:endParaRPr>
          </a:p>
          <a:p>
            <a:pPr marL="34920">
              <a:lnSpc>
                <a:spcPct val="100000"/>
              </a:lnSpc>
              <a:spcBef>
                <a:spcPts val="499"/>
              </a:spcBef>
            </a:pPr>
            <a:r>
              <a:rPr lang="cs-CZ" sz="2000" b="0" strike="noStrike" spc="-1" dirty="0" smtClean="0">
                <a:solidFill>
                  <a:srgbClr val="000000"/>
                </a:solidFill>
                <a:latin typeface="Arial"/>
                <a:ea typeface="Microsoft YaHei"/>
              </a:rPr>
              <a:t>Např</a:t>
            </a:r>
            <a:r>
              <a:rPr lang="cs-CZ" sz="2000" b="0" strike="noStrike" spc="-1" dirty="0">
                <a:solidFill>
                  <a:srgbClr val="000000"/>
                </a:solidFill>
                <a:latin typeface="Arial"/>
                <a:ea typeface="Microsoft YaHei"/>
              </a:rPr>
              <a:t>.:</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desetileté dítě: IQ = 10/10 x 100 = 100</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výsledku jako dvanáctiletý, výsledný IQ?</a:t>
            </a:r>
            <a:endParaRPr lang="cs-CZ" sz="2000" b="0" strike="noStrike" spc="-1" dirty="0">
              <a:latin typeface="Arial"/>
            </a:endParaRPr>
          </a:p>
        </p:txBody>
      </p:sp>
    </p:spTree>
    <p:extLst>
      <p:ext uri="{BB962C8B-B14F-4D97-AF65-F5344CB8AC3E}">
        <p14:creationId xmlns:p14="http://schemas.microsoft.com/office/powerpoint/2010/main" val="391737902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1768559" y="205257"/>
            <a:ext cx="2376264" cy="66497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1800" b="1" strike="noStrike" spc="-1" dirty="0">
                <a:solidFill>
                  <a:srgbClr val="000000"/>
                </a:solidFill>
                <a:latin typeface="Arial"/>
                <a:ea typeface="DejaVu Sans"/>
              </a:rPr>
              <a:t>Měření inteligence</a:t>
            </a:r>
            <a:endParaRPr lang="cs-CZ" sz="1800" b="1" strike="noStrike" spc="-1" dirty="0">
              <a:latin typeface="Arial"/>
            </a:endParaRPr>
          </a:p>
        </p:txBody>
      </p:sp>
      <p:sp>
        <p:nvSpPr>
          <p:cNvPr id="3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sp>
        <p:nvSpPr>
          <p:cNvPr id="305"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sp>
      <p:sp>
        <p:nvSpPr>
          <p:cNvPr id="306" name="CustomShape 4"/>
          <p:cNvSpPr/>
          <p:nvPr/>
        </p:nvSpPr>
        <p:spPr>
          <a:xfrm>
            <a:off x="1739670" y="891059"/>
            <a:ext cx="7847640" cy="427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750" indent="-285750">
              <a:lnSpc>
                <a:spcPct val="100000"/>
              </a:lnSpc>
              <a:buFont typeface="Arial" panose="020B0604020202020204" pitchFamily="34" charset="0"/>
              <a:buChar char="•"/>
            </a:pPr>
            <a:r>
              <a:rPr lang="cs-CZ" sz="1600" b="0" strike="noStrike" spc="-1" dirty="0" smtClean="0">
                <a:latin typeface="Arial"/>
              </a:rPr>
              <a:t>1904, Ministerstvo školství ve Francii: potřeba vyvinout techniky, které umožní  odhalit děti, které pro nedostatek nadání potřebují ve školách speciální péči. </a:t>
            </a:r>
          </a:p>
          <a:p>
            <a:pPr marL="285750" indent="-285750">
              <a:lnSpc>
                <a:spcPct val="100000"/>
              </a:lnSpc>
              <a:buFont typeface="Arial" panose="020B0604020202020204" pitchFamily="34" charset="0"/>
              <a:buChar char="•"/>
            </a:pPr>
            <a:endParaRPr lang="cs-CZ" sz="1600" spc="-1" dirty="0">
              <a:latin typeface="Arial"/>
            </a:endParaRPr>
          </a:p>
          <a:p>
            <a:pPr marL="285750" indent="-285750">
              <a:lnSpc>
                <a:spcPct val="100000"/>
              </a:lnSpc>
              <a:buFont typeface="Arial" panose="020B0604020202020204" pitchFamily="34" charset="0"/>
              <a:buChar char="•"/>
            </a:pPr>
            <a:r>
              <a:rPr lang="cs-CZ" sz="1600" spc="-1" dirty="0" smtClean="0">
                <a:latin typeface="Arial"/>
              </a:rPr>
              <a:t>1905 Alfred </a:t>
            </a:r>
            <a:r>
              <a:rPr lang="cs-CZ" sz="1600" spc="-1" dirty="0" err="1" smtClean="0">
                <a:latin typeface="Arial"/>
              </a:rPr>
              <a:t>Binet</a:t>
            </a:r>
            <a:r>
              <a:rPr lang="cs-CZ" sz="1600" spc="-1" dirty="0" smtClean="0">
                <a:latin typeface="Arial"/>
              </a:rPr>
              <a:t> a Theodor Simon. Me</a:t>
            </a:r>
            <a:r>
              <a:rPr lang="cs-CZ" sz="1600" b="0" strike="noStrike" spc="-1" dirty="0" smtClean="0">
                <a:latin typeface="Arial"/>
              </a:rPr>
              <a:t>toda </a:t>
            </a:r>
            <a:r>
              <a:rPr lang="cs-CZ" sz="1600" b="0" strike="noStrike" spc="-1" dirty="0">
                <a:latin typeface="Arial"/>
              </a:rPr>
              <a:t>měla odhalit děti, jejichž zařazení do normálního žákovského kolektivu mohlo činit potíže. </a:t>
            </a:r>
            <a:r>
              <a:rPr lang="cs-CZ" sz="1600" b="0" strike="noStrike" spc="-1" dirty="0" smtClean="0">
                <a:latin typeface="Arial"/>
              </a:rPr>
              <a:t>Vypracovali </a:t>
            </a:r>
            <a:r>
              <a:rPr lang="cs-CZ" sz="1600" b="0" strike="noStrike" spc="-1" dirty="0">
                <a:latin typeface="Arial"/>
              </a:rPr>
              <a:t>soubor 30 různě obtížných úloh </a:t>
            </a:r>
            <a:r>
              <a:rPr lang="cs-CZ" sz="1600" b="0" strike="noStrike" spc="-1" dirty="0" smtClean="0">
                <a:latin typeface="Arial"/>
              </a:rPr>
              <a:t>z různých běžných situací zaměřených </a:t>
            </a:r>
            <a:r>
              <a:rPr lang="cs-CZ" sz="1600" b="0" strike="noStrike" spc="-1" dirty="0">
                <a:latin typeface="Arial"/>
              </a:rPr>
              <a:t>na měření schopnosti úsudku, porozumění a logického myšlení. </a:t>
            </a:r>
            <a:r>
              <a:rPr lang="cs-CZ" sz="1600" b="0" strike="noStrike" spc="-1" dirty="0" smtClean="0">
                <a:latin typeface="Arial"/>
              </a:rPr>
              <a:t>Každá stupnice byla skórována jako „uspěl – neuspěl“. Test </a:t>
            </a:r>
            <a:r>
              <a:rPr lang="cs-CZ" sz="1600" b="0" strike="noStrike" spc="-1" dirty="0">
                <a:latin typeface="Arial"/>
              </a:rPr>
              <a:t>nechal vyřešit určitému vzorku lidí a výsledky statisticky zpracoval. Vznikla tak stupnice, pomocí které měřil tzv. mentální věk. Úroveň intelektu pak charakterizoval rozdílem fyzického a mentálního věku</a:t>
            </a:r>
            <a:r>
              <a:rPr lang="cs-CZ" sz="1600" b="0" strike="noStrike" spc="-1" dirty="0" smtClean="0">
                <a:latin typeface="Arial"/>
              </a:rPr>
              <a:t>. </a:t>
            </a:r>
            <a:r>
              <a:rPr lang="cs-CZ" sz="1600" i="1" spc="-1" dirty="0" smtClean="0">
                <a:solidFill>
                  <a:srgbClr val="000000"/>
                </a:solidFill>
                <a:ea typeface="Microsoft YaHei"/>
              </a:rPr>
              <a:t> </a:t>
            </a:r>
            <a:r>
              <a:rPr lang="cs-CZ" sz="1600" i="1" spc="-1" dirty="0">
                <a:solidFill>
                  <a:srgbClr val="000000"/>
                </a:solidFill>
                <a:ea typeface="Microsoft YaHei"/>
              </a:rPr>
              <a:t>„</a:t>
            </a:r>
            <a:r>
              <a:rPr lang="cs-CZ" sz="1600" i="1" spc="-1" dirty="0" err="1">
                <a:solidFill>
                  <a:srgbClr val="000000"/>
                </a:solidFill>
                <a:ea typeface="Microsoft YaHei"/>
              </a:rPr>
              <a:t>škálování</a:t>
            </a:r>
            <a:r>
              <a:rPr lang="cs-CZ" sz="1600" i="1" spc="-1" dirty="0">
                <a:solidFill>
                  <a:srgbClr val="000000"/>
                </a:solidFill>
                <a:ea typeface="Microsoft YaHei"/>
              </a:rPr>
              <a:t> podle věku“.</a:t>
            </a:r>
            <a:endParaRPr lang="cs-CZ" sz="1600" spc="-1" dirty="0"/>
          </a:p>
          <a:p>
            <a:pPr marL="285750" indent="-285750">
              <a:lnSpc>
                <a:spcPct val="100000"/>
              </a:lnSpc>
              <a:buFont typeface="Arial" panose="020B0604020202020204" pitchFamily="34" charset="0"/>
              <a:buChar char="•"/>
            </a:pPr>
            <a:endParaRPr lang="cs-CZ" sz="1600" b="0" strike="noStrike" spc="-1" dirty="0" smtClean="0">
              <a:latin typeface="Arial"/>
            </a:endParaRPr>
          </a:p>
          <a:p>
            <a:pPr marL="285750" indent="-285750">
              <a:lnSpc>
                <a:spcPct val="100000"/>
              </a:lnSpc>
              <a:buFont typeface="Arial" panose="020B0604020202020204" pitchFamily="34" charset="0"/>
              <a:buChar char="•"/>
            </a:pPr>
            <a:r>
              <a:rPr lang="cs-CZ" sz="1600" spc="-1" dirty="0" smtClean="0">
                <a:latin typeface="Arial"/>
              </a:rPr>
              <a:t>1916 </a:t>
            </a:r>
            <a:r>
              <a:rPr lang="cs-CZ" sz="1600" spc="-1" dirty="0" err="1" smtClean="0">
                <a:latin typeface="Arial"/>
              </a:rPr>
              <a:t>L.M.Terman</a:t>
            </a:r>
            <a:r>
              <a:rPr lang="cs-CZ" sz="1600" spc="-1" dirty="0" smtClean="0">
                <a:latin typeface="Arial"/>
              </a:rPr>
              <a:t> – revize </a:t>
            </a:r>
            <a:r>
              <a:rPr lang="cs-CZ" sz="1600" spc="-1" dirty="0" err="1" smtClean="0">
                <a:latin typeface="Arial"/>
              </a:rPr>
              <a:t>Stanford-Binetova</a:t>
            </a:r>
            <a:r>
              <a:rPr lang="cs-CZ" sz="1600" spc="-1" dirty="0" smtClean="0">
                <a:latin typeface="Arial"/>
              </a:rPr>
              <a:t> inteligenční škála</a:t>
            </a:r>
            <a:endParaRPr lang="cs-CZ" sz="1600" b="0" strike="noStrike" spc="-1" dirty="0">
              <a:latin typeface="Arial"/>
            </a:endParaRPr>
          </a:p>
          <a:p>
            <a:pPr>
              <a:lnSpc>
                <a:spcPct val="100000"/>
              </a:lnSpc>
            </a:pPr>
            <a:endParaRPr lang="cs-CZ" sz="1600" b="0" strike="noStrike" spc="-1" dirty="0">
              <a:latin typeface="Arial"/>
            </a:endParaRPr>
          </a:p>
          <a:p>
            <a:pPr>
              <a:lnSpc>
                <a:spcPct val="100000"/>
              </a:lnSpc>
            </a:pPr>
            <a:r>
              <a:rPr lang="cs-CZ" sz="1600" b="0" strike="noStrike" spc="-1" dirty="0">
                <a:latin typeface="Arial"/>
              </a:rPr>
              <a:t>Stern definoval inteligenční kvocient (IQ) jako poměr mentálního a fyzického věku</a:t>
            </a:r>
            <a:r>
              <a:rPr lang="cs-CZ" sz="1600" b="0" strike="noStrike" spc="-1" dirty="0" smtClean="0">
                <a:latin typeface="Arial"/>
              </a:rPr>
              <a:t>:</a:t>
            </a:r>
            <a:endParaRPr lang="cs-CZ" sz="1600" b="0" strike="noStrike" spc="-1" dirty="0">
              <a:latin typeface="Arial"/>
            </a:endParaRPr>
          </a:p>
          <a:p>
            <a:pPr algn="ctr">
              <a:lnSpc>
                <a:spcPct val="100000"/>
              </a:lnSpc>
            </a:pPr>
            <a:r>
              <a:rPr lang="cs-CZ" sz="1600" b="1" strike="noStrike" spc="-1" dirty="0">
                <a:latin typeface="Arial"/>
              </a:rPr>
              <a:t>IQ = 100 x mentální věk/fyzický věk</a:t>
            </a:r>
            <a:endParaRPr lang="cs-CZ" sz="1600" b="0" strike="noStrike" spc="-1" dirty="0">
              <a:latin typeface="Arial"/>
            </a:endParaRPr>
          </a:p>
          <a:p>
            <a:pPr>
              <a:lnSpc>
                <a:spcPct val="100000"/>
              </a:lnSpc>
            </a:pPr>
            <a:r>
              <a:rPr lang="cs-CZ" sz="1600" b="0" strike="noStrike" spc="-1" dirty="0">
                <a:latin typeface="Arial"/>
              </a:rPr>
              <a:t>Jako normu průměrné inteligence </a:t>
            </a:r>
            <a:r>
              <a:rPr lang="cs-CZ" sz="1600" b="0" strike="noStrike" spc="-1" dirty="0" smtClean="0">
                <a:latin typeface="Arial"/>
              </a:rPr>
              <a:t>uvedl </a:t>
            </a:r>
            <a:r>
              <a:rPr lang="cs-CZ" sz="1600" b="0" strike="noStrike" spc="-1" dirty="0">
                <a:latin typeface="Arial"/>
              </a:rPr>
              <a:t>hodnotu 100. </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a:solidFill>
                  <a:srgbClr val="21409A"/>
                </a:solidFill>
                <a:latin typeface="Calibri"/>
                <a:ea typeface="DejaVu Sans"/>
              </a:rPr>
              <a:t>Stupně nadání podle IQ</a:t>
            </a:r>
            <a:endParaRPr lang="cs-CZ" sz="4000" b="0" strike="noStrike" spc="-1">
              <a:latin typeface="Arial"/>
            </a:endParaRPr>
          </a:p>
        </p:txBody>
      </p:sp>
      <p:sp>
        <p:nvSpPr>
          <p:cNvPr id="319" name="CustomShape 2"/>
          <p:cNvSpPr/>
          <p:nvPr/>
        </p:nvSpPr>
        <p:spPr>
          <a:xfrm>
            <a:off x="575640" y="1107000"/>
            <a:ext cx="9070200" cy="42469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200" b="1" strike="noStrike" spc="-1">
                <a:solidFill>
                  <a:srgbClr val="000000"/>
                </a:solidFill>
                <a:latin typeface="Calibri"/>
                <a:ea typeface="DejaVu Sans"/>
              </a:rPr>
              <a:t>IQ podle Gagného</a:t>
            </a:r>
            <a:r>
              <a:rPr lang="cs-CZ" sz="2200" b="0" strike="noStrike" spc="-1">
                <a:solidFill>
                  <a:srgbClr val="000000"/>
                </a:solidFill>
                <a:latin typeface="Calibri"/>
                <a:ea typeface="DejaVu Sans"/>
              </a:rPr>
              <a:t> </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extrémně nadaní – nad 165</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výjimečně nadaní – 155-164</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vysoce nadaní – 145-154</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středně nadaní – 135-144</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mírně nadaní – 120-124</a:t>
            </a:r>
            <a:endParaRPr lang="cs-CZ" sz="2200" b="0" strike="noStrike" spc="-1">
              <a:latin typeface="Arial"/>
            </a:endParaRPr>
          </a:p>
          <a:p>
            <a:pPr>
              <a:lnSpc>
                <a:spcPct val="100000"/>
              </a:lnSpc>
            </a:pPr>
            <a:endParaRPr lang="cs-CZ" sz="2200" b="0" strike="noStrike" spc="-1">
              <a:latin typeface="Arial"/>
            </a:endParaRPr>
          </a:p>
          <a:p>
            <a:pPr>
              <a:lnSpc>
                <a:spcPct val="100000"/>
              </a:lnSpc>
            </a:pPr>
            <a:r>
              <a:rPr lang="cs-CZ" sz="2200" b="1" strike="noStrike" spc="-1">
                <a:solidFill>
                  <a:srgbClr val="000000"/>
                </a:solidFill>
                <a:latin typeface="Calibri"/>
                <a:ea typeface="DejaVu Sans"/>
              </a:rPr>
              <a:t>IQ podle Nodrbyho</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velmi vysoce nadaný jedinec – nad 175</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Výjimečně nadaný jedinec – 160-174</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vysoce nadaný jedinec – 145-159</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nadaný jedinec – 130-144</a:t>
            </a:r>
            <a:endParaRPr lang="cs-CZ" sz="2200" b="0" strike="noStrike" spc="-1">
              <a:latin typeface="Arial"/>
            </a:endParaRPr>
          </a:p>
          <a:p>
            <a:pPr>
              <a:lnSpc>
                <a:spcPct val="100000"/>
              </a:lnSpc>
            </a:pPr>
            <a:r>
              <a:rPr lang="cs-CZ" sz="2200" b="0" strike="noStrike" spc="-1">
                <a:solidFill>
                  <a:srgbClr val="000000"/>
                </a:solidFill>
                <a:latin typeface="Calibri"/>
                <a:ea typeface="DejaVu Sans"/>
              </a:rPr>
              <a:t>- bystrý jedinec - 115-129</a:t>
            </a:r>
            <a:endParaRPr lang="cs-CZ" sz="2200" b="0" strike="noStrike" spc="-1">
              <a:latin typeface="Arial"/>
            </a:endParaRPr>
          </a:p>
          <a:p>
            <a:pPr>
              <a:lnSpc>
                <a:spcPct val="100000"/>
              </a:lnSpc>
            </a:pPr>
            <a:endParaRPr lang="cs-CZ" sz="2200" b="0" strike="noStrike" spc="-1">
              <a:latin typeface="Arial"/>
            </a:endParaRPr>
          </a:p>
          <a:p>
            <a:pPr>
              <a:lnSpc>
                <a:spcPct val="100000"/>
              </a:lnSpc>
            </a:pPr>
            <a:endParaRPr lang="cs-CZ"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04000" y="362520"/>
            <a:ext cx="906768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4400" b="0" strike="noStrike" spc="-1" dirty="0">
                <a:solidFill>
                  <a:srgbClr val="000000"/>
                </a:solidFill>
                <a:latin typeface="Arial"/>
                <a:ea typeface="DejaVu Sans"/>
              </a:rPr>
              <a:t>Hodnoty IQ</a:t>
            </a:r>
            <a:endParaRPr lang="cs-CZ" sz="4400" b="0" strike="noStrike" spc="-1" dirty="0">
              <a:latin typeface="Arial"/>
            </a:endParaRPr>
          </a:p>
        </p:txBody>
      </p:sp>
      <p:sp>
        <p:nvSpPr>
          <p:cNvPr id="313" name="CustomShape 2"/>
          <p:cNvSpPr/>
          <p:nvPr/>
        </p:nvSpPr>
        <p:spPr>
          <a:xfrm>
            <a:off x="504000" y="1323106"/>
            <a:ext cx="9215280" cy="417481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nad 140</a:t>
            </a:r>
            <a:r>
              <a:rPr lang="cs-CZ" sz="5500" b="0" strike="noStrike" spc="-1" dirty="0">
                <a:solidFill>
                  <a:srgbClr val="FF0000"/>
                </a:solidFill>
                <a:latin typeface="Calibri"/>
                <a:ea typeface="Microsoft YaHei"/>
              </a:rPr>
              <a:t> =</a:t>
            </a:r>
            <a:r>
              <a:rPr lang="cs-CZ" sz="5500" b="1" strike="noStrike" spc="-1" dirty="0">
                <a:solidFill>
                  <a:srgbClr val="FF0000"/>
                </a:solidFill>
                <a:latin typeface="Calibri"/>
                <a:ea typeface="Microsoft YaHei"/>
              </a:rPr>
              <a:t> </a:t>
            </a:r>
            <a:r>
              <a:rPr lang="cs-CZ" sz="5500" b="1" i="1" strike="noStrike" spc="-1" dirty="0">
                <a:solidFill>
                  <a:srgbClr val="FF0000"/>
                </a:solidFill>
                <a:latin typeface="Calibri"/>
                <a:ea typeface="Microsoft YaHei"/>
              </a:rPr>
              <a:t>genialita </a:t>
            </a:r>
            <a:r>
              <a:rPr lang="cs-CZ" sz="5500" b="0" strike="noStrike" spc="-1" dirty="0">
                <a:solidFill>
                  <a:srgbClr val="FF0000"/>
                </a:solidFill>
                <a:latin typeface="Calibri"/>
                <a:ea typeface="Microsoft YaHei"/>
              </a:rPr>
              <a:t>- asi 0,2 % populace</a:t>
            </a:r>
            <a:endParaRPr lang="cs-CZ" sz="5500" b="0" strike="noStrike" spc="-1" dirty="0">
              <a:latin typeface="Arial"/>
            </a:endParaRPr>
          </a:p>
          <a:p>
            <a:pPr marL="360">
              <a:lnSpc>
                <a:spcPct val="100000"/>
              </a:lnSpc>
              <a:spcBef>
                <a:spcPts val="400"/>
              </a:spcBef>
            </a:pPr>
            <a:r>
              <a:rPr lang="cs-CZ" sz="5500" b="0" strike="noStrike" spc="-1" dirty="0">
                <a:solidFill>
                  <a:srgbClr val="FF0000"/>
                </a:solidFill>
                <a:latin typeface="Calibri"/>
                <a:ea typeface="DejaVu Sans"/>
              </a:rPr>
              <a:t>Inteligence géniů. Absolutní předpoklady pro tvůrčí činnost.</a:t>
            </a:r>
            <a:endParaRPr lang="cs-CZ" sz="5500" b="0" strike="noStrike" spc="-1" dirty="0">
              <a:latin typeface="Arial"/>
            </a:endParaRPr>
          </a:p>
          <a:p>
            <a:pPr marL="360">
              <a:lnSpc>
                <a:spcPct val="100000"/>
              </a:lnSpc>
              <a:spcBef>
                <a:spcPts val="598"/>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FF0000"/>
                </a:solidFill>
                <a:latin typeface="Calibri"/>
                <a:ea typeface="Microsoft YaHei"/>
              </a:rPr>
              <a:t> 130–139</a:t>
            </a:r>
            <a:r>
              <a:rPr lang="cs-CZ" sz="5500" b="0" strike="noStrike" spc="-1" dirty="0">
                <a:solidFill>
                  <a:srgbClr val="FF0000"/>
                </a:solidFill>
                <a:latin typeface="Calibri"/>
                <a:ea typeface="Microsoft YaHei"/>
              </a:rPr>
              <a:t> = </a:t>
            </a:r>
            <a:r>
              <a:rPr lang="cs-CZ" sz="5500" b="1" i="1" strike="noStrike" spc="-1" dirty="0">
                <a:solidFill>
                  <a:srgbClr val="FF0000"/>
                </a:solidFill>
                <a:latin typeface="Calibri"/>
                <a:ea typeface="Microsoft YaHei"/>
              </a:rPr>
              <a:t>vysoký nadprůměr</a:t>
            </a:r>
            <a:r>
              <a:rPr lang="cs-CZ" sz="5500" b="0" strike="noStrike" spc="-1" dirty="0">
                <a:solidFill>
                  <a:srgbClr val="FF0000"/>
                </a:solidFill>
                <a:latin typeface="Calibri"/>
                <a:ea typeface="Microsoft YaHei"/>
              </a:rPr>
              <a:t> –</a:t>
            </a:r>
            <a:r>
              <a:rPr lang="cs-CZ" sz="5500" b="0" strike="noStrike" spc="-1" dirty="0">
                <a:solidFill>
                  <a:srgbClr val="FF0000"/>
                </a:solidFill>
                <a:latin typeface="Calibri"/>
                <a:ea typeface="DejaVu Sans"/>
              </a:rPr>
              <a:t> výjimečná superiorní inteligence </a:t>
            </a:r>
            <a:endParaRPr lang="cs-CZ" sz="5500" b="0" strike="noStrike" spc="-1" dirty="0">
              <a:latin typeface="Arial"/>
            </a:endParaRPr>
          </a:p>
          <a:p>
            <a:pPr marL="343080" indent="-341280">
              <a:lnSpc>
                <a:spcPct val="100000"/>
              </a:lnSpc>
              <a:spcBef>
                <a:spcPts val="400"/>
              </a:spcBef>
            </a:pPr>
            <a:r>
              <a:rPr lang="cs-CZ" sz="5500" b="0" strike="noStrike" spc="-1" dirty="0">
                <a:solidFill>
                  <a:srgbClr val="FF0000"/>
                </a:solidFill>
                <a:latin typeface="Calibri"/>
                <a:ea typeface="DejaVu Sans"/>
              </a:rPr>
              <a:t>Mimořádné předpoklady pro tvůrčí činnost, vynikající manažeři nebo odborníci.</a:t>
            </a:r>
            <a:endParaRPr lang="cs-CZ" sz="5500" b="0" strike="noStrike" spc="-1" dirty="0">
              <a:latin typeface="Arial"/>
            </a:endParaRPr>
          </a:p>
          <a:p>
            <a:pPr marL="343080" indent="-341280">
              <a:lnSpc>
                <a:spcPct val="100000"/>
              </a:lnSpc>
              <a:spcBef>
                <a:spcPts val="400"/>
              </a:spcBef>
            </a:pPr>
            <a:r>
              <a:rPr lang="cs-CZ" sz="5500" b="0" strike="noStrike" spc="-1" dirty="0">
                <a:solidFill>
                  <a:srgbClr val="FF0000"/>
                </a:solidFill>
                <a:latin typeface="Calibri"/>
                <a:ea typeface="DejaVu Sans"/>
              </a:rPr>
              <a:t>Dosahuje 2,8% populace.</a:t>
            </a:r>
            <a:endParaRPr lang="cs-CZ" sz="5500" b="0" strike="noStrike" spc="-1" dirty="0">
              <a:latin typeface="Arial"/>
            </a:endParaRPr>
          </a:p>
          <a:p>
            <a:pPr marL="343080" indent="-341280">
              <a:lnSpc>
                <a:spcPct val="100000"/>
              </a:lnSpc>
              <a:spcBef>
                <a:spcPts val="400"/>
              </a:spcBef>
            </a:pPr>
            <a:endParaRPr lang="cs-CZ" sz="5500" b="0" strike="noStrike" spc="-1" dirty="0">
              <a:latin typeface="Arial"/>
            </a:endParaRPr>
          </a:p>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a:t>
            </a:r>
            <a:r>
              <a:rPr lang="cs-CZ" sz="5500" b="1" strike="noStrike" spc="-1" dirty="0">
                <a:solidFill>
                  <a:srgbClr val="55308D"/>
                </a:solidFill>
                <a:latin typeface="Calibri"/>
                <a:ea typeface="Microsoft YaHei"/>
              </a:rPr>
              <a:t>110–129</a:t>
            </a:r>
            <a:r>
              <a:rPr lang="cs-CZ" sz="5500" b="0" strike="noStrike" spc="-1" dirty="0">
                <a:solidFill>
                  <a:srgbClr val="55308D"/>
                </a:solidFill>
                <a:latin typeface="Calibri"/>
                <a:ea typeface="Microsoft YaHei"/>
              </a:rPr>
              <a:t> = </a:t>
            </a:r>
            <a:r>
              <a:rPr lang="cs-CZ" sz="5500" b="1" i="1" strike="noStrike" spc="-1" dirty="0">
                <a:solidFill>
                  <a:srgbClr val="55308D"/>
                </a:solidFill>
                <a:latin typeface="Calibri"/>
                <a:ea typeface="Microsoft YaHei"/>
              </a:rPr>
              <a:t>nadprůměr</a:t>
            </a:r>
            <a:r>
              <a:rPr lang="cs-CZ" sz="5500" b="0" strike="noStrike" spc="-1" dirty="0">
                <a:solidFill>
                  <a:srgbClr val="55308D"/>
                </a:solidFill>
                <a:latin typeface="Calibri"/>
                <a:ea typeface="Microsoft YaHei"/>
              </a:rPr>
              <a:t> – 20 %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55308D"/>
                </a:solidFill>
                <a:latin typeface="Calibri"/>
                <a:ea typeface="DejaVu Sans"/>
              </a:rPr>
              <a:t>do 120 bodů </a:t>
            </a:r>
            <a:r>
              <a:rPr lang="cs-CZ" sz="5500" b="0" strike="noStrike" spc="-1" dirty="0">
                <a:solidFill>
                  <a:srgbClr val="55308D"/>
                </a:solidFill>
                <a:latin typeface="Calibri"/>
                <a:ea typeface="DejaVu Sans"/>
              </a:rPr>
              <a:t>- nadprůměrná inteligence. Vystuduje vysokou školu, při vysoké pracovitosti může získat mimořádné pracovní místo. Dosahuje 12 % populace.</a:t>
            </a:r>
            <a:endParaRPr lang="cs-CZ" sz="5500" b="0" strike="noStrike" spc="-1" dirty="0">
              <a:latin typeface="Arial"/>
            </a:endParaRPr>
          </a:p>
          <a:p>
            <a:pPr>
              <a:lnSpc>
                <a:spcPct val="100000"/>
              </a:lnSpc>
              <a:spcBef>
                <a:spcPts val="400"/>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110 bodů </a:t>
            </a:r>
            <a:r>
              <a:rPr lang="cs-CZ" sz="5500" b="0" strike="noStrike" spc="-1" dirty="0">
                <a:solidFill>
                  <a:srgbClr val="000000"/>
                </a:solidFill>
                <a:latin typeface="Calibri"/>
                <a:ea typeface="DejaVu Sans"/>
              </a:rPr>
              <a:t>- vysoce průměrná inteligence. Může vystudovat i vysokou školu, s potížemi.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Důsledností a pracovitostí může získat  společenské zařazení předchozí kategorie. Dosahuje 25%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100 bodů </a:t>
            </a:r>
            <a:r>
              <a:rPr lang="cs-CZ" sz="5500" b="0" strike="noStrike" spc="-1" dirty="0">
                <a:solidFill>
                  <a:srgbClr val="000000"/>
                </a:solidFill>
                <a:latin typeface="Calibri"/>
                <a:ea typeface="DejaVu Sans"/>
              </a:rPr>
              <a:t>- Průměrná inteligence. Dokáže složit maturitní zkoušku, v práci se uplatní ve středním postavení.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Dosahuje  25 %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000000"/>
                </a:solidFill>
                <a:latin typeface="Calibri"/>
                <a:ea typeface="DejaVu Sans"/>
              </a:rPr>
              <a:t> do 90 bodů </a:t>
            </a:r>
            <a:r>
              <a:rPr lang="cs-CZ" sz="5500" b="0" strike="noStrike" spc="-1" dirty="0">
                <a:solidFill>
                  <a:srgbClr val="000000"/>
                </a:solidFill>
                <a:latin typeface="Calibri"/>
                <a:ea typeface="DejaVu Sans"/>
              </a:rPr>
              <a:t>- Slabě podprůměrná inteligence. Dokáže absolvovat základní školu a dobře se uplatnit v manuálních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profesích. Dosahuje 10 %  populace.</a:t>
            </a:r>
            <a:endParaRPr lang="cs-CZ" sz="5500" b="0" strike="noStrike" spc="-1" dirty="0">
              <a:latin typeface="Arial"/>
            </a:endParaRPr>
          </a:p>
          <a:p>
            <a:pPr marL="360">
              <a:lnSpc>
                <a:spcPct val="100000"/>
              </a:lnSpc>
              <a:spcBef>
                <a:spcPts val="598"/>
              </a:spcBef>
            </a:pPr>
            <a:endParaRPr lang="cs-CZ" sz="55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505080" y="226080"/>
            <a:ext cx="8927720" cy="10970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2800" b="1" strike="noStrike" spc="-1" dirty="0">
                <a:solidFill>
                  <a:srgbClr val="000000"/>
                </a:solidFill>
                <a:latin typeface="Calibri"/>
                <a:ea typeface="DejaVu Sans"/>
              </a:rPr>
              <a:t>IQ do 80 </a:t>
            </a:r>
            <a:endParaRPr lang="cs-CZ" sz="2800" b="0" strike="noStrike" spc="-1" dirty="0">
              <a:latin typeface="Arial"/>
            </a:endParaRPr>
          </a:p>
          <a:p>
            <a:pPr marL="360">
              <a:lnSpc>
                <a:spcPct val="100000"/>
              </a:lnSpc>
              <a:spcBef>
                <a:spcPts val="641"/>
              </a:spcBef>
            </a:pPr>
            <a:r>
              <a:rPr lang="cs-CZ" sz="2800" b="1" strike="noStrike" spc="-1" dirty="0">
                <a:solidFill>
                  <a:srgbClr val="000000"/>
                </a:solidFill>
                <a:latin typeface="Arial"/>
                <a:ea typeface="DejaVu Sans"/>
              </a:rPr>
              <a:t>4 stupně mentální retardace, </a:t>
            </a:r>
            <a:endParaRPr lang="cs-CZ" sz="2800" b="1" strike="noStrike" spc="-1" dirty="0" smtClean="0">
              <a:solidFill>
                <a:srgbClr val="000000"/>
              </a:solidFill>
              <a:latin typeface="Arial"/>
              <a:ea typeface="DejaVu Sans"/>
            </a:endParaRPr>
          </a:p>
          <a:p>
            <a:pPr marL="360">
              <a:lnSpc>
                <a:spcPct val="100000"/>
              </a:lnSpc>
              <a:spcBef>
                <a:spcPts val="641"/>
              </a:spcBef>
            </a:pPr>
            <a:r>
              <a:rPr lang="cs-CZ" sz="2800" b="1" strike="noStrike" spc="-1" dirty="0" smtClean="0">
                <a:solidFill>
                  <a:srgbClr val="000000"/>
                </a:solidFill>
                <a:latin typeface="Arial"/>
                <a:ea typeface="DejaVu Sans"/>
              </a:rPr>
              <a:t>český </a:t>
            </a:r>
            <a:r>
              <a:rPr lang="cs-CZ" sz="2800" b="1" strike="noStrike" spc="-1" dirty="0">
                <a:solidFill>
                  <a:srgbClr val="000000"/>
                </a:solidFill>
                <a:latin typeface="Arial"/>
                <a:ea typeface="DejaVu Sans"/>
              </a:rPr>
              <a:t>výraz slabomyslnost</a:t>
            </a:r>
            <a:r>
              <a:rPr lang="cs-CZ" sz="2800" b="1" strike="noStrike" spc="-1" dirty="0">
                <a:solidFill>
                  <a:srgbClr val="000000"/>
                </a:solidFill>
                <a:latin typeface="Calibri"/>
                <a:ea typeface="DejaVu Sans"/>
              </a:rPr>
              <a:t> </a:t>
            </a:r>
            <a:endParaRPr lang="cs-CZ" sz="2800" b="0" strike="noStrike" spc="-1" dirty="0">
              <a:latin typeface="Arial"/>
            </a:endParaRPr>
          </a:p>
        </p:txBody>
      </p:sp>
      <p:sp>
        <p:nvSpPr>
          <p:cNvPr id="315" name="CustomShape 2"/>
          <p:cNvSpPr/>
          <p:nvPr/>
        </p:nvSpPr>
        <p:spPr>
          <a:xfrm>
            <a:off x="505080" y="1539000"/>
            <a:ext cx="9070200" cy="388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479"/>
              </a:spcBef>
              <a:buClr>
                <a:srgbClr val="000000"/>
              </a:buClr>
              <a:buFont typeface="Arial"/>
              <a:buChar char="•"/>
            </a:pPr>
            <a:r>
              <a:rPr lang="cs-CZ" sz="2400" b="0" strike="noStrike" spc="-1">
                <a:solidFill>
                  <a:srgbClr val="000000"/>
                </a:solidFill>
                <a:latin typeface="Calibri"/>
                <a:ea typeface="DejaVu Sans"/>
              </a:rPr>
              <a:t>do 80 bodů - </a:t>
            </a:r>
            <a:r>
              <a:rPr lang="cs-CZ" sz="2400" b="0" strike="noStrike" spc="-1">
                <a:solidFill>
                  <a:srgbClr val="000000"/>
                </a:solidFill>
                <a:latin typeface="Calibri"/>
                <a:ea typeface="Microsoft YaHei"/>
              </a:rPr>
              <a:t>podprůměr – slaboduchost</a:t>
            </a:r>
            <a:r>
              <a:rPr lang="cs-CZ" sz="2400" b="0" i="1" strike="noStrike" spc="-1">
                <a:solidFill>
                  <a:srgbClr val="000000"/>
                </a:solidFill>
                <a:latin typeface="Calibri"/>
                <a:ea typeface="Microsoft YaHei"/>
              </a:rPr>
              <a:t>. </a:t>
            </a:r>
            <a:r>
              <a:rPr lang="cs-CZ" sz="2400" b="0" strike="noStrike" spc="-1">
                <a:solidFill>
                  <a:srgbClr val="000000"/>
                </a:solidFill>
                <a:latin typeface="Calibri"/>
                <a:ea typeface="DejaVu Sans"/>
              </a:rPr>
              <a:t>Nižší stupeň mentální retardace. Dříve označovaná jako debilita. S problémy zvládne základní školu, úspěšný v zvláštní škole. Dosahuje 10 % populace. </a:t>
            </a:r>
            <a:endParaRPr lang="cs-CZ" sz="2400" b="0" strike="noStrike" spc="-1">
              <a:latin typeface="Arial"/>
            </a:endParaRPr>
          </a:p>
          <a:p>
            <a:pPr marL="343080" indent="-341280">
              <a:lnSpc>
                <a:spcPct val="100000"/>
              </a:lnSpc>
              <a:spcBef>
                <a:spcPts val="479"/>
              </a:spcBef>
              <a:buClr>
                <a:srgbClr val="000000"/>
              </a:buClr>
              <a:buFont typeface="Arial"/>
              <a:buChar char="•"/>
            </a:pPr>
            <a:r>
              <a:rPr lang="cs-CZ" sz="2400" b="0" strike="noStrike" spc="-1">
                <a:solidFill>
                  <a:srgbClr val="000000"/>
                </a:solidFill>
                <a:latin typeface="Calibri"/>
                <a:ea typeface="DejaVu Sans"/>
              </a:rPr>
              <a:t>do 70 bodů - Lehká mentální retardace, oligofrenie, dříve debilita. Je-li dobře veden, zvládne zvláštní školu. Dosahuje 7 % populace.</a:t>
            </a:r>
            <a:endParaRPr lang="cs-CZ" sz="2400" b="0" strike="noStrike" spc="-1">
              <a:latin typeface="Arial"/>
            </a:endParaRPr>
          </a:p>
          <a:p>
            <a:pPr marL="343080" indent="-341280">
              <a:lnSpc>
                <a:spcPct val="100000"/>
              </a:lnSpc>
              <a:spcBef>
                <a:spcPts val="479"/>
              </a:spcBef>
              <a:buClr>
                <a:srgbClr val="000000"/>
              </a:buClr>
              <a:buFont typeface="Arial"/>
              <a:buChar char="•"/>
            </a:pPr>
            <a:r>
              <a:rPr lang="cs-CZ" sz="2400" b="0" strike="noStrike" spc="-1">
                <a:solidFill>
                  <a:srgbClr val="000000"/>
                </a:solidFill>
                <a:latin typeface="Calibri"/>
                <a:ea typeface="DejaVu Sans"/>
              </a:rPr>
              <a:t>do 50 bodů - Střední mentální retardace, slabomyslnosti, dříve impecilita. Nevzdělavatelný, ale osvojí si sebe obslužné návyky. Dosahuje 2 % populace. </a:t>
            </a:r>
            <a:endParaRPr lang="cs-CZ" sz="2400" b="0" strike="noStrike" spc="-1">
              <a:latin typeface="Arial"/>
            </a:endParaRPr>
          </a:p>
          <a:p>
            <a:pPr marL="343080" indent="-341280">
              <a:lnSpc>
                <a:spcPct val="100000"/>
              </a:lnSpc>
              <a:spcBef>
                <a:spcPts val="479"/>
              </a:spcBef>
              <a:buClr>
                <a:srgbClr val="000000"/>
              </a:buClr>
              <a:buFont typeface="Arial"/>
              <a:buChar char="•"/>
            </a:pPr>
            <a:r>
              <a:rPr lang="cs-CZ" sz="2400" b="0" strike="noStrike" spc="-1">
                <a:solidFill>
                  <a:srgbClr val="000000"/>
                </a:solidFill>
                <a:latin typeface="Calibri"/>
                <a:ea typeface="DejaVu Sans"/>
              </a:rPr>
              <a:t>do 20 bodů - Těžká mentální retardace, slabomyslnost, dříve idiotie . Nevzdělavatelný a nevychovatelný. Dosahuje 0,2% populace.</a:t>
            </a:r>
            <a:endParaRPr lang="cs-CZ"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27944" y="560800"/>
            <a:ext cx="7848056" cy="276999"/>
          </a:xfrm>
        </p:spPr>
        <p:txBody>
          <a:bodyPr/>
          <a:lstStyle/>
          <a:p>
            <a:r>
              <a:rPr lang="cs-CZ" spc="-1" dirty="0" smtClean="0">
                <a:solidFill>
                  <a:srgbClr val="000000"/>
                </a:solidFill>
              </a:rPr>
              <a:t>Co je inteligence a jak ji definovat? </a:t>
            </a:r>
            <a:endParaRPr lang="cs-CZ" dirty="0"/>
          </a:p>
        </p:txBody>
      </p:sp>
      <p:sp>
        <p:nvSpPr>
          <p:cNvPr id="3" name="Podnadpis 2"/>
          <p:cNvSpPr>
            <a:spLocks noGrp="1"/>
          </p:cNvSpPr>
          <p:nvPr>
            <p:ph type="subTitle"/>
          </p:nvPr>
        </p:nvSpPr>
        <p:spPr>
          <a:xfrm>
            <a:off x="1799952" y="1031908"/>
            <a:ext cx="7776048" cy="3877985"/>
          </a:xfrm>
        </p:spPr>
        <p:txBody>
          <a:bodyPr/>
          <a:lstStyle/>
          <a:p>
            <a:r>
              <a:rPr lang="cs-CZ" spc="-1" dirty="0" smtClean="0">
                <a:solidFill>
                  <a:srgbClr val="000000"/>
                </a:solidFill>
              </a:rPr>
              <a:t>Jednoznačná odpověď neexistuje. </a:t>
            </a:r>
          </a:p>
          <a:p>
            <a:endParaRPr lang="cs-CZ" spc="-1" dirty="0" smtClean="0">
              <a:solidFill>
                <a:srgbClr val="000000"/>
              </a:solidFill>
            </a:endParaRPr>
          </a:p>
          <a:p>
            <a:r>
              <a:rPr lang="cs-CZ" spc="-1" dirty="0" smtClean="0">
                <a:solidFill>
                  <a:srgbClr val="000000"/>
                </a:solidFill>
              </a:rPr>
              <a:t>Lidé se liší svými schopnostmi počínat si správně v různých situacích a svými schopnostmi vykonávat práce či řešit některé úkoly.</a:t>
            </a:r>
          </a:p>
          <a:p>
            <a:endParaRPr lang="cs-CZ" spc="-1" dirty="0" smtClean="0">
              <a:solidFill>
                <a:srgbClr val="000000"/>
              </a:solidFill>
            </a:endParaRPr>
          </a:p>
          <a:p>
            <a:r>
              <a:rPr lang="cs-CZ" altLang="cs-CZ" dirty="0" smtClean="0">
                <a:ea typeface="Microsoft YaHei" charset="-122"/>
              </a:rPr>
              <a:t>Pojem poprvé použit v Cicerově překladu Platónova a Aristotelova pojmu rozumového poznání jako samostatné a řídící složky duše (Balcar, 1983)</a:t>
            </a:r>
            <a:r>
              <a:rPr lang="cs-CZ" altLang="cs-CZ" i="1" dirty="0" smtClean="0">
                <a:ea typeface="Microsoft YaHei" charset="-122"/>
              </a:rPr>
              <a:t>.</a:t>
            </a:r>
          </a:p>
          <a:p>
            <a:pPr>
              <a:lnSpc>
                <a:spcPct val="100000"/>
              </a:lnSpc>
            </a:pPr>
            <a:endParaRPr lang="cs-CZ" sz="1800" b="0" strike="noStrike" spc="-1" dirty="0" smtClean="0">
              <a:latin typeface="Arial"/>
            </a:endParaRPr>
          </a:p>
          <a:p>
            <a:pPr>
              <a:lnSpc>
                <a:spcPct val="100000"/>
              </a:lnSpc>
            </a:pPr>
            <a:r>
              <a:rPr lang="cs-CZ" sz="1800" b="0" strike="noStrike" spc="-1" dirty="0" smtClean="0">
                <a:solidFill>
                  <a:srgbClr val="000000"/>
                </a:solidFill>
                <a:latin typeface="Arial"/>
                <a:ea typeface="DejaVu Sans"/>
              </a:rPr>
              <a:t>Pojem </a:t>
            </a:r>
            <a:r>
              <a:rPr lang="cs-CZ" sz="1800" b="1" strike="noStrike" spc="-1" dirty="0" smtClean="0">
                <a:solidFill>
                  <a:srgbClr val="000000"/>
                </a:solidFill>
                <a:latin typeface="Arial"/>
                <a:ea typeface="DejaVu Sans"/>
              </a:rPr>
              <a:t>inteligence</a:t>
            </a:r>
            <a:r>
              <a:rPr lang="cs-CZ" sz="1800" b="0" strike="noStrike" spc="-1" dirty="0" smtClean="0">
                <a:solidFill>
                  <a:srgbClr val="000000"/>
                </a:solidFill>
                <a:latin typeface="Arial"/>
                <a:ea typeface="DejaVu Sans"/>
              </a:rPr>
              <a:t> ve vztahu k rozumové činnosti použil poprvé F. </a:t>
            </a:r>
            <a:r>
              <a:rPr lang="cs-CZ" sz="1800" b="0" strike="noStrike" spc="-1" dirty="0" err="1" smtClean="0">
                <a:solidFill>
                  <a:srgbClr val="000000"/>
                </a:solidFill>
                <a:latin typeface="Arial"/>
                <a:ea typeface="DejaVu Sans"/>
              </a:rPr>
              <a:t>Galton</a:t>
            </a:r>
            <a:r>
              <a:rPr lang="cs-CZ" sz="1800" b="0" strike="noStrike" spc="-1" dirty="0" smtClean="0">
                <a:solidFill>
                  <a:srgbClr val="000000"/>
                </a:solidFill>
                <a:latin typeface="Arial"/>
                <a:ea typeface="DejaVu Sans"/>
              </a:rPr>
              <a:t> (1822-1911)</a:t>
            </a:r>
          </a:p>
          <a:p>
            <a:pPr>
              <a:lnSpc>
                <a:spcPct val="100000"/>
              </a:lnSpc>
            </a:pPr>
            <a:endParaRPr lang="cs-CZ" sz="1800" b="0" strike="noStrike" spc="-1" dirty="0" smtClean="0">
              <a:latin typeface="Arial"/>
            </a:endParaRPr>
          </a:p>
          <a:p>
            <a:pPr>
              <a:lnSpc>
                <a:spcPct val="100000"/>
              </a:lnSpc>
            </a:pPr>
            <a:r>
              <a:rPr lang="cs-CZ" spc="-1" dirty="0" smtClean="0">
                <a:solidFill>
                  <a:srgbClr val="000000"/>
                </a:solidFill>
                <a:latin typeface="Arial"/>
                <a:ea typeface="DejaVu Sans"/>
              </a:rPr>
              <a:t>F. </a:t>
            </a:r>
            <a:r>
              <a:rPr lang="cs-CZ" spc="-1" dirty="0" err="1" smtClean="0">
                <a:solidFill>
                  <a:srgbClr val="000000"/>
                </a:solidFill>
                <a:latin typeface="Arial"/>
                <a:ea typeface="DejaVu Sans"/>
              </a:rPr>
              <a:t>Galton</a:t>
            </a:r>
            <a:r>
              <a:rPr lang="cs-CZ" spc="-1" dirty="0" smtClean="0">
                <a:solidFill>
                  <a:srgbClr val="000000"/>
                </a:solidFill>
                <a:latin typeface="Arial"/>
                <a:ea typeface="DejaVu Sans"/>
              </a:rPr>
              <a:t> n</a:t>
            </a:r>
            <a:r>
              <a:rPr lang="cs-CZ" sz="1800" b="0" strike="noStrike" spc="-1" dirty="0" smtClean="0">
                <a:solidFill>
                  <a:srgbClr val="000000"/>
                </a:solidFill>
                <a:latin typeface="Arial"/>
                <a:ea typeface="DejaVu Sans"/>
              </a:rPr>
              <a:t>ahradil pojem </a:t>
            </a:r>
            <a:r>
              <a:rPr lang="cs-CZ" sz="1800" b="1" strike="noStrike" spc="-1" dirty="0" err="1" smtClean="0">
                <a:solidFill>
                  <a:srgbClr val="000000"/>
                </a:solidFill>
                <a:latin typeface="Arial"/>
                <a:ea typeface="DejaVu Sans"/>
              </a:rPr>
              <a:t>habilité</a:t>
            </a:r>
            <a:r>
              <a:rPr lang="cs-CZ" sz="1800" b="0" strike="noStrike" spc="-1" dirty="0" smtClean="0">
                <a:solidFill>
                  <a:srgbClr val="000000"/>
                </a:solidFill>
                <a:latin typeface="Arial"/>
                <a:ea typeface="DejaVu Sans"/>
              </a:rPr>
              <a:t> (angl. </a:t>
            </a:r>
            <a:r>
              <a:rPr lang="cs-CZ" sz="1800" b="0" strike="noStrike" spc="-1" dirty="0" err="1" smtClean="0">
                <a:solidFill>
                  <a:srgbClr val="000000"/>
                </a:solidFill>
                <a:latin typeface="Arial"/>
                <a:ea typeface="DejaVu Sans"/>
              </a:rPr>
              <a:t>ability</a:t>
            </a:r>
            <a:r>
              <a:rPr lang="cs-CZ" sz="1800" b="0" strike="noStrike" spc="-1" dirty="0" smtClean="0">
                <a:solidFill>
                  <a:srgbClr val="000000"/>
                </a:solidFill>
                <a:latin typeface="Arial"/>
                <a:ea typeface="DejaVu Sans"/>
              </a:rPr>
              <a:t>) = schopnost, dovednost, chytrost, který zavedl průkopník psychologických testů A. </a:t>
            </a:r>
            <a:r>
              <a:rPr lang="cs-CZ" sz="1800" b="0" strike="noStrike" spc="-1" dirty="0" err="1" smtClean="0">
                <a:solidFill>
                  <a:srgbClr val="000000"/>
                </a:solidFill>
                <a:latin typeface="Arial"/>
                <a:ea typeface="DejaVu Sans"/>
              </a:rPr>
              <a:t>Binet</a:t>
            </a:r>
            <a:r>
              <a:rPr lang="cs-CZ" sz="1800" b="0" strike="noStrike" spc="-1" dirty="0" smtClean="0">
                <a:solidFill>
                  <a:srgbClr val="000000"/>
                </a:solidFill>
                <a:latin typeface="Arial"/>
                <a:ea typeface="DejaVu Sans"/>
              </a:rPr>
              <a:t> (1857-1911). </a:t>
            </a:r>
            <a:endParaRPr lang="cs-CZ" sz="1800" b="0" strike="noStrike" spc="-1" dirty="0" smtClean="0">
              <a:latin typeface="Arial"/>
            </a:endParaRPr>
          </a:p>
          <a:p>
            <a:endParaRPr lang="cs-CZ" dirty="0"/>
          </a:p>
        </p:txBody>
      </p:sp>
    </p:spTree>
    <p:extLst>
      <p:ext uri="{BB962C8B-B14F-4D97-AF65-F5344CB8AC3E}">
        <p14:creationId xmlns:p14="http://schemas.microsoft.com/office/powerpoint/2010/main" val="316875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dirty="0">
                <a:solidFill>
                  <a:srgbClr val="21409A"/>
                </a:solidFill>
                <a:latin typeface="Calibri"/>
                <a:ea typeface="DejaVu Sans"/>
              </a:rPr>
              <a:t>SAVANT, syndrom </a:t>
            </a:r>
            <a:r>
              <a:rPr lang="cs-CZ" sz="4000" b="1" strike="noStrike" spc="-1" dirty="0" err="1">
                <a:solidFill>
                  <a:srgbClr val="21409A"/>
                </a:solidFill>
                <a:latin typeface="Calibri"/>
                <a:ea typeface="DejaVu Sans"/>
              </a:rPr>
              <a:t>učence,idiot</a:t>
            </a:r>
            <a:r>
              <a:rPr lang="cs-CZ" sz="4000" b="1" strike="noStrike" spc="-1" dirty="0">
                <a:solidFill>
                  <a:srgbClr val="21409A"/>
                </a:solidFill>
                <a:latin typeface="Calibri"/>
                <a:ea typeface="DejaVu Sans"/>
              </a:rPr>
              <a:t> </a:t>
            </a:r>
            <a:r>
              <a:rPr lang="cs-CZ" sz="4000" b="1" strike="noStrike" spc="-1" dirty="0" err="1">
                <a:solidFill>
                  <a:srgbClr val="21409A"/>
                </a:solidFill>
                <a:latin typeface="Calibri"/>
                <a:ea typeface="DejaVu Sans"/>
              </a:rPr>
              <a:t>savant</a:t>
            </a:r>
            <a:endParaRPr lang="cs-CZ" sz="4000" b="0" strike="noStrike" spc="-1" dirty="0">
              <a:latin typeface="Arial"/>
            </a:endParaRPr>
          </a:p>
        </p:txBody>
      </p:sp>
      <p:sp>
        <p:nvSpPr>
          <p:cNvPr id="321" name="CustomShape 2"/>
          <p:cNvSpPr/>
          <p:nvPr/>
        </p:nvSpPr>
        <p:spPr>
          <a:xfrm>
            <a:off x="504000" y="1106999"/>
            <a:ext cx="9141840" cy="4392571"/>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400" b="0" strike="noStrike" spc="-1" dirty="0" err="1">
                <a:solidFill>
                  <a:srgbClr val="000000"/>
                </a:solidFill>
                <a:latin typeface="Calibri"/>
                <a:ea typeface="DejaVu Sans"/>
              </a:rPr>
              <a:t>Savantův</a:t>
            </a:r>
            <a:r>
              <a:rPr lang="cs-CZ" sz="2400" b="0" strike="noStrike" spc="-1" dirty="0">
                <a:solidFill>
                  <a:srgbClr val="000000"/>
                </a:solidFill>
                <a:latin typeface="Calibri"/>
                <a:ea typeface="DejaVu Sans"/>
              </a:rPr>
              <a:t> syndrom </a:t>
            </a:r>
            <a:endParaRPr lang="cs-CZ" sz="2400" b="0" strike="noStrike" spc="-1" dirty="0" smtClean="0">
              <a:solidFill>
                <a:srgbClr val="000000"/>
              </a:solidFill>
              <a:latin typeface="Calibri"/>
              <a:ea typeface="DejaVu Sans"/>
            </a:endParaRPr>
          </a:p>
          <a:p>
            <a:pPr>
              <a:lnSpc>
                <a:spcPct val="100000"/>
              </a:lnSpc>
            </a:pPr>
            <a:r>
              <a:rPr lang="cs-CZ" sz="2400" spc="-1" dirty="0">
                <a:solidFill>
                  <a:srgbClr val="000000"/>
                </a:solidFill>
                <a:latin typeface="Calibri"/>
                <a:ea typeface="DejaVu Sans"/>
              </a:rPr>
              <a:t>-</a:t>
            </a:r>
            <a:r>
              <a:rPr lang="cs-CZ" sz="2400" b="0" strike="noStrike" spc="-1" dirty="0" smtClean="0">
                <a:solidFill>
                  <a:srgbClr val="000000"/>
                </a:solidFill>
                <a:latin typeface="Calibri"/>
                <a:ea typeface="DejaVu Sans"/>
              </a:rPr>
              <a:t> </a:t>
            </a:r>
            <a:r>
              <a:rPr lang="cs-CZ" sz="2400" b="0" strike="noStrike" spc="-1" dirty="0">
                <a:solidFill>
                  <a:srgbClr val="000000"/>
                </a:solidFill>
                <a:latin typeface="Calibri"/>
                <a:ea typeface="DejaVu Sans"/>
              </a:rPr>
              <a:t>stav, osoba s významným mentálním postižením vykazuje určité schopnosti, které jsou daleko vyšší než </a:t>
            </a:r>
            <a:r>
              <a:rPr lang="cs-CZ" sz="2400" b="0" strike="noStrike" spc="-1" dirty="0" smtClean="0">
                <a:solidFill>
                  <a:srgbClr val="000000"/>
                </a:solidFill>
                <a:latin typeface="Calibri"/>
                <a:ea typeface="DejaVu Sans"/>
              </a:rPr>
              <a:t>průměr</a:t>
            </a:r>
          </a:p>
          <a:p>
            <a:pPr marL="342900" indent="-342900">
              <a:lnSpc>
                <a:spcPct val="100000"/>
              </a:lnSpc>
              <a:buFontTx/>
              <a:buChar char="-"/>
            </a:pPr>
            <a:r>
              <a:rPr lang="cs-CZ" sz="2400" spc="-1" dirty="0" smtClean="0">
                <a:solidFill>
                  <a:srgbClr val="000000"/>
                </a:solidFill>
                <a:latin typeface="Calibri"/>
              </a:rPr>
              <a:t>z</a:t>
            </a:r>
            <a:r>
              <a:rPr lang="cs-CZ" sz="2400" b="0" strike="noStrike" spc="-1" dirty="0" smtClean="0">
                <a:solidFill>
                  <a:srgbClr val="000000"/>
                </a:solidFill>
                <a:latin typeface="Calibri"/>
                <a:ea typeface="DejaVu Sans"/>
              </a:rPr>
              <a:t>nalosti</a:t>
            </a:r>
            <a:r>
              <a:rPr lang="cs-CZ" sz="2400" b="0" strike="noStrike" spc="-1" dirty="0">
                <a:solidFill>
                  <a:srgbClr val="000000"/>
                </a:solidFill>
                <a:latin typeface="Calibri"/>
                <a:ea typeface="DejaVu Sans"/>
              </a:rPr>
              <a:t>, s nimiž </a:t>
            </a:r>
            <a:r>
              <a:rPr lang="cs-CZ" sz="2400" b="0" strike="noStrike" spc="-1" dirty="0" err="1">
                <a:solidFill>
                  <a:srgbClr val="000000"/>
                </a:solidFill>
                <a:latin typeface="Calibri"/>
                <a:ea typeface="DejaVu Sans"/>
              </a:rPr>
              <a:t>savantové</a:t>
            </a:r>
            <a:r>
              <a:rPr lang="cs-CZ" sz="2400" b="0" strike="noStrike" spc="-1" dirty="0">
                <a:solidFill>
                  <a:srgbClr val="000000"/>
                </a:solidFill>
                <a:latin typeface="Calibri"/>
                <a:ea typeface="DejaVu Sans"/>
              </a:rPr>
              <a:t> excelují, jsou obecně spjaty s pamětí (rychlý výpočet, umělecké schopnosti, tvorbu map, znalost čísel, kalendáře nebo hudební </a:t>
            </a:r>
            <a:r>
              <a:rPr lang="cs-CZ" sz="2400" b="0" strike="noStrike" spc="-1" dirty="0" smtClean="0">
                <a:solidFill>
                  <a:srgbClr val="000000"/>
                </a:solidFill>
                <a:latin typeface="Calibri"/>
                <a:ea typeface="DejaVu Sans"/>
              </a:rPr>
              <a:t>schopnosti)</a:t>
            </a:r>
          </a:p>
          <a:p>
            <a:pPr marL="342900" indent="-342900">
              <a:lnSpc>
                <a:spcPct val="100000"/>
              </a:lnSpc>
              <a:buFontTx/>
              <a:buChar char="-"/>
            </a:pPr>
            <a:r>
              <a:rPr lang="cs-CZ" sz="2400" b="0" strike="noStrike" spc="-1" dirty="0" smtClean="0">
                <a:solidFill>
                  <a:srgbClr val="000000"/>
                </a:solidFill>
                <a:latin typeface="Calibri"/>
                <a:ea typeface="DejaVu Sans"/>
              </a:rPr>
              <a:t>vrozené </a:t>
            </a:r>
            <a:r>
              <a:rPr lang="cs-CZ" sz="2400" b="0" strike="noStrike" spc="-1" dirty="0">
                <a:solidFill>
                  <a:srgbClr val="000000"/>
                </a:solidFill>
                <a:latin typeface="Calibri"/>
                <a:ea typeface="DejaVu Sans"/>
              </a:rPr>
              <a:t>i získané (poranění mozku, otřes, epileptický </a:t>
            </a:r>
            <a:r>
              <a:rPr lang="cs-CZ" sz="2400" b="0" strike="noStrike" spc="-1" dirty="0" smtClean="0">
                <a:solidFill>
                  <a:srgbClr val="000000"/>
                </a:solidFill>
                <a:latin typeface="Calibri"/>
                <a:ea typeface="DejaVu Sans"/>
              </a:rPr>
              <a:t>záchvat)</a:t>
            </a:r>
          </a:p>
          <a:p>
            <a:pPr marL="342900" indent="-342900">
              <a:lnSpc>
                <a:spcPct val="100000"/>
              </a:lnSpc>
              <a:buFontTx/>
              <a:buChar char="-"/>
            </a:pPr>
            <a:r>
              <a:rPr lang="cs-CZ" sz="2400" spc="-1" dirty="0" err="1" smtClean="0">
                <a:solidFill>
                  <a:srgbClr val="000000"/>
                </a:solidFill>
                <a:latin typeface="Calibri"/>
                <a:ea typeface="DejaVu Sans"/>
              </a:rPr>
              <a:t>a</a:t>
            </a:r>
            <a:r>
              <a:rPr lang="cs-CZ" sz="2400" b="0" strike="noStrike" spc="-1" dirty="0" err="1" smtClean="0">
                <a:solidFill>
                  <a:srgbClr val="000000"/>
                </a:solidFill>
                <a:latin typeface="Calibri"/>
                <a:ea typeface="DejaVu Sans"/>
              </a:rPr>
              <a:t>utističní</a:t>
            </a:r>
            <a:r>
              <a:rPr lang="cs-CZ" sz="2400" b="0" strike="noStrike" spc="-1" dirty="0" smtClean="0">
                <a:solidFill>
                  <a:srgbClr val="000000"/>
                </a:solidFill>
                <a:latin typeface="Calibri"/>
                <a:ea typeface="DejaVu Sans"/>
              </a:rPr>
              <a:t> </a:t>
            </a:r>
            <a:r>
              <a:rPr lang="cs-CZ" sz="2400" b="0" strike="noStrike" spc="-1" dirty="0" err="1">
                <a:solidFill>
                  <a:srgbClr val="000000"/>
                </a:solidFill>
                <a:latin typeface="Calibri"/>
                <a:ea typeface="DejaVu Sans"/>
              </a:rPr>
              <a:t>savanti</a:t>
            </a:r>
            <a:r>
              <a:rPr lang="cs-CZ" sz="2400" b="0" strike="noStrike" spc="-1" dirty="0">
                <a:solidFill>
                  <a:srgbClr val="000000"/>
                </a:solidFill>
                <a:latin typeface="Calibri"/>
                <a:ea typeface="DejaVu Sans"/>
              </a:rPr>
              <a:t> – odhad, až jeden milion lidí. U osob s autismem určitý stupeň </a:t>
            </a:r>
            <a:r>
              <a:rPr lang="cs-CZ" sz="2400" b="0" strike="noStrike" spc="-1" dirty="0" err="1">
                <a:solidFill>
                  <a:srgbClr val="000000"/>
                </a:solidFill>
                <a:latin typeface="Calibri"/>
                <a:ea typeface="DejaVu Sans"/>
              </a:rPr>
              <a:t>savantního</a:t>
            </a:r>
            <a:r>
              <a:rPr lang="cs-CZ" sz="2400" b="0" strike="noStrike" spc="-1" dirty="0">
                <a:solidFill>
                  <a:srgbClr val="000000"/>
                </a:solidFill>
                <a:latin typeface="Calibri"/>
                <a:ea typeface="DejaVu Sans"/>
              </a:rPr>
              <a:t> </a:t>
            </a:r>
            <a:r>
              <a:rPr lang="cs-CZ" sz="2400" b="0" strike="noStrike" spc="-1" dirty="0" smtClean="0">
                <a:solidFill>
                  <a:srgbClr val="000000"/>
                </a:solidFill>
                <a:latin typeface="Calibri"/>
                <a:ea typeface="DejaVu Sans"/>
              </a:rPr>
              <a:t>syndromu</a:t>
            </a:r>
          </a:p>
          <a:p>
            <a:pPr marL="342900" indent="-342900">
              <a:lnSpc>
                <a:spcPct val="100000"/>
              </a:lnSpc>
              <a:buFontTx/>
              <a:buChar char="-"/>
            </a:pPr>
            <a:r>
              <a:rPr lang="cs-CZ" sz="2400" b="0" strike="noStrike" spc="-1" dirty="0" smtClean="0">
                <a:solidFill>
                  <a:srgbClr val="000000"/>
                </a:solidFill>
                <a:latin typeface="Calibri"/>
                <a:ea typeface="DejaVu Sans"/>
              </a:rPr>
              <a:t>u </a:t>
            </a:r>
            <a:r>
              <a:rPr lang="cs-CZ" sz="2400" b="0" strike="noStrike" spc="-1" dirty="0">
                <a:solidFill>
                  <a:srgbClr val="000000"/>
                </a:solidFill>
                <a:latin typeface="Calibri"/>
                <a:ea typeface="DejaVu Sans"/>
              </a:rPr>
              <a:t>žen méně časté než případy </a:t>
            </a:r>
            <a:r>
              <a:rPr lang="cs-CZ" sz="2400" b="0" strike="noStrike" spc="-1" dirty="0" smtClean="0">
                <a:solidFill>
                  <a:srgbClr val="000000"/>
                </a:solidFill>
                <a:latin typeface="Calibri"/>
                <a:ea typeface="DejaVu Sans"/>
              </a:rPr>
              <a:t>mužů</a:t>
            </a:r>
          </a:p>
          <a:p>
            <a:pPr marL="342900" indent="-342900">
              <a:lnSpc>
                <a:spcPct val="100000"/>
              </a:lnSpc>
              <a:buFontTx/>
              <a:buChar char="-"/>
            </a:pPr>
            <a:r>
              <a:rPr lang="cs-CZ" sz="2400" b="0" strike="noStrike" spc="-1" dirty="0" smtClean="0">
                <a:solidFill>
                  <a:srgbClr val="000000"/>
                </a:solidFill>
                <a:latin typeface="Calibri"/>
                <a:ea typeface="DejaVu Sans"/>
              </a:rPr>
              <a:t>první </a:t>
            </a:r>
            <a:r>
              <a:rPr lang="cs-CZ" sz="2400" b="0" strike="noStrike" spc="-1" dirty="0">
                <a:solidFill>
                  <a:srgbClr val="000000"/>
                </a:solidFill>
                <a:latin typeface="Calibri"/>
                <a:ea typeface="DejaVu Sans"/>
              </a:rPr>
              <a:t>lékařský popis stavu r. </a:t>
            </a:r>
            <a:r>
              <a:rPr lang="cs-CZ" sz="2400" b="0" strike="noStrike" spc="-1" dirty="0" smtClean="0">
                <a:solidFill>
                  <a:srgbClr val="000000"/>
                </a:solidFill>
                <a:latin typeface="Calibri"/>
                <a:ea typeface="DejaVu Sans"/>
              </a:rPr>
              <a:t>1783</a:t>
            </a:r>
            <a:endParaRPr lang="cs-CZ"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575640" y="226080"/>
            <a:ext cx="8996400" cy="138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3200" b="1" strike="noStrike" spc="-1">
                <a:solidFill>
                  <a:srgbClr val="21409A"/>
                </a:solidFill>
                <a:latin typeface="Calibri"/>
                <a:ea typeface="Microsoft YaHei"/>
              </a:rPr>
              <a:t>Gaussova křivka </a:t>
            </a:r>
            <a:r>
              <a:t/>
            </a:r>
            <a:br/>
            <a:r>
              <a:rPr lang="cs-CZ" sz="3200" b="1" strike="noStrike" spc="-1">
                <a:solidFill>
                  <a:srgbClr val="21409A"/>
                </a:solidFill>
                <a:latin typeface="Calibri"/>
                <a:ea typeface="Microsoft YaHei"/>
              </a:rPr>
              <a:t>normální rozložení pravd. inteligence</a:t>
            </a:r>
            <a:endParaRPr lang="cs-CZ" sz="3200" b="0" strike="noStrike" spc="-1">
              <a:latin typeface="Arial"/>
            </a:endParaRPr>
          </a:p>
        </p:txBody>
      </p:sp>
      <p:sp>
        <p:nvSpPr>
          <p:cNvPr id="308"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pic>
        <p:nvPicPr>
          <p:cNvPr id="309" name="Obrázek 3"/>
          <p:cNvPicPr/>
          <p:nvPr/>
        </p:nvPicPr>
        <p:blipFill>
          <a:blip r:embed="rId3"/>
          <a:stretch/>
        </p:blipFill>
        <p:spPr>
          <a:xfrm>
            <a:off x="2016000" y="2043360"/>
            <a:ext cx="5612400" cy="2876760"/>
          </a:xfrm>
          <a:prstGeom prst="rect">
            <a:avLst/>
          </a:prstGeom>
          <a:ln>
            <a:noFill/>
          </a:ln>
        </p:spPr>
      </p:pic>
      <p:pic>
        <p:nvPicPr>
          <p:cNvPr id="310" name="Obrázek 4"/>
          <p:cNvPicPr/>
          <p:nvPr/>
        </p:nvPicPr>
        <p:blipFill>
          <a:blip r:embed="rId4"/>
          <a:stretch/>
        </p:blipFill>
        <p:spPr>
          <a:xfrm>
            <a:off x="7719480" y="2592000"/>
            <a:ext cx="1492920" cy="2157480"/>
          </a:xfrm>
          <a:prstGeom prst="rect">
            <a:avLst/>
          </a:prstGeom>
          <a:ln>
            <a:noFill/>
          </a:ln>
        </p:spPr>
      </p:pic>
      <p:sp>
        <p:nvSpPr>
          <p:cNvPr id="311"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1">
            <a:noAutofit/>
          </a:bodyPr>
          <a:lstStyle/>
          <a:p>
            <a:pPr algn="ctr">
              <a:lnSpc>
                <a:spcPct val="100000"/>
              </a:lnSpc>
            </a:pPr>
            <a:r>
              <a:rPr lang="cs-CZ" sz="1600" b="0" u="sng" strike="noStrike" spc="-1">
                <a:solidFill>
                  <a:srgbClr val="0000FF"/>
                </a:solidFill>
                <a:uFillTx/>
                <a:latin typeface="Arial"/>
                <a:ea typeface="Microsoft YaHei"/>
                <a:hlinkClick r:id="rId5"/>
              </a:rPr>
              <a:t>Johann Carl Friedrich Gauss</a:t>
            </a:r>
            <a:endParaRPr lang="cs-CZ"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655935" y="227085"/>
            <a:ext cx="7080605" cy="945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eaLnBrk="1" hangingPunct="1">
              <a:buClrTx/>
              <a:buFontTx/>
              <a:buNone/>
            </a:pPr>
            <a:r>
              <a:rPr lang="cs-CZ" altLang="cs-CZ" sz="3200" dirty="0" err="1" smtClean="0">
                <a:solidFill>
                  <a:srgbClr val="FF0000"/>
                </a:solidFill>
                <a:latin typeface="+mn-lt"/>
                <a:ea typeface="Microsoft YaHei" charset="-122"/>
              </a:rPr>
              <a:t>Binetovy</a:t>
            </a:r>
            <a:r>
              <a:rPr lang="cs-CZ" altLang="cs-CZ" sz="3200" dirty="0" smtClean="0">
                <a:solidFill>
                  <a:srgbClr val="FF0000"/>
                </a:solidFill>
                <a:latin typeface="+mn-lt"/>
                <a:ea typeface="Microsoft YaHei" charset="-122"/>
              </a:rPr>
              <a:t> testy inteligence - obavy</a:t>
            </a:r>
            <a:endParaRPr lang="cs-CZ" altLang="cs-CZ" sz="3200" dirty="0">
              <a:solidFill>
                <a:srgbClr val="FF0000"/>
              </a:solidFill>
              <a:latin typeface="+mn-lt"/>
              <a:ea typeface="Microsoft YaHei" charset="-122"/>
            </a:endParaRPr>
          </a:p>
        </p:txBody>
      </p:sp>
      <p:sp>
        <p:nvSpPr>
          <p:cNvPr id="13314" name="Text Box 2"/>
          <p:cNvSpPr txBox="1">
            <a:spLocks noChangeArrowheads="1"/>
          </p:cNvSpPr>
          <p:nvPr/>
        </p:nvSpPr>
        <p:spPr bwMode="auto">
          <a:xfrm>
            <a:off x="1655935" y="1107083"/>
            <a:ext cx="7008597" cy="389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9pPr>
          </a:lstStyle>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solidFill>
                <a:schemeClr val="tx1"/>
              </a:solidFill>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ea typeface="Microsoft YaHei" charset="-122"/>
            </a:endParaRPr>
          </a:p>
        </p:txBody>
      </p:sp>
      <p:sp>
        <p:nvSpPr>
          <p:cNvPr id="2" name="Obdélník 1"/>
          <p:cNvSpPr/>
          <p:nvPr/>
        </p:nvSpPr>
        <p:spPr>
          <a:xfrm>
            <a:off x="1655935" y="1395115"/>
            <a:ext cx="7848872" cy="4031873"/>
          </a:xfrm>
          <a:prstGeom prst="rect">
            <a:avLst/>
          </a:prstGeom>
        </p:spPr>
        <p:txBody>
          <a:bodyPr wrap="square">
            <a:spAutoFit/>
          </a:bodyPr>
          <a:lstStyle/>
          <a:p>
            <a:pPr marL="34925">
              <a:spcBef>
                <a:spcPts val="600"/>
              </a:spcBef>
              <a:buClr>
                <a:srgbClr val="4E67C8"/>
              </a:buClr>
              <a:buSzPct val="80000"/>
            </a:pPr>
            <a:r>
              <a:rPr lang="cs-CZ" altLang="cs-CZ" dirty="0" smtClean="0">
                <a:ea typeface="Microsoft YaHei" charset="-122"/>
              </a:rPr>
              <a:t>Alfred </a:t>
            </a:r>
            <a:r>
              <a:rPr lang="cs-CZ" altLang="cs-CZ" dirty="0" err="1" smtClean="0">
                <a:ea typeface="Microsoft YaHei" charset="-122"/>
              </a:rPr>
              <a:t>Binet</a:t>
            </a:r>
            <a:r>
              <a:rPr lang="cs-CZ" altLang="cs-CZ" dirty="0" smtClean="0">
                <a:ea typeface="Microsoft YaHei" charset="-122"/>
              </a:rPr>
              <a:t>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smtClean="0">
                <a:ea typeface="Microsoft YaHei" charset="-122"/>
              </a:rPr>
              <a:t>Cílem testů a zkoušek </a:t>
            </a:r>
            <a:r>
              <a:rPr lang="cs-CZ" altLang="cs-CZ" dirty="0">
                <a:ea typeface="Microsoft YaHei" charset="-122"/>
              </a:rPr>
              <a:t>mělo být </a:t>
            </a:r>
            <a:r>
              <a:rPr lang="cs-CZ" altLang="cs-CZ" dirty="0" smtClean="0">
                <a:ea typeface="Microsoft YaHei" charset="-122"/>
              </a:rPr>
              <a:t>orientační zjištění, </a:t>
            </a:r>
            <a:r>
              <a:rPr lang="cs-CZ" altLang="cs-CZ" dirty="0">
                <a:ea typeface="Microsoft YaHei" charset="-122"/>
              </a:rPr>
              <a:t>které mělo naznačit, jak a ve kterém směru s jednotlivými dětmi pracovat. </a:t>
            </a:r>
          </a:p>
          <a:p>
            <a:pPr marL="34925">
              <a:spcBef>
                <a:spcPts val="600"/>
              </a:spcBef>
              <a:buClr>
                <a:srgbClr val="4E67C8"/>
              </a:buClr>
              <a:buSzPct val="80000"/>
            </a:pPr>
            <a:endParaRPr lang="cs-CZ" altLang="cs-CZ" dirty="0" smtClean="0">
              <a:ea typeface="Microsoft YaHei" charset="-122"/>
            </a:endParaRPr>
          </a:p>
          <a:p>
            <a:pPr marL="320675" indent="-285750">
              <a:spcBef>
                <a:spcPts val="600"/>
              </a:spcBef>
              <a:buClr>
                <a:srgbClr val="4E67C8"/>
              </a:buClr>
              <a:buSzPct val="80000"/>
              <a:buFontTx/>
              <a:buChar char="-"/>
            </a:pPr>
            <a:r>
              <a:rPr lang="cs-CZ" altLang="cs-CZ" dirty="0" smtClean="0">
                <a:ea typeface="Microsoft YaHei" charset="-122"/>
              </a:rPr>
              <a:t>usuzoval, </a:t>
            </a:r>
            <a:r>
              <a:rPr lang="cs-CZ" altLang="cs-CZ" dirty="0">
                <a:ea typeface="Microsoft YaHei" charset="-122"/>
              </a:rPr>
              <a:t>že lidská inteligence je mnohem složitější, než aby ji bylo možno vyjádřit jediným </a:t>
            </a:r>
            <a:r>
              <a:rPr lang="cs-CZ" altLang="cs-CZ" dirty="0" smtClean="0">
                <a:ea typeface="Microsoft YaHei" charset="-122"/>
              </a:rPr>
              <a:t>číslem</a:t>
            </a:r>
          </a:p>
          <a:p>
            <a:pPr marL="320675" indent="-285750">
              <a:spcBef>
                <a:spcPts val="600"/>
              </a:spcBef>
              <a:buClr>
                <a:srgbClr val="4E67C8"/>
              </a:buClr>
              <a:buSzPct val="80000"/>
              <a:buFontTx/>
              <a:buChar char="-"/>
            </a:pPr>
            <a:r>
              <a:rPr lang="cs-CZ" altLang="cs-CZ" dirty="0" smtClean="0">
                <a:ea typeface="Microsoft YaHei" charset="-122"/>
              </a:rPr>
              <a:t>bával </a:t>
            </a:r>
            <a:r>
              <a:rPr lang="cs-CZ" altLang="cs-CZ" dirty="0">
                <a:ea typeface="Microsoft YaHei" charset="-122"/>
              </a:rPr>
              <a:t>se, že mechanické užívání </a:t>
            </a:r>
            <a:r>
              <a:rPr lang="cs-CZ" altLang="cs-CZ" dirty="0" smtClean="0">
                <a:ea typeface="Microsoft YaHei" charset="-122"/>
              </a:rPr>
              <a:t>testů </a:t>
            </a:r>
            <a:r>
              <a:rPr lang="cs-CZ" altLang="cs-CZ" dirty="0">
                <a:ea typeface="Microsoft YaHei" charset="-122"/>
              </a:rPr>
              <a:t>povede k mnoha </a:t>
            </a:r>
            <a:r>
              <a:rPr lang="cs-CZ" altLang="cs-CZ" dirty="0" smtClean="0">
                <a:ea typeface="Microsoft YaHei" charset="-122"/>
              </a:rPr>
              <a:t>chybám</a:t>
            </a:r>
          </a:p>
          <a:p>
            <a:pPr marL="320675" indent="-285750">
              <a:spcBef>
                <a:spcPts val="600"/>
              </a:spcBef>
              <a:buClr>
                <a:srgbClr val="4E67C8"/>
              </a:buClr>
              <a:buSzPct val="80000"/>
              <a:buFontTx/>
              <a:buChar char="-"/>
            </a:pPr>
            <a:r>
              <a:rPr lang="cs-CZ" altLang="cs-CZ" dirty="0" smtClean="0">
                <a:ea typeface="Microsoft YaHei" charset="-122"/>
              </a:rPr>
              <a:t>nekompetentnost uživatelů</a:t>
            </a:r>
            <a:r>
              <a:rPr lang="cs-CZ" altLang="cs-CZ" dirty="0">
                <a:ea typeface="Microsoft YaHei" charset="-122"/>
              </a:rPr>
              <a:t>.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a:ea typeface="Microsoft YaHei" charset="-122"/>
              </a:rPr>
              <a:t>Opakovaně a důrazně varoval před mechanickým značkováním, které bude děti poškozovat (Vesmír, 2001). </a:t>
            </a:r>
          </a:p>
        </p:txBody>
      </p:sp>
    </p:spTree>
    <p:extLst>
      <p:ext uri="{BB962C8B-B14F-4D97-AF65-F5344CB8AC3E}">
        <p14:creationId xmlns:p14="http://schemas.microsoft.com/office/powerpoint/2010/main" val="87616380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2016000" y="1728000"/>
            <a:ext cx="7488808" cy="313786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0" strike="noStrike" spc="-1" dirty="0">
                <a:solidFill>
                  <a:srgbClr val="000000"/>
                </a:solidFill>
                <a:latin typeface="Arial"/>
                <a:ea typeface="Microsoft YaHei"/>
              </a:rPr>
              <a:t>Hypotéza: Inteligence je vrozená, neměnná vlastnost.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Na základě hypotézy potom jen krok k tvrzení, že „slabomyslní“ rodiče (</a:t>
            </a:r>
            <a:r>
              <a:rPr lang="cs-CZ" sz="2000" b="0" i="1" strike="noStrike" spc="-1" dirty="0">
                <a:solidFill>
                  <a:srgbClr val="000000"/>
                </a:solidFill>
                <a:latin typeface="Arial"/>
                <a:ea typeface="Microsoft YaHei"/>
              </a:rPr>
              <a:t>mentální retardace), </a:t>
            </a:r>
            <a:r>
              <a:rPr lang="cs-CZ" sz="2000" b="0" strike="noStrike" spc="-1" dirty="0">
                <a:solidFill>
                  <a:srgbClr val="000000"/>
                </a:solidFill>
                <a:latin typeface="Arial"/>
                <a:ea typeface="Microsoft YaHei"/>
              </a:rPr>
              <a:t>slaboduší</a:t>
            </a:r>
            <a:r>
              <a:rPr lang="cs-CZ" sz="2000" b="0" i="1" strike="noStrike" spc="-1" dirty="0">
                <a:solidFill>
                  <a:srgbClr val="000000"/>
                </a:solidFill>
                <a:latin typeface="Arial"/>
                <a:ea typeface="Microsoft YaHei"/>
              </a:rPr>
              <a:t> </a:t>
            </a:r>
            <a:r>
              <a:rPr lang="cs-CZ" sz="2000" b="0" strike="noStrike" spc="-1" dirty="0">
                <a:solidFill>
                  <a:srgbClr val="000000"/>
                </a:solidFill>
                <a:latin typeface="Arial"/>
                <a:ea typeface="Microsoft YaHei"/>
              </a:rPr>
              <a:t>budou nekontrolovatelně a ve velkém přivádět na svět další slaboduché potomky, a proto je třeba uvažovat, jak by se jim v tom dalo zabránit.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Dvě cesty realizace: izolace nebo sterilizace.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1800" b="0" strike="noStrike" spc="-1" dirty="0" smtClean="0">
                <a:solidFill>
                  <a:srgbClr val="000000"/>
                </a:solidFill>
                <a:latin typeface="Arial"/>
                <a:ea typeface="Microsoft YaHei"/>
              </a:rPr>
              <a:t> </a:t>
            </a:r>
            <a:endParaRPr lang="cs-CZ" sz="1800" b="0" strike="noStrike" spc="-1" dirty="0">
              <a:latin typeface="Arial"/>
            </a:endParaRPr>
          </a:p>
        </p:txBody>
      </p:sp>
      <p:sp>
        <p:nvSpPr>
          <p:cNvPr id="375" name="CustomShape 2"/>
          <p:cNvSpPr/>
          <p:nvPr/>
        </p:nvSpPr>
        <p:spPr>
          <a:xfrm>
            <a:off x="1800000" y="552960"/>
            <a:ext cx="789732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371217651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1871960" y="1611139"/>
            <a:ext cx="7516440" cy="341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1800" b="0" strike="noStrike" spc="-1" dirty="0" smtClean="0">
                <a:solidFill>
                  <a:srgbClr val="000000"/>
                </a:solidFill>
                <a:latin typeface="Arial"/>
                <a:ea typeface="Microsoft YaHei"/>
              </a:rPr>
              <a:t>USA</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1914 </a:t>
            </a: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navrhl zahájit sterilizace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1931 mělo dvacet sedm států Unie schválený zákon o legalizaci eugenické sterilizace a v průběhu následujících 30 let byly sterilizovány tisíce duševně a sociálně narušených lidí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 </a:t>
            </a:r>
            <a:endParaRPr lang="cs-CZ" sz="1800" b="0" strike="noStrike" spc="-1" dirty="0">
              <a:latin typeface="Arial"/>
            </a:endParaRPr>
          </a:p>
          <a:p>
            <a:pPr>
              <a:lnSpc>
                <a:spcPct val="100000"/>
              </a:lnSpc>
            </a:pP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aplikoval </a:t>
            </a:r>
            <a:r>
              <a:rPr lang="cs-CZ" sz="1800" b="0" strike="noStrike" spc="-1" dirty="0" err="1">
                <a:solidFill>
                  <a:srgbClr val="000000"/>
                </a:solidFill>
                <a:latin typeface="Arial"/>
                <a:ea typeface="Microsoft YaHei"/>
              </a:rPr>
              <a:t>Binetovy</a:t>
            </a:r>
            <a:r>
              <a:rPr lang="cs-CZ" sz="1800" b="0" strike="noStrike" spc="-1" dirty="0">
                <a:solidFill>
                  <a:srgbClr val="000000"/>
                </a:solidFill>
                <a:latin typeface="Arial"/>
                <a:ea typeface="Microsoft YaHei"/>
              </a:rPr>
              <a:t>-Simonovy škály i v případě přistěhovalců – překvapivě velké množství z nich dosáhlo výsledku slaboduchosti a nižších kategorií, vznikla obava ze zaplavení země negramotnými.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 kongres schválil zákon o zákazu vstupu těchto lidí do země.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Zvýšila se deportace údajně slaboduchých přistěhovalců </a:t>
            </a:r>
            <a:endParaRPr lang="cs-CZ" sz="1800" b="0" strike="noStrike" spc="-1" dirty="0">
              <a:latin typeface="Arial"/>
            </a:endParaRPr>
          </a:p>
        </p:txBody>
      </p:sp>
      <p:sp>
        <p:nvSpPr>
          <p:cNvPr id="377" name="CustomShape 2"/>
          <p:cNvSpPr/>
          <p:nvPr/>
        </p:nvSpPr>
        <p:spPr>
          <a:xfrm>
            <a:off x="1818720" y="648000"/>
            <a:ext cx="789732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66160606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504000" y="226080"/>
            <a:ext cx="9068040" cy="942120"/>
          </a:xfrm>
          <a:prstGeom prst="rect">
            <a:avLst/>
          </a:prstGeom>
          <a:noFill/>
          <a:ln>
            <a:noFill/>
          </a:ln>
        </p:spPr>
        <p:style>
          <a:lnRef idx="0">
            <a:scrgbClr r="0" g="0" b="0"/>
          </a:lnRef>
          <a:fillRef idx="0">
            <a:scrgbClr r="0" g="0" b="0"/>
          </a:fillRef>
          <a:effectRef idx="0">
            <a:scrgbClr r="0" g="0" b="0"/>
          </a:effectRef>
          <a:fontRef idx="minor"/>
        </p:style>
      </p:sp>
      <p:sp>
        <p:nvSpPr>
          <p:cNvPr id="385" name="CustomShape 2"/>
          <p:cNvSpPr/>
          <p:nvPr/>
        </p:nvSpPr>
        <p:spPr>
          <a:xfrm>
            <a:off x="504000" y="1326600"/>
            <a:ext cx="9068040" cy="3284280"/>
          </a:xfrm>
          <a:prstGeom prst="rect">
            <a:avLst/>
          </a:prstGeom>
          <a:noFill/>
          <a:ln>
            <a:noFill/>
          </a:ln>
        </p:spPr>
        <p:style>
          <a:lnRef idx="0">
            <a:scrgbClr r="0" g="0" b="0"/>
          </a:lnRef>
          <a:fillRef idx="0">
            <a:scrgbClr r="0" g="0" b="0"/>
          </a:fillRef>
          <a:effectRef idx="0">
            <a:scrgbClr r="0" g="0" b="0"/>
          </a:effectRef>
          <a:fontRef idx="minor"/>
        </p:style>
      </p:sp>
      <p:sp>
        <p:nvSpPr>
          <p:cNvPr id="386" name="CustomShape 3"/>
          <p:cNvSpPr/>
          <p:nvPr/>
        </p:nvSpPr>
        <p:spPr>
          <a:xfrm>
            <a:off x="2015976" y="624960"/>
            <a:ext cx="7416824"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
        <p:nvSpPr>
          <p:cNvPr id="387" name="CustomShape 4"/>
          <p:cNvSpPr/>
          <p:nvPr/>
        </p:nvSpPr>
        <p:spPr>
          <a:xfrm>
            <a:off x="2015976" y="2304000"/>
            <a:ext cx="7196064" cy="332253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400" b="0" strike="noStrike" spc="-1" dirty="0">
                <a:solidFill>
                  <a:srgbClr val="000000"/>
                </a:solidFill>
                <a:latin typeface="Arial"/>
                <a:ea typeface="Microsoft YaHei"/>
              </a:rPr>
              <a:t>Eugenika vešla do lidské historie: nedobrovolná sterilizace mentálně postižených, epileptiků a vězňů coby nositelů „defektních“ a nežádoucích dědičných znaků v USA mezi lety 1902 až 1964 (přibližně 63 000 sterilizací) a dalších státech.</a:t>
            </a:r>
            <a:endParaRPr lang="cs-CZ" sz="2400" b="0" strike="noStrike" spc="-1" dirty="0">
              <a:latin typeface="Arial"/>
            </a:endParaRPr>
          </a:p>
          <a:p>
            <a:pPr>
              <a:lnSpc>
                <a:spcPct val="100000"/>
              </a:lnSpc>
            </a:pPr>
            <a:r>
              <a:rPr lang="cs-CZ" sz="2400" b="0" strike="noStrike" spc="-1" dirty="0">
                <a:solidFill>
                  <a:srgbClr val="000000"/>
                </a:solidFill>
                <a:latin typeface="Arial"/>
                <a:ea typeface="Microsoft YaHei"/>
              </a:rPr>
              <a:t> </a:t>
            </a:r>
            <a:endParaRPr lang="cs-CZ" sz="2400" b="0" strike="noStrike" spc="-1" dirty="0">
              <a:latin typeface="Arial"/>
            </a:endParaRPr>
          </a:p>
          <a:p>
            <a:pPr>
              <a:lnSpc>
                <a:spcPct val="100000"/>
              </a:lnSpc>
            </a:pPr>
            <a:r>
              <a:rPr lang="cs-CZ" sz="2400" b="0" strike="noStrike" spc="-1" dirty="0">
                <a:solidFill>
                  <a:srgbClr val="000000"/>
                </a:solidFill>
                <a:latin typeface="Arial"/>
                <a:ea typeface="Microsoft YaHei"/>
              </a:rPr>
              <a:t>V negativní formě v ideologii nacistického Německa.</a:t>
            </a:r>
            <a:endParaRPr lang="cs-CZ" sz="2400" b="0" strike="noStrike" spc="-1" dirty="0">
              <a:latin typeface="Arial"/>
            </a:endParaRPr>
          </a:p>
          <a:p>
            <a:pPr>
              <a:lnSpc>
                <a:spcPct val="100000"/>
              </a:lnSpc>
            </a:pPr>
            <a:r>
              <a:rPr lang="cs-CZ" sz="1800" b="0" strike="noStrike" spc="-1" dirty="0">
                <a:solidFill>
                  <a:srgbClr val="000000"/>
                </a:solidFill>
                <a:latin typeface="Arial"/>
                <a:ea typeface="Microsoft YaHei"/>
              </a:rPr>
              <a:t> </a:t>
            </a:r>
            <a:endParaRPr lang="cs-CZ" sz="1800" b="0" strike="noStrike" spc="-1" dirty="0">
              <a:latin typeface="Arial"/>
            </a:endParaRPr>
          </a:p>
        </p:txBody>
      </p:sp>
    </p:spTree>
    <p:extLst>
      <p:ext uri="{BB962C8B-B14F-4D97-AF65-F5344CB8AC3E}">
        <p14:creationId xmlns:p14="http://schemas.microsoft.com/office/powerpoint/2010/main" val="64895895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04000" y="226080"/>
            <a:ext cx="9068040" cy="942120"/>
          </a:xfrm>
          <a:prstGeom prst="rect">
            <a:avLst/>
          </a:prstGeom>
          <a:noFill/>
          <a:ln>
            <a:noFill/>
          </a:ln>
        </p:spPr>
        <p:style>
          <a:lnRef idx="0">
            <a:scrgbClr r="0" g="0" b="0"/>
          </a:lnRef>
          <a:fillRef idx="0">
            <a:scrgbClr r="0" g="0" b="0"/>
          </a:fillRef>
          <a:effectRef idx="0">
            <a:scrgbClr r="0" g="0" b="0"/>
          </a:effectRef>
          <a:fontRef idx="minor"/>
        </p:style>
      </p:sp>
      <p:sp>
        <p:nvSpPr>
          <p:cNvPr id="379" name="CustomShape 2"/>
          <p:cNvSpPr/>
          <p:nvPr/>
        </p:nvSpPr>
        <p:spPr>
          <a:xfrm>
            <a:off x="504000" y="1326600"/>
            <a:ext cx="9068040" cy="3284280"/>
          </a:xfrm>
          <a:prstGeom prst="rect">
            <a:avLst/>
          </a:prstGeom>
          <a:noFill/>
          <a:ln>
            <a:noFill/>
          </a:ln>
        </p:spPr>
        <p:style>
          <a:lnRef idx="0">
            <a:scrgbClr r="0" g="0" b="0"/>
          </a:lnRef>
          <a:fillRef idx="0">
            <a:scrgbClr r="0" g="0" b="0"/>
          </a:fillRef>
          <a:effectRef idx="0">
            <a:scrgbClr r="0" g="0" b="0"/>
          </a:effectRef>
          <a:fontRef idx="minor"/>
        </p:style>
      </p:sp>
      <p:pic>
        <p:nvPicPr>
          <p:cNvPr id="380" name="Obrázek 264"/>
          <p:cNvPicPr/>
          <p:nvPr/>
        </p:nvPicPr>
        <p:blipFill>
          <a:blip r:embed="rId2"/>
          <a:stretch/>
        </p:blipFill>
        <p:spPr>
          <a:xfrm>
            <a:off x="2160000" y="948240"/>
            <a:ext cx="5792760" cy="4447800"/>
          </a:xfrm>
          <a:prstGeom prst="rect">
            <a:avLst/>
          </a:prstGeom>
          <a:ln>
            <a:noFill/>
          </a:ln>
        </p:spPr>
      </p:pic>
      <p:sp>
        <p:nvSpPr>
          <p:cNvPr id="381" name="CustomShape 3"/>
          <p:cNvSpPr/>
          <p:nvPr/>
        </p:nvSpPr>
        <p:spPr>
          <a:xfrm>
            <a:off x="2160000" y="360000"/>
            <a:ext cx="58903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a:solidFill>
                  <a:srgbClr val="000000"/>
                </a:solidFill>
                <a:latin typeface="Arial"/>
                <a:ea typeface="DejaVu Sans"/>
              </a:rPr>
              <a:t>Logo Druhého mezinárodního kongresu eugeniky (1921)</a:t>
            </a:r>
            <a:endParaRPr lang="cs-CZ" sz="1800" b="0" strike="noStrike" spc="-1">
              <a:latin typeface="Arial"/>
            </a:endParaRPr>
          </a:p>
        </p:txBody>
      </p:sp>
    </p:spTree>
    <p:extLst>
      <p:ext uri="{BB962C8B-B14F-4D97-AF65-F5344CB8AC3E}">
        <p14:creationId xmlns:p14="http://schemas.microsoft.com/office/powerpoint/2010/main" val="396437606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2015976" y="216000"/>
            <a:ext cx="7698984"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lnSpcReduction="10000"/>
          </a:bodyPr>
          <a:lstStyle/>
          <a:p>
            <a:pPr>
              <a:lnSpc>
                <a:spcPct val="100000"/>
              </a:lnSpc>
            </a:pPr>
            <a:r>
              <a:rPr lang="cs-CZ" sz="3300" b="0" strike="noStrike" spc="-1" dirty="0" smtClean="0">
                <a:latin typeface="Times New Roman"/>
                <a:ea typeface="DejaVu Sans"/>
              </a:rPr>
              <a:t>HRŮZNÝ ROZMĚR EUGENIKY</a:t>
            </a:r>
          </a:p>
          <a:p>
            <a:pPr>
              <a:lnSpc>
                <a:spcPct val="100000"/>
              </a:lnSpc>
            </a:pPr>
            <a:r>
              <a:rPr lang="cs-CZ" sz="3300" b="0" strike="noStrike" spc="-1" dirty="0" smtClean="0">
                <a:latin typeface="Times New Roman"/>
                <a:ea typeface="DejaVu Sans"/>
              </a:rPr>
              <a:t>Josef </a:t>
            </a:r>
            <a:r>
              <a:rPr lang="cs-CZ" sz="3300" b="0" strike="noStrike" spc="-1" dirty="0" err="1" smtClean="0">
                <a:latin typeface="Times New Roman"/>
                <a:ea typeface="DejaVu Sans"/>
              </a:rPr>
              <a:t>Mengele</a:t>
            </a:r>
            <a:endParaRPr lang="cs-CZ" sz="3300" b="0" strike="noStrike" spc="-1" dirty="0">
              <a:latin typeface="Arial"/>
            </a:endParaRPr>
          </a:p>
        </p:txBody>
      </p:sp>
      <p:sp>
        <p:nvSpPr>
          <p:cNvPr id="383" name="CustomShape 2"/>
          <p:cNvSpPr/>
          <p:nvPr/>
        </p:nvSpPr>
        <p:spPr>
          <a:xfrm>
            <a:off x="2232000" y="1367999"/>
            <a:ext cx="7482960" cy="38435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1500" lnSpcReduction="20000"/>
          </a:bodyPr>
          <a:lstStyle/>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Eugenika</a:t>
            </a: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Jeho výzkum se skládal z hrubých operací a značně bolestivých testů prováděných téměř vždy bez narkózy. Šlo o amputace, lumbální punkce, tyfové infekce a úmyslně infikovaná zranění, aby bylo možno sledovat reakce.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vstřikoval různé roztoky pod kůži na hlavě, aby změnil barvu vlasů, nebo do očí, aby změnil jejich barvu na modrou. Pokud pokusné dvojče zemřelo, zabíjel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okamžitě i druhé dvojče, aby jejich pitvy mohly proběhnout simultánně. Při testování odolnosti vězňů používal elektrické šoky. Mnohé z pokusných dvojčat nepřežilo. Používal rentgenové záření pro pokusy se sterilizací žen.</a:t>
            </a:r>
            <a:endParaRPr lang="cs-CZ" sz="2400" b="0" strike="noStrike" spc="-1" dirty="0">
              <a:latin typeface="Arial"/>
            </a:endParaRPr>
          </a:p>
          <a:p>
            <a:pPr>
              <a:lnSpc>
                <a:spcPct val="100000"/>
              </a:lnSpc>
              <a:spcAft>
                <a:spcPts val="1060"/>
              </a:spcAft>
            </a:pP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Svědkové, kteří Osvětim přežili, uvádějí stovky případů bestiálních a krutých </a:t>
            </a:r>
            <a:r>
              <a:rPr lang="cs-CZ" sz="2400" b="0" strike="noStrike" spc="-1" dirty="0" err="1">
                <a:solidFill>
                  <a:srgbClr val="050505"/>
                </a:solidFill>
                <a:latin typeface="Arial"/>
                <a:ea typeface="DejaVu Sans"/>
              </a:rPr>
              <a:t>Mengeleho</a:t>
            </a:r>
            <a:r>
              <a:rPr lang="cs-CZ" sz="2400" b="0" strike="noStrike" spc="-1" dirty="0">
                <a:solidFill>
                  <a:srgbClr val="050505"/>
                </a:solidFill>
                <a:latin typeface="Arial"/>
                <a:ea typeface="DejaVu Sans"/>
              </a:rPr>
              <a:t> experimentů. Někdy projevoval známku laskavosti, aby vzápětí ve jménu vědy dítě podrobil krutým pokusům.</a:t>
            </a:r>
            <a:endParaRPr lang="cs-CZ" sz="2400" b="0" strike="noStrike" spc="-1" dirty="0">
              <a:latin typeface="Arial"/>
            </a:endParaRPr>
          </a:p>
        </p:txBody>
      </p:sp>
    </p:spTree>
    <p:extLst>
      <p:ext uri="{BB962C8B-B14F-4D97-AF65-F5344CB8AC3E}">
        <p14:creationId xmlns:p14="http://schemas.microsoft.com/office/powerpoint/2010/main" val="417195007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1943968" y="20392"/>
            <a:ext cx="7627712" cy="1354217"/>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400" b="0" strike="noStrike" spc="-1" dirty="0" smtClean="0">
                <a:solidFill>
                  <a:srgbClr val="000000"/>
                </a:solidFill>
                <a:latin typeface="Arial"/>
                <a:ea typeface="DejaVu Sans"/>
              </a:rPr>
              <a:t>Inteligence</a:t>
            </a:r>
          </a:p>
          <a:p>
            <a:pPr>
              <a:lnSpc>
                <a:spcPct val="100000"/>
              </a:lnSpc>
            </a:pPr>
            <a:r>
              <a:rPr lang="cs-CZ" sz="4400" b="0" strike="noStrike" spc="-1" dirty="0" smtClean="0">
                <a:solidFill>
                  <a:srgbClr val="000000"/>
                </a:solidFill>
                <a:latin typeface="Arial"/>
                <a:ea typeface="DejaVu Sans"/>
              </a:rPr>
              <a:t>Genetika </a:t>
            </a:r>
            <a:r>
              <a:rPr lang="cs-CZ" sz="4400" b="0" strike="noStrike" spc="-1" dirty="0">
                <a:solidFill>
                  <a:srgbClr val="000000"/>
                </a:solidFill>
                <a:latin typeface="Arial"/>
                <a:ea typeface="DejaVu Sans"/>
              </a:rPr>
              <a:t>x prostředí</a:t>
            </a:r>
            <a:endParaRPr lang="cs-CZ" sz="4400" b="0" strike="noStrike" spc="-1" dirty="0">
              <a:latin typeface="Arial"/>
            </a:endParaRPr>
          </a:p>
        </p:txBody>
      </p:sp>
      <p:sp>
        <p:nvSpPr>
          <p:cNvPr id="389" name="CustomShape 2"/>
          <p:cNvSpPr/>
          <p:nvPr/>
        </p:nvSpPr>
        <p:spPr>
          <a:xfrm>
            <a:off x="1943968" y="1971179"/>
            <a:ext cx="7847320" cy="34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000" lnSpcReduction="10000"/>
          </a:bodyPr>
          <a:lstStyle/>
          <a:p>
            <a:pPr marL="110520">
              <a:lnSpc>
                <a:spcPct val="80000"/>
              </a:lnSpc>
              <a:spcBef>
                <a:spcPts val="499"/>
              </a:spcBef>
            </a:pPr>
            <a:r>
              <a:rPr lang="cs-CZ" sz="2000" b="1" strike="noStrike" spc="-1" dirty="0">
                <a:solidFill>
                  <a:srgbClr val="000000"/>
                </a:solidFill>
                <a:latin typeface="Arial"/>
                <a:ea typeface="Microsoft YaHei"/>
              </a:rPr>
              <a:t>Dnes častý názor:</a:t>
            </a:r>
            <a:endParaRPr lang="cs-CZ" sz="2000" b="0" strike="noStrike" spc="-1" dirty="0">
              <a:latin typeface="Arial"/>
            </a:endParaRPr>
          </a:p>
          <a:p>
            <a:pPr marL="432000" indent="-320040">
              <a:lnSpc>
                <a:spcPct val="80000"/>
              </a:lnSpc>
              <a:spcBef>
                <a:spcPts val="499"/>
              </a:spcBef>
              <a:buClr>
                <a:srgbClr val="000000"/>
              </a:buClr>
              <a:buSzPct val="45000"/>
              <a:buFont typeface="Wingdings" charset="2"/>
              <a:buChar char=""/>
            </a:pPr>
            <a:r>
              <a:rPr lang="cs-CZ" sz="2000" b="1" strike="noStrike" spc="-1" dirty="0" smtClean="0">
                <a:solidFill>
                  <a:srgbClr val="000000"/>
                </a:solidFill>
                <a:latin typeface="Arial"/>
                <a:ea typeface="Microsoft YaHei"/>
              </a:rPr>
              <a:t>Vliv </a:t>
            </a:r>
            <a:r>
              <a:rPr lang="cs-CZ" sz="2000" b="1" strike="noStrike" spc="-1" dirty="0" err="1" smtClean="0">
                <a:solidFill>
                  <a:srgbClr val="000000"/>
                </a:solidFill>
                <a:latin typeface="Arial"/>
                <a:ea typeface="Microsoft YaHei"/>
              </a:rPr>
              <a:t>genotypuj</a:t>
            </a:r>
            <a:r>
              <a:rPr lang="cs-CZ" sz="2000" b="1" strike="noStrike" spc="-1" dirty="0" smtClean="0">
                <a:solidFill>
                  <a:srgbClr val="000000"/>
                </a:solidFill>
                <a:latin typeface="Arial"/>
                <a:ea typeface="Microsoft YaHei"/>
              </a:rPr>
              <a:t>. </a:t>
            </a:r>
            <a:r>
              <a:rPr lang="cs-CZ" sz="2000" b="1" strike="noStrike" spc="-1" dirty="0">
                <a:solidFill>
                  <a:srgbClr val="000000"/>
                </a:solidFill>
                <a:latin typeface="Arial"/>
                <a:ea typeface="Microsoft YaHei"/>
              </a:rPr>
              <a:t>vrozené dispozice zahrnuje 70 – 75 </a:t>
            </a:r>
            <a:r>
              <a:rPr lang="cs-CZ" sz="2000" b="1" strike="noStrike" spc="-1" dirty="0" smtClean="0">
                <a:solidFill>
                  <a:srgbClr val="000000"/>
                </a:solidFill>
                <a:latin typeface="Arial"/>
                <a:ea typeface="Microsoft YaHei"/>
              </a:rPr>
              <a:t>%</a:t>
            </a:r>
          </a:p>
          <a:p>
            <a:pPr marL="432000" indent="-320040">
              <a:lnSpc>
                <a:spcPct val="80000"/>
              </a:lnSpc>
              <a:spcBef>
                <a:spcPts val="499"/>
              </a:spcBef>
              <a:buClr>
                <a:srgbClr val="000000"/>
              </a:buClr>
              <a:buSzPct val="45000"/>
              <a:buFont typeface="Wingdings" charset="2"/>
              <a:buChar char=""/>
            </a:pPr>
            <a:r>
              <a:rPr lang="cs-CZ" sz="2000" b="1" strike="noStrike" spc="-1" dirty="0" smtClean="0">
                <a:solidFill>
                  <a:srgbClr val="000000"/>
                </a:solidFill>
                <a:latin typeface="Arial"/>
                <a:ea typeface="Microsoft YaHei"/>
              </a:rPr>
              <a:t>Vliv </a:t>
            </a:r>
            <a:r>
              <a:rPr lang="cs-CZ" sz="2000" b="1" strike="noStrike" spc="-1" dirty="0">
                <a:solidFill>
                  <a:srgbClr val="000000"/>
                </a:solidFill>
                <a:latin typeface="Arial"/>
                <a:ea typeface="Microsoft YaHei"/>
              </a:rPr>
              <a:t>prostředí 25 – 30 %</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80000"/>
              </a:lnSpc>
              <a:spcBef>
                <a:spcPts val="499"/>
              </a:spcBef>
            </a:pPr>
            <a:endParaRPr lang="cs-CZ" sz="2000" b="0" strike="noStrike" spc="-1" dirty="0">
              <a:latin typeface="Arial"/>
            </a:endParaRPr>
          </a:p>
          <a:p>
            <a:pPr marL="40320">
              <a:lnSpc>
                <a:spcPct val="80000"/>
              </a:lnSpc>
              <a:spcBef>
                <a:spcPts val="499"/>
              </a:spcBef>
            </a:pPr>
            <a:r>
              <a:rPr lang="cs-CZ" sz="2000" b="0" strike="noStrike" spc="-1" dirty="0">
                <a:solidFill>
                  <a:srgbClr val="000000"/>
                </a:solidFill>
                <a:latin typeface="Arial"/>
                <a:ea typeface="Microsoft YaHei"/>
              </a:rPr>
              <a:t>Kulturní vlivy:</a:t>
            </a: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některé etnické skupiny mohou v testech vytvořených v jiných kulturách selhávat – například projevy praktické inteligence v Čechách a v prostředí např. Grónska</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selhávání v testech může vytvořit hrozbu </a:t>
            </a:r>
            <a:r>
              <a:rPr lang="cs-CZ" sz="2000" b="0" strike="noStrike" spc="-1" dirty="0" err="1">
                <a:solidFill>
                  <a:srgbClr val="000000"/>
                </a:solidFill>
                <a:latin typeface="Arial"/>
                <a:ea typeface="Microsoft YaHei"/>
              </a:rPr>
              <a:t>stereotypizace</a:t>
            </a:r>
            <a:r>
              <a:rPr lang="cs-CZ" sz="2000" b="0" strike="noStrike" spc="-1" dirty="0">
                <a:solidFill>
                  <a:srgbClr val="000000"/>
                </a:solidFill>
                <a:latin typeface="Arial"/>
                <a:ea typeface="Microsoft YaHei"/>
              </a:rPr>
              <a:t> – např. zařazování romských dětí do základní školy praktické???</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dle výzkumů není možné formulovat validní závěry o vrozených rasových rozdílech v inteligenci. </a:t>
            </a:r>
            <a:endParaRPr lang="cs-CZ" sz="2000" b="0" strike="noStrike" spc="-1" dirty="0">
              <a:latin typeface="Arial"/>
            </a:endParaRPr>
          </a:p>
          <a:p>
            <a:pPr>
              <a:lnSpc>
                <a:spcPct val="80000"/>
              </a:lnSpc>
              <a:spcBef>
                <a:spcPts val="598"/>
              </a:spcBef>
            </a:pPr>
            <a:endParaRPr lang="cs-CZ" sz="2000" b="0" strike="noStrike" spc="-1" dirty="0">
              <a:latin typeface="Arial"/>
            </a:endParaRPr>
          </a:p>
          <a:p>
            <a:pPr>
              <a:lnSpc>
                <a:spcPct val="100000"/>
              </a:lnSpc>
              <a:spcBef>
                <a:spcPts val="1417"/>
              </a:spcBef>
            </a:pPr>
            <a:endParaRPr lang="cs-CZ" sz="2000" b="0" strike="noStrike" spc="-1" dirty="0">
              <a:latin typeface="Arial"/>
            </a:endParaRPr>
          </a:p>
        </p:txBody>
      </p:sp>
    </p:spTree>
    <p:extLst>
      <p:ext uri="{BB962C8B-B14F-4D97-AF65-F5344CB8AC3E}">
        <p14:creationId xmlns:p14="http://schemas.microsoft.com/office/powerpoint/2010/main" val="73219829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431640" y="203760"/>
            <a:ext cx="9067680" cy="100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a:p>
            <a:pPr>
              <a:lnSpc>
                <a:spcPct val="100000"/>
              </a:lnSpc>
            </a:pPr>
            <a:r>
              <a:rPr lang="cs-CZ" sz="1200" b="0" strike="noStrike" spc="-1">
                <a:solidFill>
                  <a:srgbClr val="000000"/>
                </a:solidFill>
                <a:latin typeface="Arial"/>
                <a:ea typeface="Microsoft YaHei"/>
              </a:rPr>
              <a:t>Linda S. Gottfredsonová, článek The General Intelligence Factor</a:t>
            </a:r>
            <a:endParaRPr lang="cs-CZ" sz="1200" b="0" strike="noStrike" spc="-1">
              <a:latin typeface="Arial"/>
            </a:endParaRPr>
          </a:p>
          <a:p>
            <a:pPr>
              <a:lnSpc>
                <a:spcPct val="100000"/>
              </a:lnSpc>
            </a:pPr>
            <a:endParaRPr lang="cs-CZ" sz="1200" b="0" strike="noStrike" spc="-1">
              <a:latin typeface="Arial"/>
            </a:endParaRPr>
          </a:p>
        </p:txBody>
      </p:sp>
      <p:sp>
        <p:nvSpPr>
          <p:cNvPr id="317" name="CustomShape 2"/>
          <p:cNvSpPr/>
          <p:nvPr/>
        </p:nvSpPr>
        <p:spPr>
          <a:xfrm>
            <a:off x="431640" y="1296000"/>
            <a:ext cx="8996400" cy="38120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7000" lnSpcReduction="20000"/>
          </a:bodyPr>
          <a:lstStyle/>
          <a:p>
            <a:pPr algn="just">
              <a:lnSpc>
                <a:spcPct val="100000"/>
              </a:lnSpc>
            </a:pPr>
            <a:r>
              <a:rPr lang="cs-CZ" sz="2000" b="0" strike="noStrike" spc="-1">
                <a:solidFill>
                  <a:srgbClr val="000000"/>
                </a:solidFill>
                <a:latin typeface="Arial"/>
                <a:ea typeface="Microsoft YaHei"/>
              </a:rPr>
              <a:t>Linda S. Gottfredsonová uvádí, že lidé </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s mírně podprůměrným IQ mají: </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- 88× vyšší pravděpodobnost,   že nedokončí střední školu</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- 7x vyšší pravděpodobnost, že skončí ve vězení</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- 5x vyšší pravděpodobnost, že budou v dospělosti žít v chudobě,</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než lidé s IQ mírně nad průměrem.</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s podprůměrným hodnoceným IQ</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o 50 procent vyšší pravděpodobnost, že se rozvedou.</a:t>
            </a:r>
            <a:endParaRPr lang="cs-CZ" sz="2000" b="0" strike="noStrike" spc="-1">
              <a:latin typeface="Arial"/>
            </a:endParaRPr>
          </a:p>
          <a:p>
            <a:pPr algn="just">
              <a:lnSpc>
                <a:spcPct val="100000"/>
              </a:lnSpc>
            </a:pP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Obecně platí, že země dosahují mezigenerační zvýšení 5 až 25 bodů. Největší přírůstky se zdá se objevují v testech zjišťujících tzv. fluidní (vrozenou) inteligenci (Gf) spíše nežli v těch, které zjišťují krystalickou (založenou na zkušenostech a dovednostech získaných učením) inteligenci (Gc).</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Dokonce ve vědeckém světě má IQ pouze slabou souvislost s dosaženými úspěchy u lidí, kteří jsou dostatečně inteligentní na to, aby se stali vědci. Výzkumy například ukazují, že vědec, který má IQ 130, má stejnou pravděpodobnost získat Nobelovu cenu jako ten, jehož IQ je 180 (Hudson, L., 1966). Contrary Imaginations: A Psychological Study of the English Schoolboy, London: Methwen.</a:t>
            </a:r>
            <a:endParaRPr lang="cs-CZ"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5353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smtClean="0">
                <a:solidFill>
                  <a:srgbClr val="000000"/>
                </a:solidFill>
                <a:latin typeface="Arial"/>
              </a:rPr>
              <a:t>Lexikální původ slova: </a:t>
            </a:r>
          </a:p>
          <a:p>
            <a:pPr>
              <a:lnSpc>
                <a:spcPct val="100000"/>
              </a:lnSpc>
            </a:pPr>
            <a:endParaRPr lang="cs-CZ" spc="-1" dirty="0" smtClean="0">
              <a:solidFill>
                <a:srgbClr val="000000"/>
              </a:solidFill>
              <a:latin typeface="Arial"/>
            </a:endParaRPr>
          </a:p>
          <a:p>
            <a:r>
              <a:rPr lang="cs-CZ" b="1" spc="-1" dirty="0" smtClean="0">
                <a:solidFill>
                  <a:srgbClr val="000000"/>
                </a:solidFill>
              </a:rPr>
              <a:t>Inteligence</a:t>
            </a:r>
            <a:endParaRPr lang="cs-CZ" spc="-1" dirty="0" smtClean="0">
              <a:solidFill>
                <a:srgbClr val="000000"/>
              </a:solidFill>
              <a:latin typeface="Arial"/>
            </a:endParaRPr>
          </a:p>
          <a:p>
            <a:pPr marL="285750" indent="-285750">
              <a:lnSpc>
                <a:spcPct val="100000"/>
              </a:lnSpc>
              <a:buFont typeface="Wingdings" panose="05000000000000000000" pitchFamily="2" charset="2"/>
              <a:buChar char="v"/>
            </a:pPr>
            <a:r>
              <a:rPr lang="cs-CZ" spc="-1" dirty="0" smtClean="0">
                <a:solidFill>
                  <a:srgbClr val="000000"/>
                </a:solidFill>
                <a:latin typeface="Arial"/>
              </a:rPr>
              <a:t>Latinsky </a:t>
            </a:r>
            <a:r>
              <a:rPr lang="cs-CZ" spc="-1" dirty="0" err="1" smtClean="0">
                <a:solidFill>
                  <a:srgbClr val="000000"/>
                </a:solidFill>
                <a:latin typeface="Arial"/>
              </a:rPr>
              <a:t>intellegere</a:t>
            </a:r>
            <a:r>
              <a:rPr lang="cs-CZ" spc="-1" dirty="0" smtClean="0">
                <a:solidFill>
                  <a:srgbClr val="000000"/>
                </a:solidFill>
                <a:latin typeface="Arial"/>
              </a:rPr>
              <a:t> – pochopit, uvědomit si; inter – uprostřed mezi; </a:t>
            </a:r>
            <a:r>
              <a:rPr lang="cs-CZ" spc="-1" dirty="0" err="1" smtClean="0">
                <a:solidFill>
                  <a:srgbClr val="000000"/>
                </a:solidFill>
                <a:latin typeface="Arial"/>
              </a:rPr>
              <a:t>legere</a:t>
            </a:r>
            <a:r>
              <a:rPr lang="cs-CZ" spc="-1" dirty="0">
                <a:solidFill>
                  <a:srgbClr val="000000"/>
                </a:solidFill>
                <a:latin typeface="Arial"/>
              </a:rPr>
              <a:t> </a:t>
            </a:r>
            <a:r>
              <a:rPr lang="cs-CZ" spc="-1" dirty="0" smtClean="0">
                <a:solidFill>
                  <a:srgbClr val="000000"/>
                </a:solidFill>
                <a:latin typeface="Arial"/>
              </a:rPr>
              <a:t>– myslet, vybírat, shromažďovat, mluvit</a:t>
            </a:r>
          </a:p>
          <a:p>
            <a:pPr>
              <a:lnSpc>
                <a:spcPct val="100000"/>
              </a:lnSpc>
            </a:pPr>
            <a:endParaRPr lang="cs-CZ" spc="-1" dirty="0" smtClean="0">
              <a:solidFill>
                <a:srgbClr val="000000"/>
              </a:solidFill>
              <a:latin typeface="Arial"/>
            </a:endParaRPr>
          </a:p>
          <a:p>
            <a:pPr marL="285750" indent="-285750">
              <a:lnSpc>
                <a:spcPct val="100000"/>
              </a:lnSpc>
              <a:buFont typeface="Wingdings" panose="05000000000000000000" pitchFamily="2" charset="2"/>
              <a:buChar char="v"/>
            </a:pPr>
            <a:r>
              <a:rPr lang="cs-CZ" spc="-1" dirty="0" err="1" smtClean="0">
                <a:solidFill>
                  <a:srgbClr val="000000"/>
                </a:solidFill>
                <a:latin typeface="Arial"/>
              </a:rPr>
              <a:t>Intelligence</a:t>
            </a:r>
            <a:r>
              <a:rPr lang="cs-CZ" spc="-1" dirty="0" smtClean="0">
                <a:solidFill>
                  <a:srgbClr val="000000"/>
                </a:solidFill>
                <a:latin typeface="Arial"/>
              </a:rPr>
              <a:t> – angl. zpráva, novinka, informace (především ve spojitosti zprávy od špionů)</a:t>
            </a:r>
          </a:p>
          <a:p>
            <a:pPr>
              <a:lnSpc>
                <a:spcPct val="100000"/>
              </a:lnSpc>
            </a:pPr>
            <a:endParaRPr lang="cs-CZ" spc="-1" dirty="0">
              <a:solidFill>
                <a:srgbClr val="000000"/>
              </a:solidFill>
              <a:latin typeface="Arial"/>
            </a:endParaRPr>
          </a:p>
          <a:p>
            <a:pPr marL="285750" indent="-285750">
              <a:lnSpc>
                <a:spcPct val="100000"/>
              </a:lnSpc>
              <a:buFont typeface="Wingdings" panose="05000000000000000000" pitchFamily="2" charset="2"/>
              <a:buChar char="v"/>
            </a:pPr>
            <a:r>
              <a:rPr lang="cs-CZ" spc="-1" dirty="0" smtClean="0">
                <a:solidFill>
                  <a:srgbClr val="000000"/>
                </a:solidFill>
                <a:latin typeface="Arial"/>
              </a:rPr>
              <a:t>Slovník spisovné češtiny pro školu a veřejnost (i ASCS)</a:t>
            </a:r>
          </a:p>
          <a:p>
            <a:pPr marL="285750" indent="-285750">
              <a:lnSpc>
                <a:spcPct val="100000"/>
              </a:lnSpc>
              <a:buFont typeface="Arial" panose="020B0604020202020204" pitchFamily="34" charset="0"/>
              <a:buChar char="•"/>
            </a:pPr>
            <a:r>
              <a:rPr lang="cs-CZ" spc="-1" dirty="0" smtClean="0">
                <a:solidFill>
                  <a:srgbClr val="000000"/>
                </a:solidFill>
                <a:latin typeface="Arial"/>
              </a:rPr>
              <a:t>Schopnost chápání a samostatného myšlení</a:t>
            </a:r>
          </a:p>
          <a:p>
            <a:pPr marL="285750" indent="-285750">
              <a:lnSpc>
                <a:spcPct val="100000"/>
              </a:lnSpc>
              <a:buFont typeface="Arial" panose="020B0604020202020204" pitchFamily="34" charset="0"/>
              <a:buChar char="•"/>
            </a:pPr>
            <a:r>
              <a:rPr lang="cs-CZ" spc="-1" dirty="0" smtClean="0">
                <a:solidFill>
                  <a:srgbClr val="000000"/>
                </a:solidFill>
                <a:latin typeface="Arial"/>
              </a:rPr>
              <a:t>Společenská vrstva tvořená duševně pracujícími lidmi</a:t>
            </a:r>
          </a:p>
          <a:p>
            <a:pPr marL="285750" indent="-285750">
              <a:lnSpc>
                <a:spcPct val="100000"/>
              </a:lnSpc>
              <a:buFont typeface="Arial" panose="020B0604020202020204" pitchFamily="34" charset="0"/>
              <a:buChar char="•"/>
            </a:pPr>
            <a:endParaRPr lang="cs-CZ" spc="-1" dirty="0">
              <a:solidFill>
                <a:srgbClr val="000000"/>
              </a:solidFill>
              <a:latin typeface="Arial"/>
            </a:endParaRPr>
          </a:p>
          <a:p>
            <a:pPr>
              <a:lnSpc>
                <a:spcPct val="100000"/>
              </a:lnSpc>
            </a:pPr>
            <a:r>
              <a:rPr lang="cs-CZ" b="1" spc="-1" dirty="0" smtClean="0">
                <a:solidFill>
                  <a:srgbClr val="000000"/>
                </a:solidFill>
                <a:latin typeface="Arial"/>
              </a:rPr>
              <a:t>Intelekt</a:t>
            </a:r>
          </a:p>
          <a:p>
            <a:pPr marL="285750" indent="-285750">
              <a:lnSpc>
                <a:spcPct val="100000"/>
              </a:lnSpc>
              <a:buFont typeface="Wingdings" panose="05000000000000000000" pitchFamily="2" charset="2"/>
              <a:buChar char="v"/>
            </a:pPr>
            <a:r>
              <a:rPr lang="cs-CZ" spc="-1" dirty="0" smtClean="0">
                <a:solidFill>
                  <a:srgbClr val="000000"/>
                </a:solidFill>
                <a:latin typeface="Arial"/>
              </a:rPr>
              <a:t>Latinsky </a:t>
            </a:r>
            <a:r>
              <a:rPr lang="cs-CZ" spc="-1" dirty="0" err="1" smtClean="0">
                <a:solidFill>
                  <a:srgbClr val="000000"/>
                </a:solidFill>
                <a:latin typeface="Arial"/>
              </a:rPr>
              <a:t>intellectus</a:t>
            </a:r>
            <a:r>
              <a:rPr lang="cs-CZ" spc="-1" dirty="0" smtClean="0">
                <a:solidFill>
                  <a:srgbClr val="000000"/>
                </a:solidFill>
                <a:latin typeface="Arial"/>
              </a:rPr>
              <a:t> – rozlišování, vnímavost, úsudek, chápání, porozumění</a:t>
            </a:r>
          </a:p>
          <a:p>
            <a:pPr marL="285750" indent="-285750">
              <a:lnSpc>
                <a:spcPct val="100000"/>
              </a:lnSpc>
              <a:buFont typeface="Wingdings" panose="05000000000000000000" pitchFamily="2" charset="2"/>
              <a:buChar char="v"/>
            </a:pPr>
            <a:r>
              <a:rPr lang="cs-CZ" spc="-1" dirty="0" smtClean="0">
                <a:solidFill>
                  <a:srgbClr val="000000"/>
                </a:solidFill>
                <a:latin typeface="Arial"/>
              </a:rPr>
              <a:t>Akademický slovník cizích slov (ASCS) – schopnost myšlení, racionálního poznání, rozumu</a:t>
            </a:r>
            <a:endParaRPr lang="cs-CZ" spc="-1" dirty="0">
              <a:solidFill>
                <a:srgbClr val="000000"/>
              </a:solidFill>
              <a:latin typeface="Arial"/>
            </a:endParaRPr>
          </a:p>
          <a:p>
            <a:pPr>
              <a:lnSpc>
                <a:spcPct val="100000"/>
              </a:lnSpc>
            </a:pP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328"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329" name="CustomShape 3"/>
          <p:cNvSpPr/>
          <p:nvPr/>
        </p:nvSpPr>
        <p:spPr>
          <a:xfrm>
            <a:off x="446400" y="603000"/>
            <a:ext cx="8975880" cy="4228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360">
              <a:lnSpc>
                <a:spcPct val="80000"/>
              </a:lnSpc>
              <a:spcBef>
                <a:spcPts val="499"/>
              </a:spcBef>
            </a:pPr>
            <a:r>
              <a:rPr lang="cs-CZ" sz="2400" b="1" strike="noStrike" spc="-1">
                <a:solidFill>
                  <a:srgbClr val="C9211E"/>
                </a:solidFill>
                <a:latin typeface="Arial"/>
                <a:ea typeface="Microsoft YaHei"/>
              </a:rPr>
              <a:t>Spearmanův model dvou faktorové inteligence</a:t>
            </a:r>
            <a:endParaRPr lang="cs-CZ" sz="2400" b="0" strike="noStrike" spc="-1">
              <a:latin typeface="Arial"/>
            </a:endParaRPr>
          </a:p>
          <a:p>
            <a:pPr marL="36360">
              <a:lnSpc>
                <a:spcPct val="80000"/>
              </a:lnSpc>
              <a:spcBef>
                <a:spcPts val="499"/>
              </a:spcBef>
            </a:pPr>
            <a:endParaRPr lang="cs-CZ" sz="2400" b="0" strike="noStrike" spc="-1">
              <a:latin typeface="Arial"/>
            </a:endParaRPr>
          </a:p>
          <a:p>
            <a:pPr marL="36360">
              <a:lnSpc>
                <a:spcPct val="80000"/>
              </a:lnSpc>
              <a:spcBef>
                <a:spcPts val="499"/>
              </a:spcBef>
            </a:pPr>
            <a:r>
              <a:rPr lang="cs-CZ" sz="2400" b="1" strike="noStrike" spc="-1">
                <a:solidFill>
                  <a:srgbClr val="FF3838"/>
                </a:solidFill>
                <a:latin typeface="Arial"/>
                <a:ea typeface="Microsoft YaHei"/>
              </a:rPr>
              <a:t>Cattellova fluidní a krystalická inteligence</a:t>
            </a:r>
            <a:endParaRPr lang="cs-CZ" sz="2400" b="0" strike="noStrike" spc="-1">
              <a:latin typeface="Arial"/>
            </a:endParaRPr>
          </a:p>
          <a:p>
            <a:pPr marL="36360">
              <a:lnSpc>
                <a:spcPct val="80000"/>
              </a:lnSpc>
              <a:spcBef>
                <a:spcPts val="499"/>
              </a:spcBef>
            </a:pPr>
            <a:endParaRPr lang="cs-CZ" sz="2400" b="0" strike="noStrike" spc="-1">
              <a:latin typeface="Arial"/>
            </a:endParaRPr>
          </a:p>
          <a:p>
            <a:pPr marL="36360">
              <a:lnSpc>
                <a:spcPct val="80000"/>
              </a:lnSpc>
              <a:spcBef>
                <a:spcPts val="499"/>
              </a:spcBef>
            </a:pPr>
            <a:r>
              <a:rPr lang="cs-CZ" sz="2400" b="1" strike="noStrike" spc="-1">
                <a:solidFill>
                  <a:srgbClr val="800080"/>
                </a:solidFill>
                <a:latin typeface="Arial"/>
                <a:ea typeface="Microsoft YaHei"/>
              </a:rPr>
              <a:t>Guilfordův strukturální model intelektu</a:t>
            </a:r>
            <a:endParaRPr lang="cs-CZ" sz="2400" b="0" strike="noStrike" spc="-1">
              <a:latin typeface="Arial"/>
            </a:endParaRPr>
          </a:p>
          <a:p>
            <a:pPr marL="36360">
              <a:lnSpc>
                <a:spcPct val="80000"/>
              </a:lnSpc>
              <a:spcBef>
                <a:spcPts val="499"/>
              </a:spcBef>
            </a:pPr>
            <a:endParaRPr lang="cs-CZ" sz="2400" b="0" strike="noStrike" spc="-1">
              <a:latin typeface="Arial"/>
            </a:endParaRPr>
          </a:p>
          <a:p>
            <a:pPr marL="36360">
              <a:lnSpc>
                <a:spcPct val="80000"/>
              </a:lnSpc>
              <a:spcBef>
                <a:spcPts val="499"/>
              </a:spcBef>
            </a:pPr>
            <a:r>
              <a:rPr lang="cs-CZ" sz="2400" b="1" strike="noStrike" spc="-1">
                <a:solidFill>
                  <a:srgbClr val="FF5429"/>
                </a:solidFill>
                <a:latin typeface="Arial"/>
                <a:ea typeface="Microsoft YaHei"/>
              </a:rPr>
              <a:t>Sternbergova  triarchická teorie inteligence (analytická, praktická, kreativní)</a:t>
            </a:r>
            <a:endParaRPr lang="cs-CZ" sz="2400" b="0" strike="noStrike" spc="-1">
              <a:latin typeface="Arial"/>
            </a:endParaRPr>
          </a:p>
          <a:p>
            <a:pPr marL="36360">
              <a:lnSpc>
                <a:spcPct val="80000"/>
              </a:lnSpc>
              <a:spcBef>
                <a:spcPts val="499"/>
              </a:spcBef>
            </a:pPr>
            <a:endParaRPr lang="cs-CZ" sz="2400" b="0" strike="noStrike" spc="-1">
              <a:latin typeface="Arial"/>
            </a:endParaRPr>
          </a:p>
          <a:p>
            <a:pPr marL="36360">
              <a:lnSpc>
                <a:spcPct val="80000"/>
              </a:lnSpc>
              <a:spcBef>
                <a:spcPts val="499"/>
              </a:spcBef>
            </a:pPr>
            <a:r>
              <a:rPr lang="cs-CZ" sz="2400" b="1" strike="noStrike" spc="-1">
                <a:solidFill>
                  <a:srgbClr val="00A933"/>
                </a:solidFill>
                <a:latin typeface="Arial"/>
                <a:ea typeface="Microsoft YaHei"/>
              </a:rPr>
              <a:t>Gardnerova teorie mnohočetné inteligence</a:t>
            </a:r>
            <a:endParaRPr lang="cs-CZ" sz="2400" b="0" strike="noStrike" spc="-1">
              <a:latin typeface="Arial"/>
            </a:endParaRPr>
          </a:p>
          <a:p>
            <a:pPr marL="36360">
              <a:lnSpc>
                <a:spcPct val="80000"/>
              </a:lnSpc>
              <a:spcBef>
                <a:spcPts val="499"/>
              </a:spcBef>
            </a:pPr>
            <a:endParaRPr lang="cs-CZ" sz="2400" b="0" strike="noStrike" spc="-1">
              <a:latin typeface="Arial"/>
            </a:endParaRPr>
          </a:p>
          <a:p>
            <a:pPr marL="36360">
              <a:lnSpc>
                <a:spcPct val="80000"/>
              </a:lnSpc>
              <a:spcBef>
                <a:spcPts val="499"/>
              </a:spcBef>
            </a:pPr>
            <a:r>
              <a:rPr lang="cs-CZ" sz="2400" b="1" strike="noStrike" spc="-1">
                <a:solidFill>
                  <a:srgbClr val="55215B"/>
                </a:solidFill>
                <a:latin typeface="Arial"/>
                <a:ea typeface="Microsoft YaHei"/>
              </a:rPr>
              <a:t>Golemanova emoční inteligence, EQ</a:t>
            </a:r>
            <a:endParaRPr lang="cs-CZ" sz="2400" b="0" strike="noStrike" spc="-1">
              <a:latin typeface="Arial"/>
            </a:endParaRPr>
          </a:p>
          <a:p>
            <a:pPr marL="34920">
              <a:lnSpc>
                <a:spcPct val="80000"/>
              </a:lnSpc>
              <a:spcBef>
                <a:spcPts val="249"/>
              </a:spcBef>
            </a:pPr>
            <a:endParaRPr lang="cs-CZ" sz="2400" b="0" strike="noStrike" spc="-1">
              <a:latin typeface="Arial"/>
            </a:endParaRPr>
          </a:p>
          <a:p>
            <a:pPr marL="34920">
              <a:lnSpc>
                <a:spcPct val="80000"/>
              </a:lnSpc>
              <a:spcBef>
                <a:spcPts val="249"/>
              </a:spcBef>
            </a:pPr>
            <a:endParaRPr lang="cs-CZ" sz="2400" b="0" strike="noStrike" spc="-1">
              <a:latin typeface="Arial"/>
            </a:endParaRPr>
          </a:p>
          <a:p>
            <a:pPr marL="34920">
              <a:lnSpc>
                <a:spcPct val="80000"/>
              </a:lnSpc>
              <a:spcBef>
                <a:spcPts val="249"/>
              </a:spcBef>
            </a:pPr>
            <a:endParaRPr lang="cs-CZ"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385712" y="170979"/>
            <a:ext cx="9068400" cy="861774"/>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1" strike="noStrike" spc="-1" dirty="0" smtClean="0">
                <a:solidFill>
                  <a:srgbClr val="000000"/>
                </a:solidFill>
                <a:latin typeface="Arial"/>
                <a:ea typeface="Microsoft YaHei"/>
              </a:rPr>
              <a:t>Charles E. </a:t>
            </a:r>
            <a:r>
              <a:rPr lang="cs-CZ" sz="3600" b="1" strike="noStrike" spc="-1" dirty="0" err="1" smtClean="0">
                <a:solidFill>
                  <a:srgbClr val="000000"/>
                </a:solidFill>
                <a:latin typeface="Arial"/>
                <a:ea typeface="Microsoft YaHei"/>
              </a:rPr>
              <a:t>Spearman</a:t>
            </a:r>
            <a:r>
              <a:rPr lang="cs-CZ" sz="3600" b="1" strike="noStrike" spc="-1" dirty="0" smtClean="0">
                <a:solidFill>
                  <a:srgbClr val="000000"/>
                </a:solidFill>
                <a:latin typeface="Arial"/>
                <a:ea typeface="Microsoft YaHei"/>
              </a:rPr>
              <a:t> </a:t>
            </a:r>
            <a:r>
              <a:rPr lang="cs-CZ" sz="3600" b="0" strike="noStrike" spc="-1" dirty="0" smtClean="0">
                <a:solidFill>
                  <a:srgbClr val="000000"/>
                </a:solidFill>
                <a:latin typeface="Arial"/>
                <a:ea typeface="Microsoft YaHei"/>
              </a:rPr>
              <a:t>(1863-1945)</a:t>
            </a:r>
            <a:endParaRPr lang="cs-CZ" sz="3600" b="0" strike="noStrike" spc="-1" dirty="0" smtClean="0">
              <a:latin typeface="Arial"/>
            </a:endParaRPr>
          </a:p>
          <a:p>
            <a:pPr>
              <a:lnSpc>
                <a:spcPct val="100000"/>
              </a:lnSpc>
            </a:pPr>
            <a:endParaRPr lang="cs-CZ" sz="2000" b="0" strike="noStrike" spc="-1" dirty="0">
              <a:latin typeface="Arial"/>
            </a:endParaRPr>
          </a:p>
        </p:txBody>
      </p:sp>
      <p:sp>
        <p:nvSpPr>
          <p:cNvPr id="331" name="CustomShape 2"/>
          <p:cNvSpPr/>
          <p:nvPr/>
        </p:nvSpPr>
        <p:spPr>
          <a:xfrm>
            <a:off x="287784" y="1323107"/>
            <a:ext cx="9577064" cy="4104457"/>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7500" lnSpcReduction="20000"/>
          </a:bodyPr>
          <a:lstStyle/>
          <a:p>
            <a:pPr>
              <a:lnSpc>
                <a:spcPct val="80000"/>
              </a:lnSpc>
              <a:spcBef>
                <a:spcPts val="499"/>
              </a:spcBef>
            </a:pPr>
            <a:endParaRPr lang="cs-CZ" sz="1800" b="0" strike="noStrike" spc="-1" dirty="0">
              <a:latin typeface="Arial"/>
            </a:endParaRPr>
          </a:p>
          <a:p>
            <a:pPr>
              <a:lnSpc>
                <a:spcPct val="100000"/>
              </a:lnSpc>
            </a:pPr>
            <a:r>
              <a:rPr lang="cs-CZ" sz="4400" spc="-1" dirty="0">
                <a:solidFill>
                  <a:srgbClr val="C9211E"/>
                </a:solidFill>
                <a:ea typeface="Microsoft YaHei"/>
              </a:rPr>
              <a:t>Průkopník faktorové analýzy</a:t>
            </a:r>
            <a:endParaRPr lang="cs-CZ" sz="4400" spc="-1" dirty="0"/>
          </a:p>
          <a:p>
            <a:pPr>
              <a:lnSpc>
                <a:spcPct val="100000"/>
              </a:lnSpc>
            </a:pPr>
            <a:r>
              <a:rPr lang="cs-CZ" sz="4400" spc="-1" dirty="0" err="1">
                <a:solidFill>
                  <a:srgbClr val="C9211E"/>
                </a:solidFill>
                <a:ea typeface="Microsoft YaHei"/>
              </a:rPr>
              <a:t>Dvoufaktorový</a:t>
            </a:r>
            <a:r>
              <a:rPr lang="cs-CZ" sz="4400" spc="-1" dirty="0">
                <a:solidFill>
                  <a:srgbClr val="C9211E"/>
                </a:solidFill>
                <a:ea typeface="Microsoft YaHei"/>
              </a:rPr>
              <a:t> model IQ</a:t>
            </a:r>
            <a:endParaRPr lang="cs-CZ" sz="4400" spc="-1" dirty="0"/>
          </a:p>
          <a:p>
            <a:pPr>
              <a:lnSpc>
                <a:spcPct val="80000"/>
              </a:lnSpc>
              <a:spcBef>
                <a:spcPts val="499"/>
              </a:spcBef>
              <a:buClr>
                <a:srgbClr val="000000"/>
              </a:buClr>
              <a:buSzPct val="45000"/>
            </a:pPr>
            <a:endParaRPr lang="cs-CZ" sz="4200" b="0" strike="noStrike" spc="-1" dirty="0" smtClean="0">
              <a:solidFill>
                <a:srgbClr val="000000"/>
              </a:solidFill>
              <a:latin typeface="Calibri" panose="020F0502020204030204" pitchFamily="34" charset="0"/>
              <a:ea typeface="Microsoft YaHei"/>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teorii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třídění charakteristických vlastností na základě statistické analýzy výsledků IQ </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testů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předpokládal</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že g-faktor je jakýmsi druhem „zrcadla“ neboli odrazem inteligence jedince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inteligence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se skládá z obecného fakturu „g“ a specifických faktorů „s“</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a:t>
            </a:r>
            <a:r>
              <a:rPr lang="cs-CZ" sz="4200" b="0" strike="noStrike" spc="-1" dirty="0">
                <a:solidFill>
                  <a:srgbClr val="000000"/>
                </a:solidFill>
                <a:latin typeface="Calibri" panose="020F0502020204030204" pitchFamily="34" charset="0"/>
                <a:ea typeface="Microsoft YaHei"/>
                <a:cs typeface="Calibri" panose="020F0502020204030204" pitchFamily="34" charset="0"/>
              </a:rPr>
              <a:t>g“ obecný faktor,  řešení složitějších úkolů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g-faktor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postihuje všechny mentální schopnosti a předurčuje výkonnost jednotlivce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  dokáže-li někdo řešit určitý okruh problémů, dokáže také zároveň řešit i problémy jiného typu</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  při testování inteligence se vychází z jednoho všeobecného testu a jeho výsledku v hodnotě inteligenčního kvocientu (IQ).K tomuto účelu se nejčastěji používají např. </a:t>
            </a:r>
            <a:r>
              <a:rPr lang="cs-CZ" sz="4200" b="0" strike="noStrike" spc="-1" dirty="0" err="1">
                <a:solidFill>
                  <a:srgbClr val="000000"/>
                </a:solidFill>
                <a:latin typeface="Calibri" panose="020F0502020204030204" pitchFamily="34" charset="0"/>
                <a:ea typeface="Microsoft YaHei"/>
                <a:cs typeface="Calibri" panose="020F0502020204030204" pitchFamily="34" charset="0"/>
              </a:rPr>
              <a:t>Ravenovy</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progresivní matice (RMP viz dále). </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  experimentálně potvrzeno, že úspěšní řešitelé toho testu jsou rovněž úspěšní v testech zaměřených na speciální schopnosti např. verbální, numerické, paměťové apod.</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 </a:t>
            </a:r>
            <a:r>
              <a:rPr lang="cs-CZ" sz="4200" b="0" strike="noStrike" spc="-1" dirty="0">
                <a:solidFill>
                  <a:srgbClr val="C9211E"/>
                </a:solidFill>
                <a:latin typeface="Calibri" panose="020F0502020204030204" pitchFamily="34" charset="0"/>
                <a:ea typeface="Microsoft YaHei"/>
                <a:cs typeface="Calibri" panose="020F0502020204030204" pitchFamily="34" charset="0"/>
              </a:rPr>
              <a:t> specifické faktory se projevují  při řešení jednoduchých </a:t>
            </a:r>
            <a:r>
              <a:rPr lang="cs-CZ" sz="4200" b="0" strike="noStrike" spc="-1" dirty="0" smtClean="0">
                <a:solidFill>
                  <a:srgbClr val="C9211E"/>
                </a:solidFill>
                <a:latin typeface="Calibri" panose="020F0502020204030204" pitchFamily="34" charset="0"/>
                <a:ea typeface="Microsoft YaHei"/>
                <a:cs typeface="Calibri" panose="020F0502020204030204" pitchFamily="34" charset="0"/>
              </a:rPr>
              <a:t>úkolů</a:t>
            </a:r>
            <a:endParaRPr lang="cs-CZ" sz="4200" b="0" strike="noStrike" spc="-1" dirty="0">
              <a:latin typeface="Arial"/>
            </a:endParaRPr>
          </a:p>
        </p:txBody>
      </p:sp>
      <p:pic>
        <p:nvPicPr>
          <p:cNvPr id="332" name="Obrázek 301"/>
          <p:cNvPicPr/>
          <p:nvPr/>
        </p:nvPicPr>
        <p:blipFill>
          <a:blip r:embed="rId2"/>
          <a:stretch/>
        </p:blipFill>
        <p:spPr>
          <a:xfrm>
            <a:off x="8503025" y="201333"/>
            <a:ext cx="1230480" cy="1662840"/>
          </a:xfrm>
          <a:prstGeom prst="rect">
            <a:avLst/>
          </a:prstGeom>
          <a:ln>
            <a:noFill/>
          </a:ln>
        </p:spPr>
      </p:pic>
      <p:pic>
        <p:nvPicPr>
          <p:cNvPr id="333" name="Obrázek 302"/>
          <p:cNvPicPr/>
          <p:nvPr/>
        </p:nvPicPr>
        <p:blipFill>
          <a:blip r:embed="rId3"/>
          <a:stretch/>
        </p:blipFill>
        <p:spPr>
          <a:xfrm>
            <a:off x="6408464" y="812809"/>
            <a:ext cx="1509480" cy="1272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360000" y="230400"/>
            <a:ext cx="9068400" cy="1096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0" strike="noStrike" spc="-1" dirty="0" err="1">
                <a:solidFill>
                  <a:srgbClr val="C9211E"/>
                </a:solidFill>
                <a:latin typeface="Arial"/>
                <a:ea typeface="Microsoft YaHei"/>
              </a:rPr>
              <a:t>Ravenovy</a:t>
            </a:r>
            <a:r>
              <a:rPr lang="cs-CZ" sz="3600" b="0" strike="noStrike" spc="-1" dirty="0">
                <a:solidFill>
                  <a:srgbClr val="C9211E"/>
                </a:solidFill>
                <a:latin typeface="Arial"/>
                <a:ea typeface="Microsoft YaHei"/>
              </a:rPr>
              <a:t> progresivní matice</a:t>
            </a:r>
            <a:endParaRPr lang="cs-CZ" sz="3600" b="0" strike="noStrike" spc="-1" dirty="0">
              <a:latin typeface="Arial"/>
            </a:endParaRPr>
          </a:p>
          <a:p>
            <a:pPr>
              <a:lnSpc>
                <a:spcPct val="100000"/>
              </a:lnSpc>
            </a:pPr>
            <a:r>
              <a:rPr lang="cs-CZ" sz="3600" b="0" strike="noStrike" spc="-1" dirty="0">
                <a:solidFill>
                  <a:srgbClr val="C9211E"/>
                </a:solidFill>
                <a:latin typeface="Arial"/>
                <a:ea typeface="Microsoft YaHei"/>
              </a:rPr>
              <a:t>Elementární kognitivní úlohy </a:t>
            </a:r>
            <a:endParaRPr lang="cs-CZ" sz="3600" b="0" strike="noStrike" spc="-1" dirty="0">
              <a:latin typeface="Arial"/>
            </a:endParaRPr>
          </a:p>
        </p:txBody>
      </p:sp>
      <p:sp>
        <p:nvSpPr>
          <p:cNvPr id="335" name="CustomShape 2"/>
          <p:cNvSpPr/>
          <p:nvPr/>
        </p:nvSpPr>
        <p:spPr>
          <a:xfrm>
            <a:off x="361440" y="2232000"/>
            <a:ext cx="9356040" cy="2434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r>
              <a:rPr lang="cs-CZ" sz="2200" b="0" strike="noStrike" spc="-1">
                <a:solidFill>
                  <a:srgbClr val="C9211E"/>
                </a:solidFill>
                <a:latin typeface="Times New Roman"/>
                <a:ea typeface="Microsoft YaHei"/>
              </a:rPr>
              <a:t> . 						</a:t>
            </a:r>
            <a:endParaRPr lang="cs-CZ" sz="2200" b="0" strike="noStrike" spc="-1">
              <a:latin typeface="Arial"/>
            </a:endParaRPr>
          </a:p>
          <a:p>
            <a:pPr>
              <a:lnSpc>
                <a:spcPct val="80000"/>
              </a:lnSpc>
              <a:spcBef>
                <a:spcPts val="499"/>
              </a:spcBef>
            </a:pPr>
            <a:endParaRPr lang="cs-CZ" sz="2200" b="0" strike="noStrike" spc="-1">
              <a:latin typeface="Arial"/>
            </a:endParaRPr>
          </a:p>
          <a:p>
            <a:pPr>
              <a:lnSpc>
                <a:spcPct val="100000"/>
              </a:lnSpc>
              <a:spcBef>
                <a:spcPts val="1417"/>
              </a:spcBef>
            </a:pPr>
            <a:endParaRPr lang="cs-CZ" sz="2200" b="0" strike="noStrike" spc="-1">
              <a:latin typeface="Arial"/>
            </a:endParaRPr>
          </a:p>
        </p:txBody>
      </p:sp>
      <p:pic>
        <p:nvPicPr>
          <p:cNvPr id="336" name="Obrázek 305"/>
          <p:cNvPicPr/>
          <p:nvPr/>
        </p:nvPicPr>
        <p:blipFill>
          <a:blip r:embed="rId2"/>
          <a:stretch/>
        </p:blipFill>
        <p:spPr>
          <a:xfrm>
            <a:off x="1151880" y="2979291"/>
            <a:ext cx="2448272" cy="2347423"/>
          </a:xfrm>
          <a:prstGeom prst="rect">
            <a:avLst/>
          </a:prstGeom>
          <a:ln>
            <a:noFill/>
          </a:ln>
        </p:spPr>
      </p:pic>
      <p:sp>
        <p:nvSpPr>
          <p:cNvPr id="337" name="CustomShape 3"/>
          <p:cNvSpPr/>
          <p:nvPr/>
        </p:nvSpPr>
        <p:spPr>
          <a:xfrm>
            <a:off x="5039460" y="3819206"/>
            <a:ext cx="4676120"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Autorem testů je anglický psycholog</a:t>
            </a: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John </a:t>
            </a:r>
            <a:r>
              <a:rPr lang="cs-CZ" sz="1800" b="1" strike="noStrike" spc="-1" dirty="0" err="1">
                <a:solidFill>
                  <a:srgbClr val="000000"/>
                </a:solidFill>
                <a:latin typeface="Arial"/>
                <a:ea typeface="DejaVu Sans"/>
              </a:rPr>
              <a:t>Carlyle</a:t>
            </a:r>
            <a:r>
              <a:rPr lang="cs-CZ" sz="1800" b="1" strike="noStrike" spc="-1" dirty="0">
                <a:solidFill>
                  <a:srgbClr val="000000"/>
                </a:solidFill>
                <a:latin typeface="Arial"/>
                <a:ea typeface="DejaVu Sans"/>
              </a:rPr>
              <a:t> </a:t>
            </a:r>
            <a:r>
              <a:rPr lang="cs-CZ" sz="1800" b="1" strike="noStrike" spc="-1" dirty="0" err="1">
                <a:solidFill>
                  <a:srgbClr val="000000"/>
                </a:solidFill>
                <a:latin typeface="Arial"/>
                <a:ea typeface="DejaVu Sans"/>
              </a:rPr>
              <a:t>Raven</a:t>
            </a:r>
            <a:r>
              <a:rPr lang="cs-CZ" sz="1800" b="0" strike="noStrike" spc="-1" dirty="0">
                <a:solidFill>
                  <a:srgbClr val="000000"/>
                </a:solidFill>
                <a:latin typeface="Arial"/>
                <a:ea typeface="DejaVu Sans"/>
              </a:rPr>
              <a:t> (1902-1970), který při tvorbě </a:t>
            </a:r>
            <a:r>
              <a:rPr lang="cs-CZ" sz="1800" b="0" strike="noStrike" spc="-1" dirty="0" smtClean="0">
                <a:solidFill>
                  <a:srgbClr val="000000"/>
                </a:solidFill>
                <a:latin typeface="Arial"/>
                <a:ea typeface="DejaVu Sans"/>
              </a:rPr>
              <a:t>psychometrického diagnostického </a:t>
            </a:r>
            <a:r>
              <a:rPr lang="cs-CZ" sz="1800" b="0" strike="noStrike" spc="-1" dirty="0">
                <a:solidFill>
                  <a:srgbClr val="000000"/>
                </a:solidFill>
                <a:latin typeface="Arial"/>
                <a:ea typeface="DejaVu Sans"/>
              </a:rPr>
              <a:t>prostředku vyšel z </a:t>
            </a:r>
            <a:r>
              <a:rPr lang="cs-CZ" sz="1800" b="0" strike="noStrike" spc="-1" dirty="0" err="1">
                <a:solidFill>
                  <a:srgbClr val="000000"/>
                </a:solidFill>
                <a:latin typeface="Arial"/>
                <a:ea typeface="DejaVu Sans"/>
              </a:rPr>
              <a:t>dvoufaktorové</a:t>
            </a:r>
            <a:r>
              <a:rPr lang="cs-CZ" sz="1800" b="0" strike="noStrike" spc="-1" dirty="0">
                <a:solidFill>
                  <a:srgbClr val="000000"/>
                </a:solidFill>
                <a:latin typeface="Arial"/>
                <a:ea typeface="DejaVu Sans"/>
              </a:rPr>
              <a:t> teorie schopností podle Ch. </a:t>
            </a:r>
            <a:r>
              <a:rPr lang="cs-CZ" sz="1800" b="0" strike="noStrike" spc="-1" dirty="0" err="1">
                <a:solidFill>
                  <a:srgbClr val="000000"/>
                </a:solidFill>
                <a:latin typeface="Arial"/>
                <a:ea typeface="DejaVu Sans"/>
              </a:rPr>
              <a:t>Spearmana</a:t>
            </a:r>
            <a:r>
              <a:rPr lang="cs-CZ" sz="1800" b="0" strike="noStrike" spc="-1" dirty="0">
                <a:solidFill>
                  <a:srgbClr val="000000"/>
                </a:solidFill>
                <a:latin typeface="Arial"/>
                <a:ea typeface="DejaVu Sans"/>
              </a:rPr>
              <a:t> </a:t>
            </a:r>
            <a:endParaRPr lang="cs-CZ" sz="1800" b="0" strike="noStrike" spc="-1" dirty="0">
              <a:latin typeface="Arial"/>
            </a:endParaRPr>
          </a:p>
        </p:txBody>
      </p:sp>
      <p:sp>
        <p:nvSpPr>
          <p:cNvPr id="6" name="CustomShape 1"/>
          <p:cNvSpPr/>
          <p:nvPr/>
        </p:nvSpPr>
        <p:spPr>
          <a:xfrm>
            <a:off x="238339" y="1395115"/>
            <a:ext cx="9842286"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a:solidFill>
                  <a:srgbClr val="000000"/>
                </a:solidFill>
                <a:latin typeface="Arial"/>
                <a:ea typeface="DejaVu Sans"/>
              </a:rPr>
              <a:t>D</a:t>
            </a:r>
            <a:r>
              <a:rPr lang="cs-CZ" sz="1800" b="0" strike="noStrike" spc="-1" dirty="0" smtClean="0">
                <a:solidFill>
                  <a:srgbClr val="000000"/>
                </a:solidFill>
                <a:latin typeface="Arial"/>
                <a:ea typeface="DejaVu Sans"/>
              </a:rPr>
              <a:t>okáže-li </a:t>
            </a:r>
            <a:r>
              <a:rPr lang="cs-CZ" sz="1800" b="0" strike="noStrike" spc="-1" dirty="0">
                <a:solidFill>
                  <a:srgbClr val="000000"/>
                </a:solidFill>
                <a:latin typeface="Arial"/>
                <a:ea typeface="DejaVu Sans"/>
              </a:rPr>
              <a:t>někdo řešit určitý okruh problémů, dokáže také zároveň řešit i problémy jiného typu. Při testování inteligence se vychází z jednoho všeobecného testu a jeho výsledku v hodnotě inteligenčního kvocientu (IQ).K tomuto účelu se nejčastěji používají např. </a:t>
            </a:r>
            <a:r>
              <a:rPr lang="cs-CZ" sz="1800" b="0" strike="noStrike" spc="-1" dirty="0" err="1">
                <a:solidFill>
                  <a:srgbClr val="000000"/>
                </a:solidFill>
                <a:latin typeface="Arial"/>
                <a:ea typeface="DejaVu Sans"/>
              </a:rPr>
              <a:t>Ravenovy</a:t>
            </a:r>
            <a:r>
              <a:rPr lang="cs-CZ" sz="1800" b="0" strike="noStrike" spc="-1" dirty="0">
                <a:solidFill>
                  <a:srgbClr val="000000"/>
                </a:solidFill>
                <a:latin typeface="Arial"/>
                <a:ea typeface="DejaVu Sans"/>
              </a:rPr>
              <a:t> </a:t>
            </a:r>
            <a:r>
              <a:rPr lang="cs-CZ" sz="1800" b="0" strike="noStrike" spc="-1" dirty="0" smtClean="0">
                <a:solidFill>
                  <a:srgbClr val="000000"/>
                </a:solidFill>
                <a:latin typeface="Arial"/>
                <a:ea typeface="DejaVu Sans"/>
              </a:rPr>
              <a:t>matice. </a:t>
            </a:r>
            <a:r>
              <a:rPr lang="cs-CZ" sz="1800" b="0" strike="noStrike" spc="-1" dirty="0">
                <a:solidFill>
                  <a:srgbClr val="000000"/>
                </a:solidFill>
                <a:latin typeface="Arial"/>
                <a:ea typeface="DejaVu Sans"/>
              </a:rPr>
              <a:t>Experimentálně bylo potvrzeno, že úspěšní řešitelé toho testu jsou rovněž úspěšní v testech zaměřených na speciální schopnosti např. verbální, numerické, paměťové apod.</a:t>
            </a: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04000" y="565920"/>
            <a:ext cx="9067680" cy="638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p:txBody>
      </p:sp>
      <p:sp>
        <p:nvSpPr>
          <p:cNvPr id="340" name="CustomShape 2"/>
          <p:cNvSpPr/>
          <p:nvPr/>
        </p:nvSpPr>
        <p:spPr>
          <a:xfrm>
            <a:off x="504000" y="1296000"/>
            <a:ext cx="9288840" cy="437455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b="0" strike="noStrike" spc="-1" dirty="0">
                <a:latin typeface="Arial"/>
                <a:ea typeface="Microsoft YaHei"/>
              </a:rPr>
              <a:t>K nejtěsnějším biologickým korelacím u g-faktoru patří hmotnost </a:t>
            </a:r>
            <a:r>
              <a:rPr lang="cs-CZ" b="0" strike="noStrike" spc="-1" dirty="0" err="1">
                <a:latin typeface="Arial"/>
                <a:ea typeface="Microsoft YaHei"/>
              </a:rPr>
              <a:t>prefrontálního</a:t>
            </a:r>
            <a:r>
              <a:rPr lang="cs-CZ" b="0" strike="noStrike" spc="-1" dirty="0">
                <a:latin typeface="Arial"/>
                <a:ea typeface="Microsoft YaHei"/>
              </a:rPr>
              <a:t> mozkového laloku, celková hmotnost mozku a rychlost </a:t>
            </a:r>
            <a:r>
              <a:rPr lang="cs-CZ" b="0" strike="noStrike" spc="-1" dirty="0" err="1">
                <a:latin typeface="Arial"/>
                <a:ea typeface="Microsoft YaHei"/>
              </a:rPr>
              <a:t>metabolizace</a:t>
            </a:r>
            <a:r>
              <a:rPr lang="cs-CZ" b="0" strike="noStrike" spc="-1" dirty="0">
                <a:latin typeface="Arial"/>
                <a:ea typeface="Microsoft YaHei"/>
              </a:rPr>
              <a:t> glukózy v mozku a kortikální tloušťka. Faktor g rovněž koreluje s celkovými tělesnými rozměry, třebaže poněkud volněji. Současný výzkum naznačuje, že dědičnost g je přibližně 0,85, což je dokonce více než u samotného IQ. Zdá se proto, že dědičnost většiny výsledků testů je nutné přičíst právě g-faktoru a že g a velikost mozku spolu těsně korelují. Studie dvojčat pomocí MRI ukázaly, že objem čelní šedé hmoty významným způsobem koreluje s g a s dědičností. Korelace mezi velikostí mozku a g je spojena i s mnohými genetickými a mentálními poruchami. </a:t>
            </a:r>
            <a:endParaRPr lang="cs-CZ" b="0" strike="noStrike" spc="-1" dirty="0">
              <a:latin typeface="Arial"/>
            </a:endParaRPr>
          </a:p>
          <a:p>
            <a:pPr>
              <a:lnSpc>
                <a:spcPct val="100000"/>
              </a:lnSpc>
            </a:pPr>
            <a:r>
              <a:rPr lang="cs-CZ" b="0" strike="noStrike" spc="-1" dirty="0">
                <a:latin typeface="Arial"/>
                <a:ea typeface="Microsoft YaHei"/>
              </a:rPr>
              <a:t>Faktor g také předurčuje výkony v pracovní činnosti – a to tím lépe, čím je vykonávaná práce složitější. Ve skutečnosti všeobecná inteligence předurčuje pracovní výkony lépe než kterýkoli jiný charakteristický rys jednotlivce. Hodnota mentálních testů a s nimi spojeného měření g roste se složitostí a prestiží vykonávané činnosti. S tím, jak roste složitost zadaného úkolu, zvyšuje se i úroveň g. Nižší hodnoty g se pak stávají ještě větším handicapem. Tyto vysoké a nízké hodnoty g-faktoru se odrážejí v úspěších nebo neúspěších našich každodenních činností a našich vztahů.</a:t>
            </a:r>
            <a:endParaRPr lang="cs-CZ" b="0" strike="noStrike" spc="-1" dirty="0">
              <a:latin typeface="Arial"/>
            </a:endParaRPr>
          </a:p>
          <a:p>
            <a:pPr>
              <a:lnSpc>
                <a:spcPct val="100000"/>
              </a:lnSpc>
            </a:pPr>
            <a:r>
              <a:rPr lang="cs-CZ" b="0" strike="noStrike" spc="-1" dirty="0">
                <a:latin typeface="Arial"/>
                <a:ea typeface="Microsoft YaHei"/>
              </a:rPr>
              <a:t>  </a:t>
            </a:r>
            <a:endParaRPr lang="cs-CZ"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1" name="CustomShape 1"/>
          <p:cNvSpPr/>
          <p:nvPr/>
        </p:nvSpPr>
        <p:spPr>
          <a:xfrm>
            <a:off x="504000" y="226080"/>
            <a:ext cx="9068040" cy="942840"/>
          </a:xfrm>
          <a:prstGeom prst="rect">
            <a:avLst/>
          </a:prstGeom>
          <a:solidFill>
            <a:srgbClr val="ED7D31"/>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1" strike="noStrike" spc="-1" dirty="0">
                <a:solidFill>
                  <a:srgbClr val="000000"/>
                </a:solidFill>
                <a:latin typeface="Arial"/>
                <a:ea typeface="DejaVu Sans"/>
              </a:rPr>
              <a:t>Raymond   </a:t>
            </a:r>
            <a:r>
              <a:rPr lang="cs-CZ" sz="4400" b="1" strike="noStrike" spc="-1" dirty="0" err="1">
                <a:solidFill>
                  <a:srgbClr val="000000"/>
                </a:solidFill>
                <a:latin typeface="Arial"/>
                <a:ea typeface="DejaVu Sans"/>
              </a:rPr>
              <a:t>Cattell</a:t>
            </a:r>
            <a:endParaRPr lang="cs-CZ" sz="4400" b="1" strike="noStrike" spc="-1" dirty="0">
              <a:latin typeface="Arial"/>
            </a:endParaRPr>
          </a:p>
        </p:txBody>
      </p:sp>
      <p:sp>
        <p:nvSpPr>
          <p:cNvPr id="342" name="CustomShape 2"/>
          <p:cNvSpPr/>
          <p:nvPr/>
        </p:nvSpPr>
        <p:spPr>
          <a:xfrm>
            <a:off x="504000" y="1296000"/>
            <a:ext cx="885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Inteligence je kombinací různých charakteristik jedince</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Zpočátku spolupracoval se </a:t>
            </a:r>
            <a:r>
              <a:rPr lang="cs-CZ" sz="2400" b="0" strike="noStrike" spc="-1" dirty="0" err="1">
                <a:solidFill>
                  <a:srgbClr val="000000"/>
                </a:solidFill>
                <a:latin typeface="Arial"/>
                <a:ea typeface="Microsoft YaHei"/>
              </a:rPr>
              <a:t>Spearmanem</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a:t>
            </a:r>
            <a:r>
              <a:rPr lang="cs-CZ" sz="2400" b="0" strike="noStrike" spc="-1" dirty="0">
                <a:solidFill>
                  <a:srgbClr val="FF0000"/>
                </a:solidFill>
                <a:latin typeface="Arial"/>
                <a:ea typeface="Microsoft YaHei"/>
              </a:rPr>
              <a:t>Fluidní inteligence </a:t>
            </a:r>
            <a:r>
              <a:rPr lang="cs-CZ" sz="2400" b="0" strike="noStrike" spc="-1" dirty="0" smtClean="0">
                <a:solidFill>
                  <a:srgbClr val="FF0000"/>
                </a:solidFill>
                <a:latin typeface="Arial"/>
                <a:ea typeface="Microsoft YaHei"/>
              </a:rPr>
              <a:t>- </a:t>
            </a:r>
            <a:r>
              <a:rPr lang="cs-CZ" sz="2400" b="0" strike="noStrike" spc="-1" dirty="0" smtClean="0">
                <a:solidFill>
                  <a:srgbClr val="000000"/>
                </a:solidFill>
                <a:latin typeface="Arial"/>
                <a:ea typeface="Microsoft YaHei"/>
              </a:rPr>
              <a:t>vrozená </a:t>
            </a:r>
            <a:r>
              <a:rPr lang="cs-CZ" sz="2400" b="0" strike="noStrike" spc="-1" dirty="0">
                <a:solidFill>
                  <a:srgbClr val="000000"/>
                </a:solidFill>
                <a:latin typeface="Arial"/>
                <a:ea typeface="Microsoft YaHei"/>
              </a:rPr>
              <a:t>schopnost učit se a nalézat efektivní řešení problémů, jakýsi potenciál, který je možno kdykoli zaktivovat a využít při běžném životě</a:t>
            </a:r>
            <a:r>
              <a:rPr lang="cs-CZ" sz="2400" b="0" strike="noStrike" spc="-1" dirty="0" smtClean="0">
                <a:solidFill>
                  <a:srgbClr val="000000"/>
                </a:solidFill>
                <a:latin typeface="Arial"/>
                <a:ea typeface="Microsoft YaHei"/>
              </a:rPr>
              <a:t>. </a:t>
            </a:r>
            <a:r>
              <a:rPr lang="cs-CZ" sz="2400" spc="-1" dirty="0">
                <a:solidFill>
                  <a:srgbClr val="000000"/>
                </a:solidFill>
                <a:latin typeface="Arial"/>
                <a:ea typeface="Microsoft YaHei"/>
              </a:rPr>
              <a:t>D</a:t>
            </a:r>
            <a:r>
              <a:rPr lang="cs-CZ" altLang="cs-CZ" sz="2400" dirty="0" smtClean="0">
                <a:ea typeface="Microsoft YaHei" charset="-122"/>
              </a:rPr>
              <a:t>ána </a:t>
            </a:r>
            <a:r>
              <a:rPr lang="cs-CZ" altLang="cs-CZ" sz="2400" dirty="0">
                <a:ea typeface="Microsoft YaHei" charset="-122"/>
              </a:rPr>
              <a:t>biologickou kapacitou mozku, umožňuje chápání abstraktních a často nových vztahů, což se vyžaduje v testech zaměřených na induktivní logické uvažování (kde </a:t>
            </a:r>
            <a:r>
              <a:rPr lang="pl-PL" altLang="cs-CZ" sz="2400" dirty="0">
                <a:ea typeface="Microsoft YaHei" charset="-122"/>
              </a:rPr>
              <a:t>člověk postupuje od specifického k obecnému), jako je </a:t>
            </a:r>
            <a:r>
              <a:rPr lang="cs-CZ" altLang="cs-CZ" sz="2400" dirty="0">
                <a:ea typeface="Microsoft YaHei" charset="-122"/>
              </a:rPr>
              <a:t>doplňování číselných řad a </a:t>
            </a:r>
            <a:r>
              <a:rPr lang="cs-CZ" altLang="cs-CZ" sz="2400" dirty="0" smtClean="0">
                <a:ea typeface="Microsoft YaHei" charset="-122"/>
              </a:rPr>
              <a:t>analogie. Stárnutím klesá úroveň. </a:t>
            </a:r>
            <a:endParaRPr lang="cs-CZ" sz="2400" b="0" strike="noStrike" spc="-1" dirty="0" smtClean="0">
              <a:solidFill>
                <a:srgbClr val="000000"/>
              </a:solidFill>
              <a:latin typeface="Arial"/>
              <a:ea typeface="Microsoft YaHei"/>
            </a:endParaRPr>
          </a:p>
          <a:p>
            <a:pPr marL="216000" indent="-214200">
              <a:lnSpc>
                <a:spcPct val="90000"/>
              </a:lnSpc>
              <a:spcBef>
                <a:spcPts val="1414"/>
              </a:spcBef>
              <a:buClr>
                <a:srgbClr val="000000"/>
              </a:buClr>
              <a:buFont typeface="Wingdings" charset="2"/>
              <a:buChar char=""/>
            </a:pPr>
            <a:r>
              <a:rPr lang="cs-CZ" sz="2400" b="0" strike="noStrike" spc="-1" dirty="0" smtClean="0">
                <a:solidFill>
                  <a:srgbClr val="FF0000"/>
                </a:solidFill>
                <a:latin typeface="Arial"/>
                <a:ea typeface="Microsoft YaHei"/>
              </a:rPr>
              <a:t>Krystalizovaná </a:t>
            </a:r>
            <a:r>
              <a:rPr lang="cs-CZ" sz="2400" b="0" strike="noStrike" spc="-1" dirty="0">
                <a:solidFill>
                  <a:srgbClr val="FF0000"/>
                </a:solidFill>
                <a:latin typeface="Arial"/>
                <a:ea typeface="Microsoft YaHei"/>
              </a:rPr>
              <a:t>inteligence </a:t>
            </a:r>
            <a:r>
              <a:rPr lang="cs-CZ" sz="2400" b="0" strike="noStrike" spc="-1" dirty="0">
                <a:solidFill>
                  <a:srgbClr val="000000"/>
                </a:solidFill>
                <a:latin typeface="Arial"/>
                <a:ea typeface="Microsoft YaHei"/>
              </a:rPr>
              <a:t>-  založená na zkušenostech, na znalostech a naučených dovednostech, a zároveň zahrnuje i slovní zásobu. Je to schopnost využít takto získané znalosti při řešení problémů. Tento typ inteligence je tedy silně kulturně </a:t>
            </a:r>
            <a:r>
              <a:rPr lang="cs-CZ" sz="2400" b="0" strike="noStrike" spc="-1" dirty="0" smtClean="0">
                <a:solidFill>
                  <a:srgbClr val="000000"/>
                </a:solidFill>
                <a:latin typeface="Arial"/>
                <a:ea typeface="Microsoft YaHei"/>
              </a:rPr>
              <a:t>determinován (úroveň rodin a inteligence dětí).  </a:t>
            </a:r>
            <a:r>
              <a:rPr lang="cs-CZ" sz="2400" spc="-1" dirty="0">
                <a:solidFill>
                  <a:srgbClr val="000000"/>
                </a:solidFill>
                <a:ea typeface="Microsoft YaHei"/>
              </a:rPr>
              <a:t>Je vytvářena ontogenetickou zkušeností a především vzděláváním. Měří se testy všeobecných znalostí a testy slovními. </a:t>
            </a:r>
            <a:endParaRPr lang="cs-CZ" sz="2400" spc="-1" dirty="0"/>
          </a:p>
          <a:p>
            <a:pPr marL="216000" indent="-214200">
              <a:lnSpc>
                <a:spcPct val="90000"/>
              </a:lnSpc>
              <a:spcBef>
                <a:spcPts val="1414"/>
              </a:spcBef>
              <a:buClr>
                <a:srgbClr val="000000"/>
              </a:buClr>
              <a:buFont typeface="Wingdings" charset="2"/>
              <a:buChar char=""/>
            </a:pPr>
            <a:endParaRPr lang="cs-CZ"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2160000" y="362520"/>
            <a:ext cx="7127280" cy="669960"/>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400" b="0" strike="noStrike" spc="-1">
                <a:solidFill>
                  <a:srgbClr val="000000"/>
                </a:solidFill>
                <a:latin typeface="Arial"/>
                <a:ea typeface="DejaVu Sans"/>
              </a:rPr>
              <a:t>Raymond   Cattell</a:t>
            </a:r>
            <a:endParaRPr lang="cs-CZ" sz="4400" b="0" strike="noStrike" spc="-1">
              <a:latin typeface="Arial"/>
            </a:endParaRPr>
          </a:p>
        </p:txBody>
      </p:sp>
      <p:pic>
        <p:nvPicPr>
          <p:cNvPr id="344" name="Obrázek 330"/>
          <p:cNvPicPr/>
          <p:nvPr/>
        </p:nvPicPr>
        <p:blipFill>
          <a:blip r:embed="rId2"/>
          <a:stretch/>
        </p:blipFill>
        <p:spPr>
          <a:xfrm>
            <a:off x="2505600" y="1177560"/>
            <a:ext cx="5916600" cy="4436640"/>
          </a:xfrm>
          <a:prstGeom prst="rect">
            <a:avLst/>
          </a:prstGeom>
          <a:ln>
            <a:noFill/>
          </a:ln>
        </p:spPr>
      </p:pic>
      <p:pic>
        <p:nvPicPr>
          <p:cNvPr id="345" name="Obrázek 331"/>
          <p:cNvPicPr/>
          <p:nvPr/>
        </p:nvPicPr>
        <p:blipFill>
          <a:blip r:embed="rId3"/>
          <a:stretch/>
        </p:blipFill>
        <p:spPr>
          <a:xfrm rot="21585000">
            <a:off x="691920" y="378360"/>
            <a:ext cx="1244520" cy="1703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1728000" y="238910"/>
            <a:ext cx="7843680" cy="129266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r>
              <a:rPr lang="cs-CZ" sz="4400" b="1" strike="noStrike" spc="-1" dirty="0" err="1">
                <a:solidFill>
                  <a:srgbClr val="000000"/>
                </a:solidFill>
                <a:latin typeface="Arial"/>
                <a:ea typeface="Microsoft YaHei"/>
              </a:rPr>
              <a:t>Joy</a:t>
            </a:r>
            <a:r>
              <a:rPr lang="cs-CZ" sz="4400" b="1" strike="noStrike" spc="-1" dirty="0">
                <a:solidFill>
                  <a:srgbClr val="000000"/>
                </a:solidFill>
                <a:latin typeface="Arial"/>
                <a:ea typeface="Microsoft YaHei"/>
              </a:rPr>
              <a:t> Paul  </a:t>
            </a:r>
            <a:r>
              <a:rPr lang="cs-CZ" sz="4400" b="1" strike="noStrike" spc="-1" dirty="0" err="1">
                <a:solidFill>
                  <a:srgbClr val="000000"/>
                </a:solidFill>
                <a:latin typeface="Arial"/>
                <a:ea typeface="Microsoft YaHei"/>
              </a:rPr>
              <a:t>Guilford</a:t>
            </a:r>
            <a:r>
              <a:rPr lang="cs-CZ" sz="4400" b="1" strike="noStrike" spc="-1" dirty="0">
                <a:solidFill>
                  <a:srgbClr val="000000"/>
                </a:solidFill>
                <a:latin typeface="Arial"/>
                <a:ea typeface="Microsoft YaHei"/>
              </a:rPr>
              <a:t>  </a:t>
            </a:r>
            <a:r>
              <a:rPr dirty="0"/>
              <a:t/>
            </a:r>
            <a:br>
              <a:rPr dirty="0"/>
            </a:br>
            <a:r>
              <a:rPr lang="cs-CZ" sz="2000" b="1" spc="-1" dirty="0" err="1">
                <a:solidFill>
                  <a:schemeClr val="tx2">
                    <a:lumMod val="75000"/>
                  </a:schemeClr>
                </a:solidFill>
                <a:ea typeface="Microsoft YaHei"/>
              </a:rPr>
              <a:t>Guilfordův</a:t>
            </a:r>
            <a:r>
              <a:rPr lang="cs-CZ" sz="2000" b="1" spc="-1" dirty="0">
                <a:solidFill>
                  <a:schemeClr val="tx2">
                    <a:lumMod val="75000"/>
                  </a:schemeClr>
                </a:solidFill>
                <a:ea typeface="Microsoft YaHei"/>
              </a:rPr>
              <a:t> strukturální model intelektu</a:t>
            </a:r>
            <a:endParaRPr lang="cs-CZ" sz="2000" b="1" spc="-1" dirty="0">
              <a:solidFill>
                <a:schemeClr val="tx2">
                  <a:lumMod val="75000"/>
                </a:schemeClr>
              </a:solidFill>
            </a:endParaRPr>
          </a:p>
          <a:p>
            <a:pPr>
              <a:lnSpc>
                <a:spcPct val="100000"/>
              </a:lnSpc>
            </a:pPr>
            <a:endParaRPr lang="cs-CZ" sz="2000" b="1" strike="noStrike" spc="-1" dirty="0">
              <a:latin typeface="Arial"/>
            </a:endParaRPr>
          </a:p>
        </p:txBody>
      </p:sp>
      <p:sp>
        <p:nvSpPr>
          <p:cNvPr id="353" name="CustomShape 2"/>
          <p:cNvSpPr/>
          <p:nvPr/>
        </p:nvSpPr>
        <p:spPr>
          <a:xfrm>
            <a:off x="1584000" y="1823400"/>
            <a:ext cx="7844040" cy="3845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8500" lnSpcReduction="20000"/>
          </a:bodyPr>
          <a:lstStyle/>
          <a:p>
            <a:pPr>
              <a:lnSpc>
                <a:spcPct val="100000"/>
              </a:lnSpc>
              <a:spcBef>
                <a:spcPts val="1417"/>
              </a:spcBef>
            </a:pPr>
            <a:r>
              <a:rPr lang="cs-CZ" sz="2000" b="0" strike="noStrike" spc="-1" dirty="0">
                <a:solidFill>
                  <a:srgbClr val="000000"/>
                </a:solidFill>
                <a:latin typeface="Arial"/>
                <a:ea typeface="Microsoft YaHei"/>
              </a:rPr>
              <a:t> </a:t>
            </a:r>
            <a:r>
              <a:rPr lang="cs-CZ" sz="2600" b="0" strike="noStrike" spc="-1" dirty="0">
                <a:solidFill>
                  <a:srgbClr val="000000"/>
                </a:solidFill>
                <a:latin typeface="Arial"/>
                <a:ea typeface="Microsoft YaHei"/>
              </a:rPr>
              <a:t>„atomizace intelektu“</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kombinace tří kritérií: intelektových operací, výsledků intelektových činností a  obsahů, jichž se intelektová činnost týká</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r. 1959 první model se 120 elementárními schopnostmi</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r. 1985 změna: rozdělil  v modelu paměťové operace na zaznamenávání (</a:t>
            </a:r>
            <a:r>
              <a:rPr lang="cs-CZ" sz="2600" b="0" strike="noStrike" spc="-1" dirty="0" err="1">
                <a:solidFill>
                  <a:srgbClr val="000000"/>
                </a:solidFill>
                <a:latin typeface="Arial"/>
                <a:ea typeface="Microsoft YaHei"/>
              </a:rPr>
              <a:t>recording</a:t>
            </a:r>
            <a:r>
              <a:rPr lang="cs-CZ" sz="2600" b="0" strike="noStrike" spc="-1" dirty="0">
                <a:solidFill>
                  <a:srgbClr val="000000"/>
                </a:solidFill>
                <a:latin typeface="Arial"/>
                <a:ea typeface="Microsoft YaHei"/>
              </a:rPr>
              <a:t>) a uchovávání (</a:t>
            </a:r>
            <a:r>
              <a:rPr lang="cs-CZ" sz="2600" b="0" strike="noStrike" spc="-1" dirty="0" err="1">
                <a:solidFill>
                  <a:srgbClr val="000000"/>
                </a:solidFill>
                <a:latin typeface="Arial"/>
                <a:ea typeface="Microsoft YaHei"/>
              </a:rPr>
              <a:t>retention</a:t>
            </a:r>
            <a:r>
              <a:rPr lang="cs-CZ" sz="2600" b="0" strike="noStrike" spc="-1" dirty="0">
                <a:solidFill>
                  <a:srgbClr val="000000"/>
                </a:solidFill>
                <a:latin typeface="Arial"/>
                <a:ea typeface="Microsoft YaHei"/>
              </a:rPr>
              <a:t>) informací, čímž  model  nabyl  podoby  180  buňkami  (6  operací  x  5  obsahů  x  6)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Procesy: Poznávání; Vštěpování do paměti; Uchovávání v paměti; Produktivní konvergentní myšlení; Produktivní divergentní myšlení; Hodnocení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Obsahy: Vizuální; Auditivní; Symbolický; Sémantický; Behaviorální</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Produkty: Jednotky; Třídy; Vztahy; Systémy; Transformace; Implikace</a:t>
            </a:r>
            <a:r>
              <a:rPr lang="cs-CZ" sz="2600" b="0" strike="noStrike" spc="-1" dirty="0">
                <a:solidFill>
                  <a:srgbClr val="C9211E"/>
                </a:solidFill>
                <a:latin typeface="Arial"/>
                <a:ea typeface="Microsoft YaHei"/>
              </a:rPr>
              <a:t>  </a:t>
            </a:r>
            <a:endParaRPr lang="cs-CZ" sz="2600" b="0" strike="noStrike" spc="-1" dirty="0">
              <a:latin typeface="Arial"/>
            </a:endParaRPr>
          </a:p>
        </p:txBody>
      </p:sp>
      <p:pic>
        <p:nvPicPr>
          <p:cNvPr id="354" name="Obrázek 313"/>
          <p:cNvPicPr/>
          <p:nvPr/>
        </p:nvPicPr>
        <p:blipFill>
          <a:blip r:embed="rId2"/>
          <a:stretch/>
        </p:blipFill>
        <p:spPr>
          <a:xfrm>
            <a:off x="8268840" y="360000"/>
            <a:ext cx="1087560" cy="1474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1728000" y="392798"/>
            <a:ext cx="7843680" cy="984885"/>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4400" b="1" strike="noStrike" spc="-1" dirty="0" err="1">
                <a:solidFill>
                  <a:srgbClr val="000000"/>
                </a:solidFill>
                <a:latin typeface="Arial"/>
                <a:ea typeface="Microsoft YaHei"/>
              </a:rPr>
              <a:t>Joy</a:t>
            </a:r>
            <a:r>
              <a:rPr lang="cs-CZ" sz="4400" b="1" strike="noStrike" spc="-1" dirty="0">
                <a:solidFill>
                  <a:srgbClr val="000000"/>
                </a:solidFill>
                <a:latin typeface="Arial"/>
                <a:ea typeface="Microsoft YaHei"/>
              </a:rPr>
              <a:t> Paul  </a:t>
            </a:r>
            <a:r>
              <a:rPr lang="cs-CZ" sz="4400" b="1" strike="noStrike" spc="-1" dirty="0" err="1">
                <a:solidFill>
                  <a:srgbClr val="000000"/>
                </a:solidFill>
                <a:latin typeface="Arial"/>
                <a:ea typeface="Microsoft YaHei"/>
              </a:rPr>
              <a:t>Guilford</a:t>
            </a:r>
            <a:r>
              <a:rPr lang="cs-CZ" sz="4400" b="1" strike="noStrike" spc="-1" dirty="0">
                <a:solidFill>
                  <a:srgbClr val="000000"/>
                </a:solidFill>
                <a:latin typeface="Arial"/>
                <a:ea typeface="Microsoft YaHei"/>
              </a:rPr>
              <a:t>  </a:t>
            </a:r>
            <a:r>
              <a:rPr dirty="0"/>
              <a:t/>
            </a:r>
            <a:br>
              <a:rPr dirty="0"/>
            </a:br>
            <a:r>
              <a:rPr lang="cs-CZ" sz="2000" b="1" strike="noStrike" spc="-1" dirty="0" err="1">
                <a:latin typeface="Arial"/>
                <a:ea typeface="Microsoft YaHei"/>
              </a:rPr>
              <a:t>Guilfordův</a:t>
            </a:r>
            <a:r>
              <a:rPr lang="cs-CZ" sz="2000" b="1" strike="noStrike" spc="-1" dirty="0">
                <a:latin typeface="Arial"/>
                <a:ea typeface="Microsoft YaHei"/>
              </a:rPr>
              <a:t> strukturální model intelektu</a:t>
            </a:r>
            <a:endParaRPr lang="cs-CZ" sz="2000" b="1" strike="noStrike" spc="-1" dirty="0">
              <a:latin typeface="Arial"/>
            </a:endParaRPr>
          </a:p>
        </p:txBody>
      </p:sp>
      <p:sp>
        <p:nvSpPr>
          <p:cNvPr id="350" name="CustomShape 2"/>
          <p:cNvSpPr/>
          <p:nvPr/>
        </p:nvSpPr>
        <p:spPr>
          <a:xfrm>
            <a:off x="1943968" y="1823400"/>
            <a:ext cx="7484072" cy="371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pPr>
              <a:lnSpc>
                <a:spcPct val="100000"/>
              </a:lnSpc>
              <a:spcBef>
                <a:spcPts val="1417"/>
              </a:spcBef>
            </a:pPr>
            <a:r>
              <a:rPr lang="cs-CZ" sz="2800" b="0" strike="noStrike" spc="-1" dirty="0">
                <a:solidFill>
                  <a:srgbClr val="000000"/>
                </a:solidFill>
                <a:latin typeface="Arial"/>
                <a:ea typeface="Microsoft YaHei"/>
              </a:rPr>
              <a:t>      Pravým opakem teorie Sterna.</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Předpokládá trojrozměrný model inteligence: mentální operace, obsah a produkty mentální činnosti:</a:t>
            </a:r>
            <a:endParaRPr lang="cs-CZ" sz="2800" b="0" strike="noStrike" spc="-1" dirty="0">
              <a:latin typeface="Arial"/>
            </a:endParaRPr>
          </a:p>
          <a:p>
            <a:pPr>
              <a:lnSpc>
                <a:spcPct val="100000"/>
              </a:lnSpc>
              <a:spcBef>
                <a:spcPts val="1417"/>
              </a:spcBef>
            </a:pP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a:t>
            </a:r>
            <a:r>
              <a:rPr lang="cs-CZ" sz="2800" b="1" strike="noStrike" spc="-1" dirty="0">
                <a:solidFill>
                  <a:srgbClr val="000000"/>
                </a:solidFill>
                <a:latin typeface="Arial"/>
                <a:ea typeface="Microsoft YaHei"/>
              </a:rPr>
              <a:t>Mentální operace					    							                               Obsah	 															    		       Produkty</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Hodnocení				           				                               Obrazový	                    Prvky</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Odvození (konvergentní myšlení)	                 Symbolický	                    Třídy</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Kreativita (divergentní myšlení)                       Sémantický	                    Vztahy</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Paměť	                                                          Chování	                         Systémy</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Poznání	                                                                                                 Transformace</a:t>
            </a:r>
            <a:r>
              <a:rPr lang="cs-CZ" sz="2800" b="0" strike="noStrike" spc="-1" dirty="0">
                <a:solidFill>
                  <a:srgbClr val="C9211E"/>
                </a:solidFill>
                <a:latin typeface="Arial"/>
                <a:ea typeface="Microsoft YaHei"/>
              </a:rPr>
              <a:t>  </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Implikace</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Vzájemnou kombinací těchto faktorů dostaneme 120 (5x4x6) složek inteligence.</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Vyjádření inteligence hodnotou IQ je možné na základě 120 faktorů !? </a:t>
            </a:r>
            <a:endParaRPr lang="cs-CZ" sz="2800" b="0" strike="noStrike" spc="-1" dirty="0">
              <a:latin typeface="Arial"/>
            </a:endParaRPr>
          </a:p>
          <a:p>
            <a:pPr>
              <a:lnSpc>
                <a:spcPct val="100000"/>
              </a:lnSpc>
              <a:spcBef>
                <a:spcPts val="1417"/>
              </a:spcBef>
            </a:pPr>
            <a:r>
              <a:rPr lang="cs-CZ" sz="2800" b="0" strike="noStrike" spc="-1" dirty="0">
                <a:solidFill>
                  <a:srgbClr val="000000"/>
                </a:solidFill>
                <a:latin typeface="Arial"/>
                <a:ea typeface="Microsoft YaHei"/>
              </a:rPr>
              <a:t>      Tento model je kritiky označován jen jako „čistě logický model“,</a:t>
            </a:r>
            <a:endParaRPr lang="cs-CZ" sz="2800" b="0" strike="noStrike" spc="-1" dirty="0">
              <a:latin typeface="Arial"/>
            </a:endParaRPr>
          </a:p>
          <a:p>
            <a:pPr>
              <a:lnSpc>
                <a:spcPct val="100000"/>
              </a:lnSpc>
              <a:spcBef>
                <a:spcPts val="1417"/>
              </a:spcBef>
            </a:pPr>
            <a:r>
              <a:rPr lang="cs-CZ" sz="2600" b="0" strike="noStrike" spc="-1" dirty="0">
                <a:solidFill>
                  <a:srgbClr val="C9211E"/>
                </a:solidFill>
                <a:latin typeface="Arial"/>
                <a:ea typeface="Microsoft YaHei"/>
              </a:rPr>
              <a:t>  </a:t>
            </a:r>
            <a:endParaRPr lang="cs-CZ" sz="2600" b="0" strike="noStrike" spc="-1" dirty="0">
              <a:latin typeface="Arial"/>
            </a:endParaRPr>
          </a:p>
        </p:txBody>
      </p:sp>
      <p:pic>
        <p:nvPicPr>
          <p:cNvPr id="351" name="Obrázek 313"/>
          <p:cNvPicPr/>
          <p:nvPr/>
        </p:nvPicPr>
        <p:blipFill>
          <a:blip r:embed="rId2"/>
          <a:stretch/>
        </p:blipFill>
        <p:spPr>
          <a:xfrm>
            <a:off x="8268840" y="360000"/>
            <a:ext cx="1087560" cy="1474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504000" y="-1440"/>
            <a:ext cx="9067680" cy="1401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600" b="0" strike="noStrike" spc="-1">
                <a:solidFill>
                  <a:srgbClr val="000000"/>
                </a:solidFill>
                <a:latin typeface="Arial"/>
                <a:ea typeface="Microsoft YaHei"/>
              </a:rPr>
              <a:t>Guilfordův model struktury intelektu</a:t>
            </a:r>
            <a:endParaRPr lang="cs-CZ" sz="4600" b="0" strike="noStrike" spc="-1">
              <a:latin typeface="Arial"/>
            </a:endParaRPr>
          </a:p>
        </p:txBody>
      </p:sp>
      <p:sp>
        <p:nvSpPr>
          <p:cNvPr id="356"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pic>
        <p:nvPicPr>
          <p:cNvPr id="357" name="Obrázek 316"/>
          <p:cNvPicPr/>
          <p:nvPr/>
        </p:nvPicPr>
        <p:blipFill>
          <a:blip r:embed="rId2"/>
          <a:stretch/>
        </p:blipFill>
        <p:spPr>
          <a:xfrm>
            <a:off x="3384000" y="2592000"/>
            <a:ext cx="4375800" cy="2732400"/>
          </a:xfrm>
          <a:prstGeom prst="rect">
            <a:avLst/>
          </a:prstGeom>
          <a:ln>
            <a:noFill/>
          </a:ln>
        </p:spPr>
      </p:pic>
      <p:pic>
        <p:nvPicPr>
          <p:cNvPr id="358" name="Obrázek 317"/>
          <p:cNvPicPr/>
          <p:nvPr/>
        </p:nvPicPr>
        <p:blipFill>
          <a:blip r:embed="rId3"/>
          <a:stretch/>
        </p:blipFill>
        <p:spPr>
          <a:xfrm>
            <a:off x="7416000" y="982440"/>
            <a:ext cx="2372040" cy="2109960"/>
          </a:xfrm>
          <a:prstGeom prst="rect">
            <a:avLst/>
          </a:prstGeom>
          <a:ln>
            <a:noFill/>
          </a:ln>
        </p:spPr>
      </p:pic>
      <p:pic>
        <p:nvPicPr>
          <p:cNvPr id="359" name="Obrázek 318"/>
          <p:cNvPicPr/>
          <p:nvPr/>
        </p:nvPicPr>
        <p:blipFill>
          <a:blip r:embed="rId4"/>
          <a:stretch/>
        </p:blipFill>
        <p:spPr>
          <a:xfrm>
            <a:off x="216000" y="1326600"/>
            <a:ext cx="3164400" cy="2331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3744000" y="1606320"/>
            <a:ext cx="5828040" cy="3265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marL="34920">
              <a:lnSpc>
                <a:spcPct val="100000"/>
              </a:lnSpc>
              <a:spcBef>
                <a:spcPts val="400"/>
              </a:spcBef>
            </a:pPr>
            <a:r>
              <a:rPr lang="cs-CZ" sz="1200" b="1" strike="noStrike" spc="-1">
                <a:solidFill>
                  <a:srgbClr val="000000"/>
                </a:solidFill>
                <a:latin typeface="Arial"/>
                <a:ea typeface="Microsoft YaHei"/>
              </a:rPr>
              <a:t>Analytická inteligence</a:t>
            </a:r>
            <a:r>
              <a:rPr lang="cs-CZ" sz="1200" b="0" strike="noStrike" spc="-1">
                <a:solidFill>
                  <a:srgbClr val="000000"/>
                </a:solidFill>
                <a:latin typeface="Arial"/>
                <a:ea typeface="Microsoft YaHei"/>
              </a:rPr>
              <a:t> - schopnost řešení problémů, zpracování informací efektivně, kompletováním akademických úloh. </a:t>
            </a:r>
            <a:endParaRPr lang="cs-CZ" sz="1200" b="0" strike="noStrike" spc="-1">
              <a:latin typeface="Arial"/>
            </a:endParaRPr>
          </a:p>
          <a:p>
            <a:pPr marL="34920">
              <a:lnSpc>
                <a:spcPct val="100000"/>
              </a:lnSpc>
              <a:spcBef>
                <a:spcPts val="400"/>
              </a:spcBef>
            </a:pPr>
            <a:r>
              <a:rPr lang="cs-CZ" sz="1200" b="0" strike="noStrike" spc="-1">
                <a:solidFill>
                  <a:srgbClr val="000000"/>
                </a:solidFill>
                <a:latin typeface="Arial"/>
                <a:ea typeface="Microsoft YaHei"/>
              </a:rPr>
              <a:t>Lidé s vysokým analytický IQ skládají testy inteligence velice zdatně, stejně tak, jako různé zkoušky. Takoví lidé jsou velice schopni kritického a analytického myšlení.</a:t>
            </a:r>
            <a:endParaRPr lang="cs-CZ" sz="1200" b="0" strike="noStrike" spc="-1">
              <a:latin typeface="Arial"/>
            </a:endParaRPr>
          </a:p>
          <a:p>
            <a:pPr marL="34920">
              <a:lnSpc>
                <a:spcPct val="100000"/>
              </a:lnSpc>
              <a:spcBef>
                <a:spcPts val="400"/>
              </a:spcBef>
            </a:pPr>
            <a:r>
              <a:t/>
            </a:r>
            <a:br/>
            <a:r>
              <a:rPr lang="cs-CZ" sz="1200" b="1" strike="noStrike" spc="-1">
                <a:solidFill>
                  <a:srgbClr val="000000"/>
                </a:solidFill>
                <a:latin typeface="Arial"/>
                <a:ea typeface="Microsoft YaHei"/>
              </a:rPr>
              <a:t>Kreativní inteligence</a:t>
            </a:r>
            <a:r>
              <a:rPr lang="cs-CZ" sz="1200" b="0" strike="noStrike" spc="-1">
                <a:solidFill>
                  <a:srgbClr val="000000"/>
                </a:solidFill>
                <a:latin typeface="Arial"/>
                <a:ea typeface="Microsoft YaHei"/>
              </a:rPr>
              <a:t> - schopnost využít již existující zkušenosti, vědomosti a schopnosti k úspěšnému a efektivnímu zvládání nových a neobvyklých situací. </a:t>
            </a:r>
            <a:r>
              <a:t/>
            </a:r>
            <a:br/>
            <a:r>
              <a:rPr lang="cs-CZ" sz="1200" b="0" strike="noStrike" spc="-1">
                <a:solidFill>
                  <a:srgbClr val="000000"/>
                </a:solidFill>
                <a:latin typeface="Arial"/>
                <a:ea typeface="Microsoft YaHei"/>
              </a:rPr>
              <a:t>Lidé s vysokou kreativní inteligencí mají výborný pohled na věc, představivost a jsou schopni formulovat nové nápady a myšlenky. Tato inteligence je většinou v testech přehlížena.</a:t>
            </a:r>
            <a:r>
              <a:t/>
            </a:r>
            <a:br/>
            <a:r>
              <a:t/>
            </a:r>
            <a:br/>
            <a:r>
              <a:rPr lang="cs-CZ" sz="1200" b="1" strike="noStrike" spc="-1">
                <a:solidFill>
                  <a:srgbClr val="000000"/>
                </a:solidFill>
                <a:latin typeface="Arial"/>
                <a:ea typeface="Microsoft YaHei"/>
              </a:rPr>
              <a:t>Praktická inteligence</a:t>
            </a:r>
            <a:r>
              <a:rPr lang="cs-CZ" sz="1200" b="0" strike="noStrike" spc="-1">
                <a:solidFill>
                  <a:srgbClr val="000000"/>
                </a:solidFill>
                <a:latin typeface="Arial"/>
                <a:ea typeface="Microsoft YaHei"/>
              </a:rPr>
              <a:t> -umožňuje využívat vědomosti a zkušenosti získané v minulosti k adaptování, formování a přetvařování našeho prostředí. </a:t>
            </a:r>
            <a:r>
              <a:t/>
            </a:r>
            <a:br/>
            <a:r>
              <a:rPr lang="cs-CZ" sz="1200" b="0" strike="noStrike" spc="-1">
                <a:solidFill>
                  <a:srgbClr val="000000"/>
                </a:solidFill>
                <a:latin typeface="Arial"/>
                <a:ea typeface="Microsoft YaHei"/>
              </a:rPr>
              <a:t>Ti, jenž mají vysokou praktickou inteligenci jsou schopní identifikovat faktory, které jsou zapotřebí k dosažení úspěchu a jsou dobří v</a:t>
            </a:r>
            <a:r>
              <a:rPr lang="cs-CZ" sz="1600" b="0" strike="noStrike" spc="-1">
                <a:solidFill>
                  <a:srgbClr val="FFFFFF"/>
                </a:solidFill>
                <a:latin typeface="Arial"/>
                <a:ea typeface="Microsoft YaHei"/>
              </a:rPr>
              <a:t> </a:t>
            </a:r>
            <a:r>
              <a:rPr lang="cs-CZ" sz="1200" b="0" strike="noStrike" spc="-1">
                <a:solidFill>
                  <a:srgbClr val="000000"/>
                </a:solidFill>
                <a:latin typeface="Arial"/>
                <a:ea typeface="Microsoft YaHei"/>
              </a:rPr>
              <a:t>přizpůsobování se či měnění vlastního prostředí za účelem dosažení sebou stanovených cílů.</a:t>
            </a:r>
            <a:endParaRPr lang="cs-CZ" sz="1200" b="0" strike="noStrike" spc="-1">
              <a:latin typeface="Arial"/>
            </a:endParaRPr>
          </a:p>
        </p:txBody>
      </p:sp>
      <p:sp>
        <p:nvSpPr>
          <p:cNvPr id="361" name="CustomShape 2"/>
          <p:cNvSpPr/>
          <p:nvPr/>
        </p:nvSpPr>
        <p:spPr>
          <a:xfrm>
            <a:off x="432000" y="16794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040">
              <a:lnSpc>
                <a:spcPct val="100000"/>
              </a:lnSpc>
              <a:spcBef>
                <a:spcPts val="1417"/>
              </a:spcBef>
              <a:buClr>
                <a:srgbClr val="000000"/>
              </a:buClr>
              <a:buSzPct val="45000"/>
              <a:buFont typeface="Wingdings" charset="2"/>
              <a:buChar char=""/>
            </a:pPr>
            <a:r>
              <a:rPr lang="cs-CZ" sz="3200" b="0" strike="noStrike" spc="-1">
                <a:solidFill>
                  <a:srgbClr val="000000"/>
                </a:solidFill>
                <a:latin typeface="Arial"/>
                <a:ea typeface="DejaVu Sans"/>
              </a:rPr>
              <a:t> </a:t>
            </a:r>
            <a:endParaRPr lang="cs-CZ" sz="3200" b="0" strike="noStrike" spc="-1">
              <a:latin typeface="Arial"/>
            </a:endParaRPr>
          </a:p>
        </p:txBody>
      </p:sp>
      <p:pic>
        <p:nvPicPr>
          <p:cNvPr id="362" name="Obrázek 321"/>
          <p:cNvPicPr/>
          <p:nvPr/>
        </p:nvPicPr>
        <p:blipFill>
          <a:blip r:embed="rId2"/>
          <a:stretch/>
        </p:blipFill>
        <p:spPr>
          <a:xfrm>
            <a:off x="340920" y="144000"/>
            <a:ext cx="1239120" cy="1891440"/>
          </a:xfrm>
          <a:prstGeom prst="rect">
            <a:avLst/>
          </a:prstGeom>
          <a:ln>
            <a:noFill/>
          </a:ln>
        </p:spPr>
      </p:pic>
      <p:sp>
        <p:nvSpPr>
          <p:cNvPr id="363" name="CustomShape 3"/>
          <p:cNvSpPr/>
          <p:nvPr/>
        </p:nvSpPr>
        <p:spPr>
          <a:xfrm>
            <a:off x="1800000" y="1584000"/>
            <a:ext cx="1893240" cy="2876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nSpc>
                <a:spcPct val="100000"/>
              </a:lnSpc>
              <a:spcBef>
                <a:spcPts val="598"/>
              </a:spcBef>
            </a:pPr>
            <a:endParaRPr lang="cs-CZ" sz="18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analytická</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 </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kreativní      </a:t>
            </a:r>
            <a:endParaRPr lang="cs-CZ" sz="2400" b="0" strike="noStrike" spc="-1">
              <a:latin typeface="Arial"/>
            </a:endParaRPr>
          </a:p>
          <a:p>
            <a:pPr marL="34920">
              <a:lnSpc>
                <a:spcPct val="100000"/>
              </a:lnSpc>
              <a:spcBef>
                <a:spcPts val="598"/>
              </a:spcBef>
            </a:pP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praktická</a:t>
            </a:r>
            <a:endParaRPr lang="cs-CZ" sz="2400" b="0" strike="noStrike" spc="-1">
              <a:latin typeface="Arial"/>
            </a:endParaRPr>
          </a:p>
        </p:txBody>
      </p:sp>
      <p:sp>
        <p:nvSpPr>
          <p:cNvPr id="364" name="CustomShape 4"/>
          <p:cNvSpPr/>
          <p:nvPr/>
        </p:nvSpPr>
        <p:spPr>
          <a:xfrm>
            <a:off x="2056496" y="269336"/>
            <a:ext cx="7412056" cy="1198875"/>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3600" b="1" strike="noStrike" spc="-1" dirty="0">
                <a:solidFill>
                  <a:srgbClr val="000000"/>
                </a:solidFill>
                <a:latin typeface="Arial"/>
                <a:ea typeface="Microsoft YaHei"/>
              </a:rPr>
              <a:t>Robert  </a:t>
            </a:r>
            <a:r>
              <a:rPr lang="cs-CZ" sz="3600" b="1" strike="noStrike" spc="-1" dirty="0" err="1" smtClean="0">
                <a:solidFill>
                  <a:srgbClr val="000000"/>
                </a:solidFill>
                <a:latin typeface="Arial"/>
                <a:ea typeface="Microsoft YaHei"/>
              </a:rPr>
              <a:t>Sternberg</a:t>
            </a:r>
            <a:endParaRPr lang="cs-CZ" sz="3600" b="1" strike="noStrike" spc="-1" dirty="0" smtClean="0">
              <a:solidFill>
                <a:srgbClr val="000000"/>
              </a:solidFill>
              <a:latin typeface="Arial"/>
              <a:ea typeface="Microsoft YaHei"/>
            </a:endParaRPr>
          </a:p>
          <a:p>
            <a:r>
              <a:rPr lang="cs-CZ" sz="3600" b="1" spc="-1" dirty="0" err="1">
                <a:solidFill>
                  <a:srgbClr val="4E67C8"/>
                </a:solidFill>
                <a:ea typeface="Microsoft YaHei"/>
              </a:rPr>
              <a:t>Triarchická</a:t>
            </a:r>
            <a:r>
              <a:rPr lang="cs-CZ" sz="3600" b="1" spc="-1" dirty="0">
                <a:solidFill>
                  <a:srgbClr val="4E67C8"/>
                </a:solidFill>
                <a:ea typeface="Microsoft YaHei"/>
              </a:rPr>
              <a:t> teorie  </a:t>
            </a:r>
            <a:r>
              <a:rPr lang="cs-CZ" sz="3600" b="1" spc="-1" dirty="0" smtClean="0">
                <a:solidFill>
                  <a:srgbClr val="4E67C8"/>
                </a:solidFill>
                <a:ea typeface="Microsoft YaHei"/>
              </a:rPr>
              <a:t>inteligence</a:t>
            </a:r>
            <a:endParaRPr lang="cs-CZ" sz="3600"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pc="-1" dirty="0">
              <a:solidFill>
                <a:srgbClr val="000000"/>
              </a:solidFill>
              <a:latin typeface="Arial"/>
            </a:endParaRPr>
          </a:p>
          <a:p>
            <a:pPr>
              <a:lnSpc>
                <a:spcPct val="100000"/>
              </a:lnSpc>
            </a:pPr>
            <a:endParaRPr lang="cs-CZ" sz="1800" b="0" strike="noStrike" spc="-1" dirty="0">
              <a:latin typeface="Arial"/>
            </a:endParaRPr>
          </a:p>
        </p:txBody>
      </p:sp>
      <p:sp>
        <p:nvSpPr>
          <p:cNvPr id="2" name="Obdélník 1"/>
          <p:cNvSpPr/>
          <p:nvPr/>
        </p:nvSpPr>
        <p:spPr>
          <a:xfrm>
            <a:off x="1799952" y="1542614"/>
            <a:ext cx="7560840" cy="1754326"/>
          </a:xfrm>
          <a:prstGeom prst="rect">
            <a:avLst/>
          </a:prstGeom>
        </p:spPr>
        <p:txBody>
          <a:bodyPr wrap="square">
            <a:spAutoFit/>
          </a:bodyPr>
          <a:lstStyle/>
          <a:p>
            <a:pPr>
              <a:lnSpc>
                <a:spcPct val="100000"/>
              </a:lnSpc>
            </a:pPr>
            <a:r>
              <a:rPr lang="cs-CZ" spc="-1" dirty="0">
                <a:solidFill>
                  <a:srgbClr val="000000"/>
                </a:solidFill>
              </a:rPr>
              <a:t>Motto: </a:t>
            </a:r>
            <a:endParaRPr lang="cs-CZ" spc="-1" dirty="0" smtClean="0">
              <a:solidFill>
                <a:srgbClr val="000000"/>
              </a:solidFill>
            </a:endParaRPr>
          </a:p>
          <a:p>
            <a:pPr>
              <a:lnSpc>
                <a:spcPct val="100000"/>
              </a:lnSpc>
            </a:pPr>
            <a:endParaRPr lang="cs-CZ" b="1" spc="-1" dirty="0">
              <a:solidFill>
                <a:srgbClr val="000000"/>
              </a:solidFill>
            </a:endParaRPr>
          </a:p>
          <a:p>
            <a:pPr>
              <a:lnSpc>
                <a:spcPct val="100000"/>
              </a:lnSpc>
            </a:pPr>
            <a:r>
              <a:rPr lang="cs-CZ" b="1" spc="-1" dirty="0">
                <a:solidFill>
                  <a:srgbClr val="000000"/>
                </a:solidFill>
              </a:rPr>
              <a:t>Inteligentní člověk dokáže rozpoznat v chaosu řád a naopak v řádu chaos.</a:t>
            </a:r>
            <a:endParaRPr lang="cs-CZ" b="1" spc="-1" dirty="0"/>
          </a:p>
          <a:p>
            <a:pPr>
              <a:lnSpc>
                <a:spcPct val="100000"/>
              </a:lnSpc>
            </a:pPr>
            <a:endParaRPr lang="cs-CZ" spc="-1" dirty="0">
              <a:solidFill>
                <a:srgbClr val="000000"/>
              </a:solidFill>
            </a:endParaRPr>
          </a:p>
          <a:p>
            <a:pPr>
              <a:lnSpc>
                <a:spcPct val="100000"/>
              </a:lnSpc>
            </a:pPr>
            <a:endParaRPr lang="cs-CZ" spc="-1" dirty="0">
              <a:solidFill>
                <a:srgbClr val="000000"/>
              </a:solidFill>
            </a:endParaRPr>
          </a:p>
        </p:txBody>
      </p:sp>
    </p:spTree>
    <p:extLst>
      <p:ext uri="{BB962C8B-B14F-4D97-AF65-F5344CB8AC3E}">
        <p14:creationId xmlns:p14="http://schemas.microsoft.com/office/powerpoint/2010/main" val="409364606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504000" y="363240"/>
            <a:ext cx="90676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400" b="0" strike="noStrike" spc="-1">
                <a:solidFill>
                  <a:srgbClr val="000000"/>
                </a:solidFill>
                <a:latin typeface="Arial"/>
                <a:ea typeface="DejaVu Sans"/>
              </a:rPr>
              <a:t>.</a:t>
            </a:r>
            <a:endParaRPr lang="cs-CZ" sz="4400" b="0" strike="noStrike" spc="-1">
              <a:latin typeface="Arial"/>
            </a:endParaRPr>
          </a:p>
        </p:txBody>
      </p:sp>
      <p:pic>
        <p:nvPicPr>
          <p:cNvPr id="370" name="Obrázek 326"/>
          <p:cNvPicPr/>
          <p:nvPr/>
        </p:nvPicPr>
        <p:blipFill>
          <a:blip r:embed="rId2"/>
          <a:stretch/>
        </p:blipFill>
        <p:spPr>
          <a:xfrm>
            <a:off x="1368000" y="288000"/>
            <a:ext cx="6764760" cy="5109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 name="CustomShape 1"/>
          <p:cNvSpPr/>
          <p:nvPr/>
        </p:nvSpPr>
        <p:spPr>
          <a:xfrm>
            <a:off x="504000" y="226080"/>
            <a:ext cx="9068040" cy="942840"/>
          </a:xfrm>
          <a:prstGeom prst="rect">
            <a:avLst/>
          </a:prstGeom>
          <a:solidFill>
            <a:srgbClr val="ED7D31"/>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0" strike="noStrike" spc="-1">
                <a:solidFill>
                  <a:srgbClr val="000000"/>
                </a:solidFill>
                <a:latin typeface="Arial"/>
                <a:ea typeface="Microsoft YaHei"/>
              </a:rPr>
              <a:t>Gardnerovy typy inteligence</a:t>
            </a:r>
            <a:endParaRPr lang="cs-CZ" sz="4400" b="0" strike="noStrike" spc="-1">
              <a:latin typeface="Arial"/>
            </a:endParaRPr>
          </a:p>
        </p:txBody>
      </p:sp>
      <p:sp>
        <p:nvSpPr>
          <p:cNvPr id="372" name="CustomShape 2"/>
          <p:cNvSpPr/>
          <p:nvPr/>
        </p:nvSpPr>
        <p:spPr>
          <a:xfrm>
            <a:off x="504000" y="1296000"/>
            <a:ext cx="489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a:lnSpc>
                <a:spcPct val="90000"/>
              </a:lnSpc>
              <a:spcBef>
                <a:spcPts val="1414"/>
              </a:spcBef>
            </a:pPr>
            <a:r>
              <a:rPr lang="cs-CZ" sz="2400" b="0" strike="noStrike" spc="-1">
                <a:solidFill>
                  <a:srgbClr val="000000"/>
                </a:solidFill>
                <a:latin typeface="Arial"/>
                <a:ea typeface="Microsoft YaHei"/>
              </a:rPr>
              <a:t>Lingvistická</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Logicko-matematická</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Prostorová</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Hudební</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Tělesně-kinestetická</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Interpersonální</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Intrapersonální</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Přírodovědná</a:t>
            </a:r>
            <a:endParaRPr lang="cs-CZ" sz="2400" b="0" strike="noStrike" spc="-1">
              <a:latin typeface="Arial"/>
            </a:endParaRPr>
          </a:p>
          <a:p>
            <a:pPr>
              <a:lnSpc>
                <a:spcPct val="90000"/>
              </a:lnSpc>
              <a:spcBef>
                <a:spcPts val="1414"/>
              </a:spcBef>
            </a:pPr>
            <a:r>
              <a:rPr lang="cs-CZ" sz="2400" b="0" strike="noStrike" spc="-1">
                <a:solidFill>
                  <a:srgbClr val="000000"/>
                </a:solidFill>
                <a:latin typeface="Arial"/>
                <a:ea typeface="Microsoft YaHei"/>
              </a:rPr>
              <a:t>+ (Existenciální)</a:t>
            </a:r>
            <a:endParaRPr lang="cs-CZ" sz="2400" b="0" strike="noStrike" spc="-1">
              <a:latin typeface="Arial"/>
            </a:endParaRPr>
          </a:p>
        </p:txBody>
      </p:sp>
      <p:pic>
        <p:nvPicPr>
          <p:cNvPr id="373" name="Obrázek 337"/>
          <p:cNvPicPr/>
          <p:nvPr/>
        </p:nvPicPr>
        <p:blipFill>
          <a:blip r:embed="rId3"/>
          <a:stretch/>
        </p:blipFill>
        <p:spPr>
          <a:xfrm>
            <a:off x="6915240" y="2235240"/>
            <a:ext cx="1865160" cy="1865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 name="CustomShape 1"/>
          <p:cNvSpPr/>
          <p:nvPr/>
        </p:nvSpPr>
        <p:spPr>
          <a:xfrm>
            <a:off x="504000" y="226080"/>
            <a:ext cx="9068040" cy="195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1" strike="noStrike" spc="-1">
                <a:solidFill>
                  <a:srgbClr val="21409A"/>
                </a:solidFill>
                <a:latin typeface="Calibri"/>
                <a:ea typeface="Microsoft YaHei"/>
              </a:rPr>
              <a:t>Vyspělost a ekonomická síla států </a:t>
            </a:r>
            <a:endParaRPr lang="cs-CZ" sz="4400" b="0" strike="noStrike" spc="-1">
              <a:latin typeface="Arial"/>
            </a:endParaRPr>
          </a:p>
          <a:p>
            <a:pPr algn="ctr">
              <a:lnSpc>
                <a:spcPct val="100000"/>
              </a:lnSpc>
            </a:pPr>
            <a:r>
              <a:rPr lang="cs-CZ" sz="4400" b="1" strike="noStrike" spc="-1">
                <a:solidFill>
                  <a:srgbClr val="21409A"/>
                </a:solidFill>
                <a:latin typeface="Calibri"/>
                <a:ea typeface="Microsoft YaHei"/>
              </a:rPr>
              <a:t>do určité míry závisí na inteligenci jejich obyvatel</a:t>
            </a:r>
            <a:endParaRPr lang="cs-CZ" sz="4400" b="0" strike="noStrike" spc="-1">
              <a:latin typeface="Arial"/>
            </a:endParaRPr>
          </a:p>
        </p:txBody>
      </p:sp>
      <p:sp>
        <p:nvSpPr>
          <p:cNvPr id="391" name="CustomShape 2"/>
          <p:cNvSpPr/>
          <p:nvPr/>
        </p:nvSpPr>
        <p:spPr>
          <a:xfrm>
            <a:off x="576000" y="2543760"/>
            <a:ext cx="9113040" cy="2522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9500" lnSpcReduction="20000"/>
          </a:bodyPr>
          <a:lstStyle/>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3200" b="0" u="sng" strike="noStrike" spc="-1" dirty="0">
                <a:solidFill>
                  <a:srgbClr val="0000FF"/>
                </a:solidFill>
                <a:uFillTx/>
                <a:latin typeface="Arial"/>
                <a:ea typeface="Microsoft YaHei"/>
                <a:hlinkClick r:id="rId3"/>
              </a:rPr>
              <a:t>http://iqtest-narodu.wz.cz/</a:t>
            </a:r>
            <a:endParaRPr lang="cs-CZ" sz="32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2800" b="0" strike="noStrike" spc="-1" dirty="0">
                <a:solidFill>
                  <a:srgbClr val="000000"/>
                </a:solidFill>
                <a:latin typeface="Calibri"/>
                <a:ea typeface="Microsoft YaHei"/>
              </a:rPr>
              <a:t>Výzkum </a:t>
            </a:r>
            <a:r>
              <a:rPr lang="cs-CZ" sz="2800" b="0" strike="noStrike" spc="-1" dirty="0" err="1">
                <a:solidFill>
                  <a:srgbClr val="000000"/>
                </a:solidFill>
                <a:latin typeface="Calibri"/>
                <a:ea typeface="Microsoft YaHei"/>
              </a:rPr>
              <a:t>Lynna</a:t>
            </a:r>
            <a:r>
              <a:rPr lang="cs-CZ" sz="2800" b="0" strike="noStrike" spc="-1" dirty="0">
                <a:solidFill>
                  <a:srgbClr val="000000"/>
                </a:solidFill>
                <a:latin typeface="Calibri"/>
                <a:ea typeface="Microsoft YaHei"/>
              </a:rPr>
              <a:t> a </a:t>
            </a:r>
            <a:r>
              <a:rPr lang="cs-CZ" sz="2800" b="0" strike="noStrike" spc="-1" dirty="0" err="1">
                <a:solidFill>
                  <a:srgbClr val="000000"/>
                </a:solidFill>
                <a:latin typeface="Calibri"/>
                <a:ea typeface="Microsoft YaHei"/>
              </a:rPr>
              <a:t>Vanhanena</a:t>
            </a:r>
            <a:r>
              <a:rPr lang="cs-CZ" sz="2800" b="0" strike="noStrike" spc="-1" dirty="0">
                <a:solidFill>
                  <a:srgbClr val="000000"/>
                </a:solidFill>
                <a:latin typeface="Calibri"/>
                <a:ea typeface="Microsoft YaHei"/>
              </a:rPr>
              <a:t> (2006) týkající se souvislosti IQ a ekonomického vývoje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 </a:t>
            </a:r>
            <a:r>
              <a:rPr lang="cs-CZ" sz="2800" b="0" u="sng" strike="noStrike" spc="-1" dirty="0">
                <a:solidFill>
                  <a:srgbClr val="0000FF"/>
                </a:solidFill>
                <a:uFillTx/>
                <a:latin typeface="Calibri"/>
                <a:ea typeface="Microsoft YaHei"/>
                <a:hlinkClick r:id="rId4"/>
              </a:rPr>
              <a:t>dr. </a:t>
            </a:r>
            <a:r>
              <a:rPr lang="cs-CZ" sz="2800" b="0" u="sng" strike="noStrike" spc="-1" dirty="0" err="1">
                <a:solidFill>
                  <a:srgbClr val="0000FF"/>
                </a:solidFill>
                <a:uFillTx/>
                <a:latin typeface="Calibri"/>
                <a:ea typeface="Microsoft YaHei"/>
                <a:hlinkClick r:id="rId4"/>
              </a:rPr>
              <a:t>Stránský</a:t>
            </a:r>
            <a:r>
              <a:rPr lang="cs-CZ" sz="2800" b="0" strike="noStrike" spc="-1" dirty="0" err="1">
                <a:solidFill>
                  <a:srgbClr val="000000"/>
                </a:solidFill>
                <a:latin typeface="Calibri"/>
                <a:ea typeface="Microsoft YaHei"/>
              </a:rPr>
              <a:t>„inteligence</a:t>
            </a:r>
            <a:r>
              <a:rPr lang="cs-CZ" sz="2800" b="0" strike="noStrike" spc="-1" dirty="0">
                <a:solidFill>
                  <a:srgbClr val="000000"/>
                </a:solidFill>
                <a:latin typeface="Calibri"/>
                <a:ea typeface="Microsoft YaHei"/>
              </a:rPr>
              <a:t> se snižuje“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Výzkumy ukazují, že přírůstky IQ jsou v různých zemích různé</a:t>
            </a:r>
            <a:endParaRPr lang="cs-CZ" sz="2800" b="0" strike="noStrike" spc="-1" dirty="0">
              <a:latin typeface="Arial"/>
            </a:endParaRPr>
          </a:p>
          <a:p>
            <a:pPr>
              <a:lnSpc>
                <a:spcPct val="100000"/>
              </a:lnSpc>
              <a:spcBef>
                <a:spcPts val="1414"/>
              </a:spcBef>
            </a:pPr>
            <a:r>
              <a:rPr lang="cs-CZ" sz="1200" b="0" strike="noStrike" spc="-1" dirty="0">
                <a:solidFill>
                  <a:srgbClr val="000000"/>
                </a:solidFill>
                <a:latin typeface="Calibri"/>
                <a:ea typeface="Microsoft YaHei"/>
                <a:hlinkClick r:id="rId5"/>
              </a:rPr>
              <a:t>https://deti.mensa.cz/index.php?pg=odborne-informace--identifikace-nadani--</a:t>
            </a:r>
            <a:r>
              <a:rPr lang="cs-CZ" sz="1200" b="0" strike="noStrike" spc="-1" dirty="0" smtClean="0">
                <a:solidFill>
                  <a:srgbClr val="000000"/>
                </a:solidFill>
                <a:latin typeface="Calibri"/>
                <a:ea typeface="Microsoft YaHei"/>
                <a:hlinkClick r:id="rId5"/>
              </a:rPr>
              <a:t>testovani-inteligence&amp;aid=61</a:t>
            </a:r>
            <a:endParaRPr lang="cs-CZ" sz="1200" b="0" strike="noStrike" spc="-1" dirty="0" smtClean="0">
              <a:solidFill>
                <a:srgbClr val="000000"/>
              </a:solidFill>
              <a:latin typeface="Calibri"/>
              <a:ea typeface="Microsoft YaHei"/>
            </a:endParaRPr>
          </a:p>
          <a:p>
            <a:pPr>
              <a:lnSpc>
                <a:spcPct val="100000"/>
              </a:lnSpc>
              <a:spcBef>
                <a:spcPts val="1414"/>
              </a:spcBef>
            </a:pPr>
            <a:endParaRPr lang="cs-CZ" sz="1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 name="CustomShape 1"/>
          <p:cNvSpPr/>
          <p:nvPr/>
        </p:nvSpPr>
        <p:spPr>
          <a:xfrm>
            <a:off x="504000" y="171000"/>
            <a:ext cx="9068040" cy="1076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t/>
            </a:r>
            <a:br/>
            <a:r>
              <a:t/>
            </a:r>
            <a:br/>
            <a:r>
              <a:rPr lang="cs-CZ" sz="2400" b="0" strike="noStrike" spc="-1">
                <a:solidFill>
                  <a:srgbClr val="000000"/>
                </a:solidFill>
                <a:latin typeface="Arial"/>
                <a:ea typeface="Microsoft YaHei"/>
              </a:rPr>
              <a:t>Rozložení inteligence </a:t>
            </a:r>
            <a:r>
              <a:t/>
            </a:r>
            <a:br/>
            <a:r>
              <a:rPr lang="cs-CZ" sz="2400" b="0" strike="noStrike" spc="-1">
                <a:solidFill>
                  <a:srgbClr val="000000"/>
                </a:solidFill>
                <a:latin typeface="Arial"/>
                <a:ea typeface="Microsoft YaHei"/>
              </a:rPr>
              <a:t>Červená a žlutá značí oblasti s velmi nízkou inteligencí obyvatel</a:t>
            </a:r>
            <a:r>
              <a:t/>
            </a:r>
            <a:br/>
            <a:r>
              <a:rPr lang="cs-CZ" sz="2400" b="0" strike="noStrike" spc="-1">
                <a:solidFill>
                  <a:srgbClr val="000000"/>
                </a:solidFill>
                <a:latin typeface="Arial"/>
                <a:ea typeface="Microsoft YaHei"/>
              </a:rPr>
              <a:t>Zelená oblasti s vysokou inteligencí</a:t>
            </a:r>
            <a:r>
              <a:t/>
            </a:r>
            <a:br/>
            <a:endParaRPr lang="cs-CZ" sz="2400" b="0" strike="noStrike" spc="-1">
              <a:latin typeface="Arial"/>
            </a:endParaRPr>
          </a:p>
        </p:txBody>
      </p:sp>
      <p:pic>
        <p:nvPicPr>
          <p:cNvPr id="393" name="Picture 2"/>
          <p:cNvPicPr/>
          <p:nvPr/>
        </p:nvPicPr>
        <p:blipFill>
          <a:blip r:embed="rId2"/>
          <a:stretch/>
        </p:blipFill>
        <p:spPr>
          <a:xfrm>
            <a:off x="503640" y="1323000"/>
            <a:ext cx="8900280" cy="4116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4" name="CustomShape 1"/>
          <p:cNvSpPr/>
          <p:nvPr/>
        </p:nvSpPr>
        <p:spPr>
          <a:xfrm>
            <a:off x="504000" y="226080"/>
            <a:ext cx="9068040" cy="942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1" strike="noStrike" spc="-1">
                <a:solidFill>
                  <a:srgbClr val="21409A"/>
                </a:solidFill>
                <a:latin typeface="Arial"/>
                <a:ea typeface="Microsoft YaHei"/>
              </a:rPr>
              <a:t>IQ podle národností</a:t>
            </a:r>
            <a:endParaRPr lang="cs-CZ" sz="4400" b="0" strike="noStrike" spc="-1">
              <a:latin typeface="Arial"/>
            </a:endParaRPr>
          </a:p>
        </p:txBody>
      </p:sp>
      <p:sp>
        <p:nvSpPr>
          <p:cNvPr id="395"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Průměrné IQ osob ve vyspělých zemí stoupá, pomalu, ale stále.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Tento fenomén byl pojmenován Flynnův efekt (pravd. důsledek vlivu prostředí, tedy rozvinuté školství, které probouzí v žácích logické myšlení).</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05" name="CustomShape 3"/>
          <p:cNvSpPr/>
          <p:nvPr/>
        </p:nvSpPr>
        <p:spPr>
          <a:xfrm>
            <a:off x="215776" y="1100385"/>
            <a:ext cx="9355904" cy="470752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smtClean="0">
                <a:solidFill>
                  <a:srgbClr val="BF0041"/>
                </a:solidFill>
                <a:latin typeface="Calibri"/>
                <a:ea typeface="DejaVu Sans"/>
              </a:rPr>
              <a:t>Uvědomování </a:t>
            </a:r>
            <a:r>
              <a:rPr lang="cs-CZ" sz="2000" b="1" strike="noStrike" spc="-1" dirty="0">
                <a:solidFill>
                  <a:srgbClr val="BF0041"/>
                </a:solidFill>
                <a:latin typeface="Calibri"/>
                <a:ea typeface="DejaVu Sans"/>
              </a:rPr>
              <a:t>si sám sebe: </a:t>
            </a:r>
            <a:r>
              <a:rPr lang="cs-CZ" sz="2000" b="0" strike="noStrike" spc="-1" dirty="0">
                <a:solidFill>
                  <a:srgbClr val="BF0041"/>
                </a:solidFill>
                <a:latin typeface="Calibri"/>
                <a:ea typeface="DejaVu Sans"/>
              </a:rPr>
              <a:t>znalost vlastních emocí, citů, </a:t>
            </a:r>
            <a:r>
              <a:rPr lang="cs-CZ" sz="2000" b="0" strike="noStrike" spc="-1" dirty="0" err="1">
                <a:solidFill>
                  <a:srgbClr val="BF0041"/>
                </a:solidFill>
                <a:latin typeface="Calibri"/>
                <a:ea typeface="DejaVu Sans"/>
              </a:rPr>
              <a:t>sebeporozumění</a:t>
            </a:r>
            <a:endParaRPr lang="cs-CZ" sz="2000" b="0" strike="noStrike" spc="-1" dirty="0">
              <a:latin typeface="Arial"/>
            </a:endParaRPr>
          </a:p>
          <a:p>
            <a:pPr>
              <a:lnSpc>
                <a:spcPct val="100000"/>
              </a:lnSpc>
            </a:pPr>
            <a:r>
              <a:rPr lang="cs-CZ" sz="2000" b="0" strike="noStrike" spc="-1" dirty="0">
                <a:solidFill>
                  <a:srgbClr val="BF0041"/>
                </a:solidFill>
                <a:latin typeface="Calibri"/>
                <a:ea typeface="DejaVu Sans"/>
              </a:rPr>
              <a:t> </a:t>
            </a:r>
            <a:endParaRPr lang="cs-CZ" sz="2000" b="0" strike="noStrike" spc="-1" dirty="0">
              <a:latin typeface="Arial"/>
            </a:endParaRPr>
          </a:p>
          <a:p>
            <a:pPr>
              <a:lnSpc>
                <a:spcPct val="100000"/>
              </a:lnSpc>
            </a:pPr>
            <a:r>
              <a:rPr lang="cs-CZ" sz="2000" b="1" strike="noStrike" spc="-1" dirty="0" smtClean="0">
                <a:solidFill>
                  <a:srgbClr val="BF0041"/>
                </a:solidFill>
                <a:latin typeface="Calibri"/>
                <a:ea typeface="DejaVu Sans"/>
              </a:rPr>
              <a:t>Kontrola </a:t>
            </a:r>
            <a:r>
              <a:rPr lang="cs-CZ" sz="2000" b="1" strike="noStrike" spc="-1" dirty="0">
                <a:solidFill>
                  <a:srgbClr val="BF0041"/>
                </a:solidFill>
                <a:latin typeface="Calibri"/>
                <a:ea typeface="DejaVu Sans"/>
              </a:rPr>
              <a:t>impulzů, zvládání emocí, regulace nálad:</a:t>
            </a:r>
            <a:r>
              <a:rPr lang="cs-CZ" sz="2000" b="0" strike="noStrike" spc="-1" dirty="0">
                <a:solidFill>
                  <a:srgbClr val="BF0041"/>
                </a:solidFill>
                <a:latin typeface="Calibri"/>
                <a:ea typeface="DejaVu Sans"/>
              </a:rPr>
              <a:t> </a:t>
            </a:r>
            <a:endParaRPr lang="cs-CZ" sz="2000" b="0" strike="noStrike" spc="-1" dirty="0">
              <a:latin typeface="Arial"/>
            </a:endParaRPr>
          </a:p>
          <a:p>
            <a:pPr>
              <a:lnSpc>
                <a:spcPct val="100000"/>
              </a:lnSpc>
            </a:pPr>
            <a:r>
              <a:rPr lang="cs-CZ" sz="2000" b="0" strike="noStrike" spc="-1" dirty="0">
                <a:solidFill>
                  <a:srgbClr val="BF0041"/>
                </a:solidFill>
                <a:latin typeface="Calibri"/>
                <a:ea typeface="DejaVu Sans"/>
              </a:rPr>
              <a:t>    schopnost nakládat se svými city tak, aby odpovídaly situaci, např. „zklidnit vlastní</a:t>
            </a:r>
            <a:endParaRPr lang="cs-CZ" sz="2000" b="0" strike="noStrike" spc="-1" dirty="0">
              <a:latin typeface="Arial"/>
            </a:endParaRPr>
          </a:p>
          <a:p>
            <a:pPr>
              <a:lnSpc>
                <a:spcPct val="100000"/>
              </a:lnSpc>
            </a:pPr>
            <a:r>
              <a:rPr lang="cs-CZ" sz="2000" b="0" strike="noStrike" spc="-1" dirty="0">
                <a:solidFill>
                  <a:srgbClr val="BF0041"/>
                </a:solidFill>
                <a:latin typeface="Calibri"/>
                <a:ea typeface="DejaVu Sans"/>
              </a:rPr>
              <a:t>    rozčilení, setřást ze sebe dnes tak běžné pocity, úzkosti, sklíčenosti či podráždění“</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1" strike="noStrike" spc="-1" dirty="0" err="1" smtClean="0">
                <a:solidFill>
                  <a:srgbClr val="BF0041"/>
                </a:solidFill>
                <a:latin typeface="Calibri"/>
                <a:ea typeface="DejaVu Sans"/>
              </a:rPr>
              <a:t>Sebemotivace</a:t>
            </a:r>
            <a:r>
              <a:rPr lang="cs-CZ" sz="2000" b="0" strike="noStrike" spc="-1" dirty="0">
                <a:solidFill>
                  <a:srgbClr val="BF0041"/>
                </a:solidFill>
                <a:latin typeface="Calibri"/>
                <a:ea typeface="DejaVu Sans"/>
              </a:rPr>
              <a:t>: spojeno se schopností odkládat své uspokojení, ale také</a:t>
            </a:r>
            <a:endParaRPr lang="cs-CZ" sz="2000" b="0" strike="noStrike" spc="-1" dirty="0">
              <a:latin typeface="Arial"/>
            </a:endParaRPr>
          </a:p>
          <a:p>
            <a:pPr>
              <a:lnSpc>
                <a:spcPct val="100000"/>
              </a:lnSpc>
            </a:pPr>
            <a:r>
              <a:rPr lang="cs-CZ" sz="2000" b="0" strike="noStrike" spc="-1" dirty="0">
                <a:solidFill>
                  <a:srgbClr val="BF0041"/>
                </a:solidFill>
                <a:latin typeface="Calibri"/>
                <a:ea typeface="DejaVu Sans"/>
              </a:rPr>
              <a:t>    s potlačováním zbrklosti a dalšími schopnostmi.</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1" strike="noStrike" spc="-1" dirty="0" smtClean="0">
                <a:solidFill>
                  <a:srgbClr val="BF0041"/>
                </a:solidFill>
                <a:latin typeface="Calibri"/>
                <a:ea typeface="DejaVu Sans"/>
              </a:rPr>
              <a:t>Vnímavost </a:t>
            </a:r>
            <a:r>
              <a:rPr lang="cs-CZ" sz="2000" b="1" strike="noStrike" spc="-1" dirty="0">
                <a:solidFill>
                  <a:srgbClr val="BF0041"/>
                </a:solidFill>
                <a:latin typeface="Calibri"/>
                <a:ea typeface="DejaVu Sans"/>
              </a:rPr>
              <a:t>k emocím jiných lidí</a:t>
            </a:r>
            <a:r>
              <a:rPr lang="cs-CZ" sz="2000" b="0" strike="noStrike" spc="-1" dirty="0">
                <a:solidFill>
                  <a:srgbClr val="BF0041"/>
                </a:solidFill>
                <a:latin typeface="Calibri"/>
                <a:ea typeface="DejaVu Sans"/>
              </a:rPr>
              <a:t>: empatie (vcítění)</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1" strike="noStrike" spc="-1" dirty="0" smtClean="0">
                <a:solidFill>
                  <a:srgbClr val="BF0041"/>
                </a:solidFill>
                <a:latin typeface="Calibri"/>
                <a:ea typeface="DejaVu Sans"/>
              </a:rPr>
              <a:t>Umění </a:t>
            </a:r>
            <a:r>
              <a:rPr lang="cs-CZ" sz="2000" b="1" strike="noStrike" spc="-1" dirty="0">
                <a:solidFill>
                  <a:srgbClr val="BF0041"/>
                </a:solidFill>
                <a:latin typeface="Calibri"/>
                <a:ea typeface="DejaVu Sans"/>
              </a:rPr>
              <a:t>mezilidských vztahů</a:t>
            </a:r>
            <a:r>
              <a:rPr lang="cs-CZ" sz="2000" b="0" strike="noStrike" spc="-1" dirty="0">
                <a:solidFill>
                  <a:srgbClr val="BF0041"/>
                </a:solidFill>
                <a:latin typeface="Calibri"/>
                <a:ea typeface="DejaVu Sans"/>
              </a:rPr>
              <a:t>: jde vlastně o rozvíjení a uplatňování empatie</a:t>
            </a:r>
            <a:r>
              <a:rPr lang="cs-CZ" sz="2000" b="0" strike="noStrike" spc="-1" dirty="0" smtClean="0">
                <a:solidFill>
                  <a:srgbClr val="BF0041"/>
                </a:solidFill>
                <a:latin typeface="Calibri"/>
                <a:ea typeface="DejaVu Sans"/>
              </a:rPr>
              <a:t>,  uspokojivé</a:t>
            </a:r>
          </a:p>
          <a:p>
            <a:pPr>
              <a:lnSpc>
                <a:spcPct val="100000"/>
              </a:lnSpc>
            </a:pPr>
            <a:r>
              <a:rPr lang="cs-CZ" sz="2000" b="0" strike="noStrike" spc="-1" dirty="0" smtClean="0">
                <a:solidFill>
                  <a:srgbClr val="BF0041"/>
                </a:solidFill>
                <a:latin typeface="Calibri"/>
                <a:ea typeface="DejaVu Sans"/>
              </a:rPr>
              <a:t>mezilidské </a:t>
            </a:r>
            <a:r>
              <a:rPr lang="cs-CZ" sz="2000" b="0" strike="noStrike" spc="-1" dirty="0">
                <a:solidFill>
                  <a:srgbClr val="BF0041"/>
                </a:solidFill>
                <a:latin typeface="Calibri"/>
                <a:ea typeface="DejaVu Sans"/>
              </a:rPr>
              <a:t>vztahy závisí do značné míry na tom, zda je </a:t>
            </a:r>
            <a:r>
              <a:rPr lang="cs-CZ" sz="2000" b="0" strike="noStrike" spc="-1" dirty="0" smtClean="0">
                <a:solidFill>
                  <a:srgbClr val="BF0041"/>
                </a:solidFill>
                <a:latin typeface="Calibri"/>
                <a:ea typeface="DejaVu Sans"/>
              </a:rPr>
              <a:t>člověk „</a:t>
            </a:r>
            <a:r>
              <a:rPr lang="cs-CZ" sz="2000" b="0" strike="noStrike" spc="-1" dirty="0">
                <a:solidFill>
                  <a:srgbClr val="BF0041"/>
                </a:solidFill>
                <a:latin typeface="Calibri"/>
                <a:ea typeface="DejaVu Sans"/>
              </a:rPr>
              <a:t>schopen vcítit se do </a:t>
            </a:r>
            <a:r>
              <a:rPr lang="cs-CZ" sz="2000" b="0" strike="noStrike" spc="-1" dirty="0" smtClean="0">
                <a:solidFill>
                  <a:srgbClr val="BF0041"/>
                </a:solidFill>
                <a:latin typeface="Calibri"/>
                <a:ea typeface="DejaVu Sans"/>
              </a:rPr>
              <a:t>    emocí </a:t>
            </a:r>
            <a:r>
              <a:rPr lang="cs-CZ" sz="2000" b="0" strike="noStrike" spc="-1" dirty="0">
                <a:solidFill>
                  <a:srgbClr val="BF0041"/>
                </a:solidFill>
                <a:latin typeface="Calibri"/>
                <a:ea typeface="DejaVu Sans"/>
              </a:rPr>
              <a:t>ostatních a přizpůsobit tomu své jednání“.</a:t>
            </a:r>
            <a:endParaRPr lang="cs-CZ" sz="2000" b="0" strike="noStrike" spc="-1" dirty="0">
              <a:latin typeface="Arial"/>
            </a:endParaRPr>
          </a:p>
          <a:p>
            <a:pPr>
              <a:lnSpc>
                <a:spcPct val="100000"/>
              </a:lnSpc>
            </a:pPr>
            <a:endParaRPr lang="cs-CZ" sz="2000" b="0" strike="noStrike" spc="-1" dirty="0">
              <a:latin typeface="Arial"/>
            </a:endParaRPr>
          </a:p>
        </p:txBody>
      </p:sp>
      <p:sp>
        <p:nvSpPr>
          <p:cNvPr id="406" name="CustomShape 4"/>
          <p:cNvSpPr/>
          <p:nvPr/>
        </p:nvSpPr>
        <p:spPr>
          <a:xfrm>
            <a:off x="431640" y="226440"/>
            <a:ext cx="7847280" cy="921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3200" b="1" strike="noStrike" spc="-1">
                <a:solidFill>
                  <a:srgbClr val="21409A"/>
                </a:solidFill>
                <a:latin typeface="Calibri"/>
                <a:ea typeface="Microsoft YaHei"/>
              </a:rPr>
              <a:t>Golemanova teorie emoční inteligence  </a:t>
            </a:r>
            <a:endParaRPr lang="cs-CZ" sz="3200" b="0" strike="noStrike" spc="-1">
              <a:latin typeface="Arial"/>
            </a:endParaRPr>
          </a:p>
        </p:txBody>
      </p:sp>
      <p:pic>
        <p:nvPicPr>
          <p:cNvPr id="407" name="Obrázek 342"/>
          <p:cNvPicPr/>
          <p:nvPr/>
        </p:nvPicPr>
        <p:blipFill>
          <a:blip r:embed="rId2"/>
          <a:stretch/>
        </p:blipFill>
        <p:spPr>
          <a:xfrm>
            <a:off x="8446680" y="144000"/>
            <a:ext cx="1413720" cy="1871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504000" y="225720"/>
            <a:ext cx="9067680" cy="5443560"/>
          </a:xfrm>
          <a:prstGeom prst="rect">
            <a:avLst/>
          </a:prstGeom>
          <a:noFill/>
          <a:ln>
            <a:noFill/>
          </a:ln>
        </p:spPr>
        <p:style>
          <a:lnRef idx="0">
            <a:scrgbClr r="0" g="0" b="0"/>
          </a:lnRef>
          <a:fillRef idx="0">
            <a:scrgbClr r="0" g="0" b="0"/>
          </a:fillRef>
          <a:effectRef idx="0">
            <a:scrgbClr r="0" g="0" b="0"/>
          </a:effectRef>
          <a:fontRef idx="minor"/>
        </p:style>
      </p:sp>
      <p:sp>
        <p:nvSpPr>
          <p:cNvPr id="420" name="CustomShape 2"/>
          <p:cNvSpPr/>
          <p:nvPr/>
        </p:nvSpPr>
        <p:spPr>
          <a:xfrm>
            <a:off x="287784" y="747043"/>
            <a:ext cx="8567856" cy="11988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err="1">
                <a:solidFill>
                  <a:srgbClr val="000000"/>
                </a:solidFill>
                <a:latin typeface="Arial"/>
                <a:ea typeface="DejaVu Sans"/>
              </a:rPr>
              <a:t>Flynn</a:t>
            </a:r>
            <a:r>
              <a:rPr lang="cs-CZ" sz="1800" b="0" strike="noStrike" spc="-1" dirty="0">
                <a:solidFill>
                  <a:srgbClr val="000000"/>
                </a:solidFill>
                <a:latin typeface="Arial"/>
                <a:ea typeface="DejaVu Sans"/>
              </a:rPr>
              <a:t> </a:t>
            </a:r>
            <a:r>
              <a:rPr lang="cs-CZ" sz="1800" b="0" strike="noStrike" spc="-1" dirty="0" smtClean="0">
                <a:solidFill>
                  <a:srgbClr val="000000"/>
                </a:solidFill>
                <a:latin typeface="Arial"/>
                <a:ea typeface="DejaVu Sans"/>
              </a:rPr>
              <a:t>tedy předpokládá</a:t>
            </a:r>
            <a:r>
              <a:rPr lang="cs-CZ" sz="1800" b="0" strike="noStrike" spc="-1" dirty="0">
                <a:solidFill>
                  <a:srgbClr val="000000"/>
                </a:solidFill>
                <a:latin typeface="Arial"/>
                <a:ea typeface="DejaVu Sans"/>
              </a:rPr>
              <a:t>, že </a:t>
            </a:r>
            <a:r>
              <a:rPr lang="cs-CZ" sz="1800" b="0" strike="noStrike" spc="-1" dirty="0" smtClean="0">
                <a:solidFill>
                  <a:srgbClr val="000000"/>
                </a:solidFill>
                <a:latin typeface="Arial"/>
                <a:ea typeface="DejaVu Sans"/>
              </a:rPr>
              <a:t>skóre inteligence </a:t>
            </a:r>
            <a:r>
              <a:rPr lang="cs-CZ" sz="1800" b="0" strike="noStrike" spc="-1" dirty="0">
                <a:solidFill>
                  <a:srgbClr val="000000"/>
                </a:solidFill>
                <a:latin typeface="Arial"/>
                <a:ea typeface="DejaVu Sans"/>
              </a:rPr>
              <a:t>je více dáno prostředím, výchovou, a to až ze 75% a jen 25% </a:t>
            </a:r>
            <a:r>
              <a:rPr lang="cs-CZ" sz="1800" b="0" strike="noStrike" spc="-1" dirty="0" smtClean="0">
                <a:solidFill>
                  <a:srgbClr val="000000"/>
                </a:solidFill>
                <a:latin typeface="Arial"/>
                <a:ea typeface="DejaVu Sans"/>
              </a:rPr>
              <a:t>je význam </a:t>
            </a:r>
            <a:r>
              <a:rPr lang="cs-CZ" sz="1800" b="0" strike="noStrike" spc="-1" dirty="0">
                <a:solidFill>
                  <a:srgbClr val="000000"/>
                </a:solidFill>
                <a:latin typeface="Arial"/>
                <a:ea typeface="DejaVu Sans"/>
              </a:rPr>
              <a:t>genetické výbavy. Naproti tomu poněkud jinak hovoří </a:t>
            </a:r>
            <a:r>
              <a:rPr lang="cs-CZ" sz="1800" b="0" strike="noStrike" spc="-1" dirty="0" smtClean="0">
                <a:solidFill>
                  <a:srgbClr val="000000"/>
                </a:solidFill>
                <a:latin typeface="Arial"/>
                <a:ea typeface="DejaVu Sans"/>
              </a:rPr>
              <a:t>porovnání výsledků </a:t>
            </a:r>
            <a:r>
              <a:rPr lang="cs-CZ" sz="1800" b="0" strike="noStrike" spc="-1" dirty="0">
                <a:solidFill>
                  <a:srgbClr val="000000"/>
                </a:solidFill>
                <a:latin typeface="Arial"/>
                <a:ea typeface="DejaVu Sans"/>
              </a:rPr>
              <a:t>testů jednovaječných dvojčat, která vyrůstala pohromadě a těch</a:t>
            </a:r>
            <a:r>
              <a:rPr lang="cs-CZ" sz="1800" b="0" strike="noStrike" spc="-1" dirty="0" smtClean="0">
                <a:solidFill>
                  <a:srgbClr val="000000"/>
                </a:solidFill>
                <a:latin typeface="Arial"/>
                <a:ea typeface="DejaVu Sans"/>
              </a:rPr>
              <a:t>, která </a:t>
            </a:r>
            <a:r>
              <a:rPr lang="cs-CZ" sz="1800" b="0" strike="noStrike" spc="-1" dirty="0">
                <a:solidFill>
                  <a:srgbClr val="000000"/>
                </a:solidFill>
                <a:latin typeface="Arial"/>
                <a:ea typeface="DejaVu Sans"/>
              </a:rPr>
              <a:t>vyrůstala v oddělených domácnostech.</a:t>
            </a: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504000" y="225720"/>
            <a:ext cx="9067680" cy="943200"/>
          </a:xfrm>
          <a:prstGeom prst="rect">
            <a:avLst/>
          </a:prstGeom>
          <a:noFill/>
          <a:ln>
            <a:noFill/>
          </a:ln>
        </p:spPr>
        <p:style>
          <a:lnRef idx="0">
            <a:scrgbClr r="0" g="0" b="0"/>
          </a:lnRef>
          <a:fillRef idx="0">
            <a:scrgbClr r="0" g="0" b="0"/>
          </a:fillRef>
          <a:effectRef idx="0">
            <a:scrgbClr r="0" g="0" b="0"/>
          </a:effectRef>
          <a:fontRef idx="minor"/>
        </p:style>
      </p:sp>
      <p:pic>
        <p:nvPicPr>
          <p:cNvPr id="409" name="Obrázek 344"/>
          <p:cNvPicPr/>
          <p:nvPr/>
        </p:nvPicPr>
        <p:blipFill>
          <a:blip r:embed="rId2"/>
          <a:stretch/>
        </p:blipFill>
        <p:spPr>
          <a:xfrm>
            <a:off x="863848" y="1168920"/>
            <a:ext cx="3312368" cy="1882379"/>
          </a:xfrm>
          <a:prstGeom prst="rect">
            <a:avLst/>
          </a:prstGeom>
          <a:ln>
            <a:noFill/>
          </a:ln>
        </p:spPr>
      </p:pic>
      <p:sp>
        <p:nvSpPr>
          <p:cNvPr id="410" name="CustomShape 2"/>
          <p:cNvSpPr/>
          <p:nvPr/>
        </p:nvSpPr>
        <p:spPr>
          <a:xfrm>
            <a:off x="499194" y="3645851"/>
            <a:ext cx="6682052" cy="9218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Emoční inteligence není závislá na IQ</a:t>
            </a:r>
            <a:r>
              <a:rPr lang="cs-CZ" sz="1800" b="0" strike="noStrike" spc="-1" dirty="0" smtClean="0">
                <a:solidFill>
                  <a:srgbClr val="000000"/>
                </a:solidFill>
                <a:latin typeface="Arial"/>
                <a:ea typeface="DejaVu Sans"/>
              </a:rPr>
              <a:t>.</a:t>
            </a:r>
          </a:p>
          <a:p>
            <a:pPr>
              <a:lnSpc>
                <a:spcPct val="100000"/>
              </a:lnSpc>
            </a:pPr>
            <a:r>
              <a:rPr lang="cs-CZ" sz="1800" b="0" strike="noStrike" spc="-1" dirty="0" smtClean="0">
                <a:solidFill>
                  <a:srgbClr val="000000"/>
                </a:solidFill>
                <a:latin typeface="Arial"/>
                <a:ea typeface="DejaVu Sans"/>
              </a:rPr>
              <a:t>Emoční </a:t>
            </a:r>
            <a:r>
              <a:rPr lang="cs-CZ" sz="1800" b="0" strike="noStrike" spc="-1" dirty="0">
                <a:solidFill>
                  <a:srgbClr val="000000"/>
                </a:solidFill>
                <a:latin typeface="Arial"/>
                <a:ea typeface="DejaVu Sans"/>
              </a:rPr>
              <a:t>inteligence velmi podstatně ovlivňuje úspěšnost jedince v rodině, na pracovišti, v sociálních a intimních vztazích. </a:t>
            </a:r>
            <a:endParaRPr lang="cs-CZ" sz="1800" b="0" strike="noStrike" spc="-1" dirty="0">
              <a:latin typeface="Arial"/>
            </a:endParaRPr>
          </a:p>
        </p:txBody>
      </p:sp>
      <p:pic>
        <p:nvPicPr>
          <p:cNvPr id="1026" name="Picture 2" descr="33 otázek týkajících se emoční inteligence aneb jak na tom jste? -  Dreamlife.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353" y="1251099"/>
            <a:ext cx="3387258" cy="215006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248224" y="375317"/>
            <a:ext cx="1368152" cy="707886"/>
          </a:xfrm>
          <a:prstGeom prst="rect">
            <a:avLst/>
          </a:prstGeom>
        </p:spPr>
        <p:txBody>
          <a:bodyPr wrap="square">
            <a:spAutoFit/>
          </a:bodyPr>
          <a:lstStyle/>
          <a:p>
            <a:pPr algn="ctr"/>
            <a:r>
              <a:rPr lang="cs-CZ" sz="4000" b="1" spc="-1" dirty="0" smtClean="0">
                <a:solidFill>
                  <a:srgbClr val="000000"/>
                </a:solidFill>
              </a:rPr>
              <a:t>EQ</a:t>
            </a:r>
            <a:endParaRPr lang="cs-CZ" sz="4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7"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8" name="CustomShape 3"/>
          <p:cNvSpPr/>
          <p:nvPr/>
        </p:nvSpPr>
        <p:spPr>
          <a:xfrm>
            <a:off x="359792" y="378247"/>
            <a:ext cx="8876880" cy="4892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dirty="0">
                <a:solidFill>
                  <a:srgbClr val="000000"/>
                </a:solidFill>
                <a:latin typeface="Arial"/>
                <a:ea typeface="DejaVu Sans"/>
              </a:rPr>
              <a:t>Inteligence </a:t>
            </a:r>
            <a:endParaRPr lang="cs-CZ" sz="1800" b="0" strike="noStrike" spc="-1" dirty="0">
              <a:latin typeface="Arial"/>
            </a:endParaRPr>
          </a:p>
          <a:p>
            <a:pPr>
              <a:lnSpc>
                <a:spcPct val="100000"/>
              </a:lnSpc>
            </a:pPr>
            <a:endParaRPr lang="cs-CZ" sz="1400" b="0" strike="noStrike" spc="-1" dirty="0">
              <a:latin typeface="Arial"/>
            </a:endParaRPr>
          </a:p>
          <a:p>
            <a:pPr marL="1440">
              <a:lnSpc>
                <a:spcPct val="100000"/>
              </a:lnSpc>
              <a:buClr>
                <a:srgbClr val="000000"/>
              </a:buClr>
            </a:pPr>
            <a:r>
              <a:rPr lang="cs-CZ" sz="1400" strike="noStrike" spc="-1" dirty="0" smtClean="0">
                <a:solidFill>
                  <a:srgbClr val="000000"/>
                </a:solidFill>
                <a:latin typeface="Arial"/>
                <a:ea typeface="DejaVu Sans"/>
              </a:rPr>
              <a:t>1) </a:t>
            </a:r>
            <a:r>
              <a:rPr lang="cs-CZ" sz="1400" b="1" strike="noStrike" spc="-1" dirty="0" smtClean="0">
                <a:solidFill>
                  <a:srgbClr val="000000"/>
                </a:solidFill>
                <a:latin typeface="Arial"/>
                <a:ea typeface="DejaVu Sans"/>
              </a:rPr>
              <a:t>Dispoziční inteligence</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testu a dotýká se oblasti obecné inteligence </a:t>
            </a:r>
            <a:r>
              <a:rPr lang="cs-CZ" sz="1400" b="0" strike="noStrike" spc="-1" dirty="0" smtClean="0">
                <a:solidFill>
                  <a:srgbClr val="000000"/>
                </a:solidFill>
                <a:latin typeface="Arial"/>
                <a:ea typeface="DejaVu Sans"/>
              </a:rPr>
              <a:t>jako předpokladu </a:t>
            </a:r>
            <a:r>
              <a:rPr lang="cs-CZ" sz="1400" b="0" strike="noStrike" spc="-1" dirty="0">
                <a:solidFill>
                  <a:srgbClr val="000000"/>
                </a:solidFill>
                <a:latin typeface="Arial"/>
                <a:ea typeface="DejaVu Sans"/>
              </a:rPr>
              <a:t>k výkonu (G-faktor, dle </a:t>
            </a:r>
            <a:r>
              <a:rPr lang="cs-CZ" sz="1400" b="0" strike="noStrike" spc="-1" dirty="0" err="1">
                <a:solidFill>
                  <a:srgbClr val="000000"/>
                </a:solidFill>
                <a:latin typeface="Arial"/>
                <a:ea typeface="DejaVu Sans"/>
              </a:rPr>
              <a:t>Cattelovy</a:t>
            </a:r>
            <a:r>
              <a:rPr lang="cs-CZ" sz="1400" b="0" strike="noStrike" spc="-1" dirty="0">
                <a:solidFill>
                  <a:srgbClr val="000000"/>
                </a:solidFill>
                <a:latin typeface="Arial"/>
                <a:ea typeface="DejaVu Sans"/>
              </a:rPr>
              <a:t> teorie fluidní inteligence). </a:t>
            </a:r>
            <a:r>
              <a:rPr lang="cs-CZ" sz="1400" b="0" strike="noStrike" spc="-1" dirty="0" smtClean="0">
                <a:solidFill>
                  <a:srgbClr val="000000"/>
                </a:solidFill>
                <a:latin typeface="Arial"/>
                <a:ea typeface="DejaVu Sans"/>
              </a:rPr>
              <a:t>Vytváří předpoklad </a:t>
            </a:r>
            <a:r>
              <a:rPr lang="cs-CZ" sz="1400" b="0" strike="noStrike" spc="-1" dirty="0">
                <a:solidFill>
                  <a:srgbClr val="000000"/>
                </a:solidFill>
                <a:latin typeface="Arial"/>
                <a:ea typeface="DejaVu Sans"/>
              </a:rPr>
              <a:t>k učení, analýzy a syntézy problému apod.</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000000"/>
                </a:solidFill>
                <a:latin typeface="Arial"/>
                <a:ea typeface="DejaVu Sans"/>
              </a:rPr>
              <a:t>2) </a:t>
            </a:r>
            <a:r>
              <a:rPr lang="cs-CZ" sz="1400" b="1" strike="noStrike" spc="-1" dirty="0">
                <a:solidFill>
                  <a:srgbClr val="000000"/>
                </a:solidFill>
                <a:latin typeface="Arial"/>
                <a:ea typeface="DejaVu Sans"/>
              </a:rPr>
              <a:t>Výkonová/behaviorální </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zájmů a spontánních aktivit </a:t>
            </a:r>
            <a:r>
              <a:rPr lang="cs-CZ" sz="1400" b="0" strike="noStrike" spc="-1" dirty="0" smtClean="0">
                <a:solidFill>
                  <a:srgbClr val="000000"/>
                </a:solidFill>
                <a:latin typeface="Arial"/>
                <a:ea typeface="DejaVu Sans"/>
              </a:rPr>
              <a:t>dítěte  v </a:t>
            </a:r>
            <a:r>
              <a:rPr lang="cs-CZ" sz="1400" b="0" strike="noStrike" spc="-1" dirty="0">
                <a:solidFill>
                  <a:srgbClr val="000000"/>
                </a:solidFill>
                <a:latin typeface="Arial"/>
                <a:ea typeface="DejaVu Sans"/>
              </a:rPr>
              <a:t>různých oblastech. Je kategorií s vyšším vlivem prostředí a motivace. Kritériem </a:t>
            </a:r>
            <a:r>
              <a:rPr lang="cs-CZ" sz="1400" b="0" strike="noStrike" spc="-1" dirty="0" smtClean="0">
                <a:solidFill>
                  <a:srgbClr val="000000"/>
                </a:solidFill>
                <a:latin typeface="Arial"/>
                <a:ea typeface="DejaVu Sans"/>
              </a:rPr>
              <a:t>pro posouzení </a:t>
            </a:r>
            <a:r>
              <a:rPr lang="cs-CZ" sz="1400" b="0" strike="noStrike" spc="-1" dirty="0">
                <a:solidFill>
                  <a:srgbClr val="000000"/>
                </a:solidFill>
                <a:latin typeface="Arial"/>
                <a:ea typeface="DejaVu Sans"/>
              </a:rPr>
              <a:t>je především frekvence realizovaných činností a porovnání kvality produktů s vrstevníky. </a:t>
            </a:r>
            <a:endParaRPr lang="cs-CZ" sz="1400" b="0" strike="noStrike" spc="-1" dirty="0" smtClean="0">
              <a:solidFill>
                <a:srgbClr val="000000"/>
              </a:solidFill>
              <a:latin typeface="Arial"/>
              <a:ea typeface="DejaVu Sans"/>
            </a:endParaRPr>
          </a:p>
          <a:p>
            <a:pPr>
              <a:lnSpc>
                <a:spcPct val="100000"/>
              </a:lnSpc>
            </a:pPr>
            <a:endParaRPr lang="cs-CZ" sz="1400" spc="-1" dirty="0">
              <a:solidFill>
                <a:srgbClr val="000000"/>
              </a:solidFill>
              <a:latin typeface="Arial"/>
            </a:endParaRPr>
          </a:p>
          <a:p>
            <a:pPr>
              <a:lnSpc>
                <a:spcPct val="100000"/>
              </a:lnSpc>
            </a:pPr>
            <a:r>
              <a:rPr lang="cs-CZ" sz="1400" b="0" strike="noStrike" spc="-1" dirty="0" smtClean="0">
                <a:latin typeface="Arial"/>
              </a:rPr>
              <a:t>3) </a:t>
            </a:r>
            <a:r>
              <a:rPr lang="cs-CZ" sz="1400" b="1" strike="noStrike" spc="-1" dirty="0" smtClean="0">
                <a:latin typeface="Arial"/>
              </a:rPr>
              <a:t>Praktická inteligence</a:t>
            </a:r>
          </a:p>
          <a:p>
            <a:pPr marL="285750" indent="-285750">
              <a:lnSpc>
                <a:spcPct val="100000"/>
              </a:lnSpc>
              <a:buFontTx/>
              <a:buChar char="-"/>
            </a:pPr>
            <a:r>
              <a:rPr lang="cs-CZ" sz="1400" spc="-1" dirty="0">
                <a:latin typeface="Arial"/>
              </a:rPr>
              <a:t>v</a:t>
            </a:r>
            <a:r>
              <a:rPr lang="cs-CZ" sz="1400" spc="-1" dirty="0" smtClean="0">
                <a:latin typeface="Arial"/>
              </a:rPr>
              <a:t>ymezuje se proti teorii intelektu</a:t>
            </a:r>
          </a:p>
          <a:p>
            <a:pPr marL="285750" indent="-285750">
              <a:lnSpc>
                <a:spcPct val="100000"/>
              </a:lnSpc>
              <a:buFontTx/>
              <a:buChar char="-"/>
            </a:pPr>
            <a:endParaRPr lang="cs-CZ" sz="1400" b="0" strike="noStrike" spc="-1" dirty="0">
              <a:latin typeface="Arial"/>
            </a:endParaRPr>
          </a:p>
          <a:p>
            <a:pPr>
              <a:lnSpc>
                <a:spcPct val="100000"/>
              </a:lnSpc>
            </a:pPr>
            <a:r>
              <a:rPr lang="cs-CZ" sz="1400" spc="-1" dirty="0" smtClean="0">
                <a:latin typeface="Arial"/>
              </a:rPr>
              <a:t>4) </a:t>
            </a:r>
            <a:r>
              <a:rPr lang="cs-CZ" sz="1400" b="1" spc="-1" dirty="0" err="1" smtClean="0">
                <a:latin typeface="Arial"/>
              </a:rPr>
              <a:t>Machiavelliánská</a:t>
            </a:r>
            <a:r>
              <a:rPr lang="cs-CZ" sz="1400" b="1" spc="-1" dirty="0" smtClean="0">
                <a:latin typeface="Arial"/>
              </a:rPr>
              <a:t> inteligence </a:t>
            </a:r>
          </a:p>
          <a:p>
            <a:pPr>
              <a:lnSpc>
                <a:spcPct val="100000"/>
              </a:lnSpc>
            </a:pPr>
            <a:endParaRPr lang="cs-CZ" sz="1400" spc="-1" dirty="0">
              <a:latin typeface="Arial"/>
            </a:endParaRPr>
          </a:p>
          <a:p>
            <a:pPr>
              <a:lnSpc>
                <a:spcPct val="100000"/>
              </a:lnSpc>
            </a:pPr>
            <a:r>
              <a:rPr lang="cs-CZ" sz="1400" b="0" strike="noStrike" spc="-1" dirty="0" smtClean="0">
                <a:latin typeface="Arial"/>
              </a:rPr>
              <a:t>5) </a:t>
            </a:r>
            <a:r>
              <a:rPr lang="cs-CZ" sz="1400" b="1" strike="noStrike" spc="-1" dirty="0" smtClean="0">
                <a:latin typeface="Arial"/>
              </a:rPr>
              <a:t>Umělá inteligence</a:t>
            </a:r>
          </a:p>
          <a:p>
            <a:pPr>
              <a:lnSpc>
                <a:spcPct val="100000"/>
              </a:lnSpc>
            </a:pPr>
            <a:r>
              <a:rPr lang="cs-CZ" sz="1400" spc="-1" dirty="0" smtClean="0">
                <a:latin typeface="Arial"/>
              </a:rPr>
              <a:t>„Lidské myšlení není nic víc než než určitý druh manipulace se symboly, ale současně, žer stroje mohou být inteligentní protože jejich fungování je založena na práci se symbolickým systémem (např. strojový kód). Pojem zavedli nositelé Nobelovy ceny Allen </a:t>
            </a:r>
            <a:r>
              <a:rPr lang="cs-CZ" sz="1400" spc="-1" dirty="0" err="1" smtClean="0">
                <a:latin typeface="Arial"/>
              </a:rPr>
              <a:t>Newell</a:t>
            </a:r>
            <a:r>
              <a:rPr lang="cs-CZ" sz="1400" spc="-1" dirty="0" smtClean="0">
                <a:latin typeface="Arial"/>
              </a:rPr>
              <a:t> a Herbert A. Simon</a:t>
            </a:r>
          </a:p>
          <a:p>
            <a:pPr>
              <a:lnSpc>
                <a:spcPct val="100000"/>
              </a:lnSpc>
            </a:pPr>
            <a:endParaRPr lang="cs-CZ" sz="1400" b="0" strike="noStrike" spc="-1" dirty="0">
              <a:latin typeface="Arial"/>
            </a:endParaRPr>
          </a:p>
          <a:p>
            <a:pPr>
              <a:lnSpc>
                <a:spcPct val="100000"/>
              </a:lnSpc>
            </a:pPr>
            <a:r>
              <a:rPr lang="cs-CZ" sz="1400" spc="-1" dirty="0" smtClean="0">
                <a:latin typeface="Arial"/>
              </a:rPr>
              <a:t>6) </a:t>
            </a:r>
            <a:r>
              <a:rPr lang="cs-CZ" sz="1400" b="1" spc="-1" dirty="0" smtClean="0">
                <a:latin typeface="Arial"/>
              </a:rPr>
              <a:t>Morální inteligence</a:t>
            </a:r>
            <a:endParaRPr lang="cs-CZ" sz="1400" b="1"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2"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3" name="CustomShape 3"/>
          <p:cNvSpPr/>
          <p:nvPr/>
        </p:nvSpPr>
        <p:spPr>
          <a:xfrm>
            <a:off x="279981" y="4923507"/>
            <a:ext cx="52822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solidFill>
                  <a:srgbClr val="000000"/>
                </a:solidFill>
                <a:latin typeface="Arial"/>
                <a:ea typeface="DejaVu Sans"/>
              </a:rPr>
              <a:t>https://prehravac.rozhlas.cz//audio/3254926</a:t>
            </a:r>
            <a:endParaRPr lang="cs-CZ" sz="1800" b="0" strike="noStrike" spc="-1" dirty="0">
              <a:latin typeface="Arial"/>
            </a:endParaRPr>
          </a:p>
        </p:txBody>
      </p:sp>
      <p:sp>
        <p:nvSpPr>
          <p:cNvPr id="414" name="CustomShape 4"/>
          <p:cNvSpPr/>
          <p:nvPr/>
        </p:nvSpPr>
        <p:spPr>
          <a:xfrm>
            <a:off x="3236940" y="404724"/>
            <a:ext cx="360180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800" b="1" strike="noStrike" spc="-1" dirty="0">
                <a:solidFill>
                  <a:srgbClr val="000000"/>
                </a:solidFill>
                <a:latin typeface="Arial"/>
                <a:ea typeface="DejaVu Sans"/>
              </a:rPr>
              <a:t>Morální inteligence</a:t>
            </a:r>
            <a:endParaRPr lang="cs-CZ" sz="1800" b="1" strike="noStrike" spc="-1" dirty="0">
              <a:latin typeface="Arial"/>
            </a:endParaRPr>
          </a:p>
          <a:p>
            <a:pPr>
              <a:lnSpc>
                <a:spcPct val="100000"/>
              </a:lnSpc>
            </a:pPr>
            <a:endParaRPr lang="cs-CZ" sz="1800" b="0" strike="noStrike" spc="-1" dirty="0">
              <a:latin typeface="Arial"/>
            </a:endParaRPr>
          </a:p>
          <a:p>
            <a:pPr algn="ctr">
              <a:lnSpc>
                <a:spcPct val="100000"/>
              </a:lnSpc>
            </a:pPr>
            <a:endParaRPr lang="cs-CZ" sz="1800" b="0" strike="noStrike" spc="-1" dirty="0">
              <a:latin typeface="Arial"/>
            </a:endParaRPr>
          </a:p>
        </p:txBody>
      </p:sp>
      <p:pic>
        <p:nvPicPr>
          <p:cNvPr id="415" name="Obrázek 349"/>
          <p:cNvPicPr/>
          <p:nvPr/>
        </p:nvPicPr>
        <p:blipFill>
          <a:blip r:embed="rId2"/>
          <a:stretch/>
        </p:blipFill>
        <p:spPr>
          <a:xfrm>
            <a:off x="6408464" y="3555355"/>
            <a:ext cx="3276364" cy="1800200"/>
          </a:xfrm>
          <a:prstGeom prst="rect">
            <a:avLst/>
          </a:prstGeom>
          <a:ln>
            <a:noFill/>
          </a:ln>
        </p:spPr>
      </p:pic>
      <p:sp>
        <p:nvSpPr>
          <p:cNvPr id="2" name="Obdélník 1"/>
          <p:cNvSpPr/>
          <p:nvPr/>
        </p:nvSpPr>
        <p:spPr>
          <a:xfrm>
            <a:off x="287784" y="4455455"/>
            <a:ext cx="2490362" cy="369332"/>
          </a:xfrm>
          <a:prstGeom prst="rect">
            <a:avLst/>
          </a:prstGeom>
        </p:spPr>
        <p:txBody>
          <a:bodyPr wrap="none">
            <a:spAutoFit/>
          </a:bodyPr>
          <a:lstStyle/>
          <a:p>
            <a:r>
              <a:rPr lang="cs-CZ" spc="-1" dirty="0">
                <a:solidFill>
                  <a:srgbClr val="000000"/>
                </a:solidFill>
              </a:rPr>
              <a:t>MUDr. Vlasta </a:t>
            </a:r>
            <a:r>
              <a:rPr lang="cs-CZ" spc="-1" dirty="0" smtClean="0">
                <a:solidFill>
                  <a:srgbClr val="000000"/>
                </a:solidFill>
              </a:rPr>
              <a:t>Kálalová</a:t>
            </a:r>
            <a:endParaRPr lang="cs-CZ" dirty="0"/>
          </a:p>
        </p:txBody>
      </p:sp>
      <p:sp>
        <p:nvSpPr>
          <p:cNvPr id="3" name="Obdélník 2"/>
          <p:cNvSpPr/>
          <p:nvPr/>
        </p:nvSpPr>
        <p:spPr>
          <a:xfrm>
            <a:off x="215776" y="966409"/>
            <a:ext cx="8424936" cy="3139321"/>
          </a:xfrm>
          <a:prstGeom prst="rect">
            <a:avLst/>
          </a:prstGeom>
        </p:spPr>
        <p:txBody>
          <a:bodyPr wrap="square">
            <a:spAutoFit/>
          </a:bodyPr>
          <a:lstStyle/>
          <a:p>
            <a:r>
              <a:rPr lang="cs-CZ" dirty="0"/>
              <a:t>Stadia vývoje myšlení </a:t>
            </a:r>
            <a:endParaRPr lang="cs-CZ" dirty="0" smtClean="0"/>
          </a:p>
          <a:p>
            <a:r>
              <a:rPr lang="cs-CZ" dirty="0" smtClean="0"/>
              <a:t>S </a:t>
            </a:r>
            <a:r>
              <a:rPr lang="cs-CZ" dirty="0"/>
              <a:t>morálním usuzováním úzce souvisí vývoj myšlení. </a:t>
            </a:r>
            <a:endParaRPr lang="cs-CZ" dirty="0" smtClean="0"/>
          </a:p>
          <a:p>
            <a:r>
              <a:rPr lang="cs-CZ" dirty="0" smtClean="0"/>
              <a:t>vývojem </a:t>
            </a:r>
            <a:r>
              <a:rPr lang="cs-CZ" dirty="0"/>
              <a:t>inteligence podle J. </a:t>
            </a:r>
            <a:r>
              <a:rPr lang="cs-CZ" dirty="0" err="1"/>
              <a:t>Piageta</a:t>
            </a:r>
            <a:r>
              <a:rPr lang="cs-CZ" dirty="0"/>
              <a:t>. Když vzniká inteligence, děti začínají zkoumat svět a objevují jeho zákoutí. Postupem času si také začínají hrát a přesouvají se na další stupeň morálního myšlení. </a:t>
            </a:r>
            <a:r>
              <a:rPr lang="cs-CZ" dirty="0" err="1"/>
              <a:t>Piaget</a:t>
            </a:r>
            <a:r>
              <a:rPr lang="cs-CZ" dirty="0"/>
              <a:t> dále popisuje stadia morálního vývoje a přišel na to, že vývoj myšlení se dá rozčlenit do šesti stadií</a:t>
            </a:r>
            <a:r>
              <a:rPr lang="cs-CZ" dirty="0" smtClean="0"/>
              <a:t>.</a:t>
            </a:r>
          </a:p>
          <a:p>
            <a:r>
              <a:rPr lang="cs-CZ" dirty="0" smtClean="0"/>
              <a:t>Morálka </a:t>
            </a:r>
            <a:r>
              <a:rPr lang="cs-CZ" dirty="0"/>
              <a:t>řeší otázku „dobra“ a „zla“, „správnosti a špatnosti“. </a:t>
            </a:r>
            <a:r>
              <a:rPr lang="cs-CZ" dirty="0" smtClean="0"/>
              <a:t>Psychologická část morálky</a:t>
            </a:r>
            <a:r>
              <a:rPr lang="cs-CZ" dirty="0"/>
              <a:t>. </a:t>
            </a:r>
            <a:endParaRPr lang="cs-CZ" dirty="0" smtClean="0"/>
          </a:p>
          <a:p>
            <a:r>
              <a:rPr lang="cs-CZ" dirty="0"/>
              <a:t>Během svého vývoje inteligence uspořádává realitu tím, že vytváří hlavní soubory činnosti, například schéma trvalého předmětu, schéma času, prostoru a příčinnosti.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sp>
      <p:sp>
        <p:nvSpPr>
          <p:cNvPr id="279" name="CustomShape 2"/>
          <p:cNvSpPr/>
          <p:nvPr/>
        </p:nvSpPr>
        <p:spPr>
          <a:xfrm>
            <a:off x="1620000" y="1368000"/>
            <a:ext cx="8094960" cy="3283200"/>
          </a:xfrm>
          <a:prstGeom prst="rect">
            <a:avLst/>
          </a:prstGeom>
          <a:noFill/>
          <a:ln>
            <a:noFill/>
          </a:ln>
        </p:spPr>
        <p:style>
          <a:lnRef idx="0">
            <a:scrgbClr r="0" g="0" b="0"/>
          </a:lnRef>
          <a:fillRef idx="0">
            <a:scrgbClr r="0" g="0" b="0"/>
          </a:fillRef>
          <a:effectRef idx="0">
            <a:scrgbClr r="0" g="0" b="0"/>
          </a:effectRef>
          <a:fontRef idx="minor"/>
        </p:style>
      </p:sp>
      <p:sp>
        <p:nvSpPr>
          <p:cNvPr id="280" name="CustomShape 3"/>
          <p:cNvSpPr/>
          <p:nvPr/>
        </p:nvSpPr>
        <p:spPr>
          <a:xfrm>
            <a:off x="1771560" y="205200"/>
            <a:ext cx="8021280" cy="444591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z="2400" b="1" strike="noStrike" spc="-1" dirty="0" smtClean="0">
              <a:solidFill>
                <a:srgbClr val="FF0000"/>
              </a:solidFill>
              <a:latin typeface="Arial"/>
              <a:ea typeface="Microsoft YaHei"/>
            </a:endParaRPr>
          </a:p>
          <a:p>
            <a:pPr>
              <a:lnSpc>
                <a:spcPct val="100000"/>
              </a:lnSpc>
            </a:pPr>
            <a:r>
              <a:rPr lang="cs-CZ" sz="2400" b="1" strike="noStrike" spc="-1" dirty="0" smtClean="0">
                <a:solidFill>
                  <a:srgbClr val="FF0000"/>
                </a:solidFill>
                <a:latin typeface="Arial"/>
                <a:ea typeface="Microsoft YaHei"/>
              </a:rPr>
              <a:t>INTELIGENCE</a:t>
            </a:r>
            <a:endParaRPr lang="cs-CZ" sz="2400" b="0" strike="noStrike" spc="-1" dirty="0">
              <a:solidFill>
                <a:srgbClr val="FF0000"/>
              </a:solidFill>
              <a:latin typeface="Arial"/>
            </a:endParaRPr>
          </a:p>
          <a:p>
            <a:endParaRPr lang="cs-CZ" altLang="cs-CZ" sz="2400" i="1" dirty="0" smtClean="0">
              <a:ea typeface="Microsoft YaHei" charset="-122"/>
            </a:endParaRPr>
          </a:p>
          <a:p>
            <a:pPr marL="342900" indent="-342900">
              <a:lnSpc>
                <a:spcPct val="100000"/>
              </a:lnSpc>
              <a:buFont typeface="Courier New" panose="02070309020205020404" pitchFamily="49" charset="0"/>
              <a:buChar char="o"/>
            </a:pPr>
            <a:r>
              <a:rPr lang="cs-CZ" sz="2400" spc="-1" dirty="0" smtClean="0">
                <a:solidFill>
                  <a:srgbClr val="000000"/>
                </a:solidFill>
                <a:latin typeface="Arial"/>
                <a:ea typeface="Microsoft YaHei"/>
              </a:rPr>
              <a:t>p</a:t>
            </a:r>
            <a:r>
              <a:rPr lang="cs-CZ" sz="2400" b="0" strike="noStrike" spc="-1" dirty="0" smtClean="0">
                <a:solidFill>
                  <a:srgbClr val="000000"/>
                </a:solidFill>
                <a:latin typeface="Arial"/>
                <a:ea typeface="Microsoft YaHei"/>
              </a:rPr>
              <a:t>sychická </a:t>
            </a:r>
            <a:r>
              <a:rPr lang="cs-CZ" sz="2400" b="0" strike="noStrike" spc="-1" dirty="0">
                <a:solidFill>
                  <a:srgbClr val="000000"/>
                </a:solidFill>
                <a:latin typeface="Arial"/>
                <a:ea typeface="Microsoft YaHei"/>
              </a:rPr>
              <a:t>vlastnost, která se řadí mezi </a:t>
            </a:r>
            <a:r>
              <a:rPr lang="cs-CZ" sz="2400" b="1" strike="noStrike" spc="-1" dirty="0" smtClean="0">
                <a:solidFill>
                  <a:srgbClr val="000000"/>
                </a:solidFill>
                <a:latin typeface="Arial"/>
                <a:ea typeface="Microsoft YaHei"/>
              </a:rPr>
              <a:t>schopnost</a:t>
            </a:r>
            <a:r>
              <a:rPr lang="cs-CZ" sz="2400" b="0" strike="noStrike" spc="-1" dirty="0" smtClean="0">
                <a:solidFill>
                  <a:srgbClr val="000000"/>
                </a:solidFill>
                <a:latin typeface="Arial"/>
                <a:ea typeface="Microsoft YaHei"/>
              </a:rPr>
              <a:t>i</a:t>
            </a:r>
          </a:p>
          <a:p>
            <a:pPr>
              <a:lnSpc>
                <a:spcPct val="100000"/>
              </a:lnSpc>
            </a:pPr>
            <a:endParaRPr lang="cs-CZ" sz="2400" b="0" strike="noStrike" spc="-1" dirty="0" smtClean="0">
              <a:solidFill>
                <a:srgbClr val="000000"/>
              </a:solidFill>
              <a:latin typeface="Arial"/>
              <a:ea typeface="Microsoft YaHei"/>
            </a:endParaRPr>
          </a:p>
          <a:p>
            <a:pPr marL="342900" indent="-342900">
              <a:lnSpc>
                <a:spcPct val="100000"/>
              </a:lnSpc>
              <a:buFont typeface="Courier New" panose="02070309020205020404" pitchFamily="49" charset="0"/>
              <a:buChar char="o"/>
            </a:pPr>
            <a:r>
              <a:rPr lang="cs-CZ" altLang="cs-CZ" sz="2400" dirty="0" smtClean="0">
                <a:ea typeface="Microsoft YaHei" charset="-122"/>
              </a:rPr>
              <a:t>označení </a:t>
            </a:r>
            <a:r>
              <a:rPr lang="cs-CZ" altLang="cs-CZ" sz="2400" dirty="0">
                <a:ea typeface="Microsoft YaHei" charset="-122"/>
              </a:rPr>
              <a:t>pro obecnou strukturu rozumových schopností, které určují způsob orientace (tj. porozumění), a obvykle nějakým způsobem ovlivňují i chování. </a:t>
            </a:r>
            <a:r>
              <a:rPr lang="cs-CZ" altLang="cs-CZ" sz="2400" dirty="0" smtClean="0">
                <a:ea typeface="Microsoft YaHei" charset="-122"/>
              </a:rPr>
              <a:t>					</a:t>
            </a:r>
          </a:p>
          <a:p>
            <a:pPr>
              <a:lnSpc>
                <a:spcPct val="100000"/>
              </a:lnSpc>
            </a:pPr>
            <a:endParaRPr lang="cs-CZ" altLang="cs-CZ" sz="1400" dirty="0">
              <a:ea typeface="Microsoft YaHei" charset="-122"/>
            </a:endParaRPr>
          </a:p>
          <a:p>
            <a:pPr marL="342900" indent="-342900">
              <a:spcBef>
                <a:spcPts val="600"/>
              </a:spcBef>
              <a:buClr>
                <a:srgbClr val="4E67C8"/>
              </a:buClr>
              <a:buSzPct val="80000"/>
              <a:buFont typeface="Courier New" panose="02070309020205020404" pitchFamily="49" charset="0"/>
              <a:buChar char="o"/>
            </a:pPr>
            <a:r>
              <a:rPr lang="cs-CZ" altLang="cs-CZ" sz="2400" dirty="0" smtClean="0">
                <a:ea typeface="Microsoft YaHei" charset="-122"/>
              </a:rPr>
              <a:t>abstraktní</a:t>
            </a:r>
            <a:r>
              <a:rPr lang="cs-CZ" altLang="cs-CZ" sz="2400" dirty="0">
                <a:ea typeface="Microsoft YaHei" charset="-122"/>
              </a:rPr>
              <a:t>, hypotetický konstrukt, který vyvolal mnoho mýtů. </a:t>
            </a:r>
            <a:endParaRPr lang="cs-CZ" altLang="cs-CZ" sz="2400" dirty="0" smtClean="0">
              <a:ea typeface="Microsoft YaHe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397"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398" name="Picture 2"/>
          <p:cNvPicPr/>
          <p:nvPr/>
        </p:nvPicPr>
        <p:blipFill>
          <a:blip r:embed="rId2"/>
          <a:stretch/>
        </p:blipFill>
        <p:spPr>
          <a:xfrm>
            <a:off x="1623240" y="1440000"/>
            <a:ext cx="8173440" cy="3090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504000" y="74160"/>
            <a:ext cx="9070200" cy="1248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a:solidFill>
                  <a:srgbClr val="000000"/>
                </a:solidFill>
                <a:latin typeface="Arial"/>
                <a:ea typeface="DejaVu Sans"/>
              </a:rPr>
              <a:t>Ingeligence?</a:t>
            </a:r>
            <a:r>
              <a:t/>
            </a:r>
            <a:br/>
            <a:endParaRPr lang="cs-CZ" sz="1800" b="0" strike="noStrike" spc="-1">
              <a:latin typeface="Arial"/>
            </a:endParaRPr>
          </a:p>
        </p:txBody>
      </p:sp>
      <p:sp>
        <p:nvSpPr>
          <p:cNvPr id="400" name="CustomShape 2"/>
          <p:cNvSpPr/>
          <p:nvPr/>
        </p:nvSpPr>
        <p:spPr>
          <a:xfrm>
            <a:off x="782640" y="1309320"/>
            <a:ext cx="7495920" cy="34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s-CZ" sz="1800" b="0" strike="noStrike" spc="-1">
                <a:solidFill>
                  <a:srgbClr val="000000"/>
                </a:solidFill>
                <a:latin typeface="Arial"/>
                <a:ea typeface="Microsoft YaHei"/>
              </a:rPr>
              <a:t>http://www.americkecentrum.cz/mandelinka-bramborova-americky-brouk</a:t>
            </a:r>
            <a:endParaRPr lang="cs-CZ" sz="1800" b="0" strike="noStrike" spc="-1">
              <a:latin typeface="Arial"/>
            </a:endParaRPr>
          </a:p>
        </p:txBody>
      </p:sp>
      <p:pic>
        <p:nvPicPr>
          <p:cNvPr id="401" name="Obrázek 3"/>
          <p:cNvPicPr/>
          <p:nvPr/>
        </p:nvPicPr>
        <p:blipFill>
          <a:blip r:embed="rId3"/>
          <a:stretch/>
        </p:blipFill>
        <p:spPr>
          <a:xfrm>
            <a:off x="2304000" y="2016000"/>
            <a:ext cx="2374560" cy="3236400"/>
          </a:xfrm>
          <a:prstGeom prst="rect">
            <a:avLst/>
          </a:prstGeom>
          <a:ln>
            <a:noFill/>
          </a:ln>
        </p:spPr>
      </p:pic>
      <p:pic>
        <p:nvPicPr>
          <p:cNvPr id="402" name="Obrázek 4"/>
          <p:cNvPicPr/>
          <p:nvPr/>
        </p:nvPicPr>
        <p:blipFill>
          <a:blip r:embed="rId4"/>
          <a:stretch/>
        </p:blipFill>
        <p:spPr>
          <a:xfrm>
            <a:off x="5616000" y="1995480"/>
            <a:ext cx="2230560" cy="3241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a:solidFill>
                  <a:srgbClr val="000000"/>
                </a:solidFill>
                <a:latin typeface="Arial"/>
                <a:ea typeface="DejaVu Sans"/>
              </a:rPr>
              <a:t>10 největších géniů v historii</a:t>
            </a:r>
            <a:endParaRPr lang="cs-CZ" sz="1800" b="0" strike="noStrike" spc="-1">
              <a:latin typeface="Arial"/>
            </a:endParaRPr>
          </a:p>
        </p:txBody>
      </p:sp>
      <p:sp>
        <p:nvSpPr>
          <p:cNvPr id="422"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endParaRPr lang="cs-CZ" sz="1800" b="0" strike="noStrike" spc="-1">
              <a:latin typeface="Arial"/>
            </a:endParaRPr>
          </a:p>
          <a:p>
            <a:pPr>
              <a:lnSpc>
                <a:spcPct val="100000"/>
              </a:lnSpc>
            </a:pPr>
            <a:r>
              <a:rPr lang="cs-CZ" sz="1800" b="0" strike="noStrike" spc="-1">
                <a:solidFill>
                  <a:srgbClr val="000000"/>
                </a:solidFill>
                <a:latin typeface="Arial"/>
                <a:ea typeface="DejaVu Sans"/>
              </a:rPr>
              <a:t>Nepochopení</a:t>
            </a:r>
            <a:endParaRPr lang="cs-CZ" sz="1800" b="0" strike="noStrike" spc="-1">
              <a:latin typeface="Arial"/>
            </a:endParaRPr>
          </a:p>
          <a:p>
            <a:pPr>
              <a:lnSpc>
                <a:spcPct val="100000"/>
              </a:lnSpc>
            </a:pPr>
            <a:r>
              <a:rPr lang="cs-CZ" sz="2000" b="0" strike="noStrike" spc="-1">
                <a:solidFill>
                  <a:srgbClr val="000000"/>
                </a:solidFill>
                <a:latin typeface="Arial"/>
                <a:ea typeface="DejaVu Sans"/>
              </a:rPr>
              <a:t>https://epochaplus.cz/kdo-byli-nejvetsi-geniove-v-historii/</a:t>
            </a:r>
            <a:endParaRPr lang="cs-CZ"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215776" y="242988"/>
            <a:ext cx="9721080" cy="507685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latin typeface="Arial"/>
              </a:rPr>
              <a:t>Četné další studie </a:t>
            </a:r>
            <a:r>
              <a:rPr lang="cs-CZ" spc="-1" dirty="0"/>
              <a:t>potvrdily </a:t>
            </a:r>
            <a:r>
              <a:rPr lang="cs-CZ" sz="1800" b="0" strike="noStrike" spc="-1" dirty="0" err="1">
                <a:latin typeface="Arial"/>
              </a:rPr>
              <a:t>Galtonovy</a:t>
            </a:r>
            <a:r>
              <a:rPr lang="cs-CZ" sz="1800" b="0" strike="noStrike" spc="-1" dirty="0">
                <a:latin typeface="Arial"/>
              </a:rPr>
              <a:t> závěry </a:t>
            </a:r>
            <a:r>
              <a:rPr lang="cs-CZ" sz="1800" b="0" strike="noStrike" spc="-1" dirty="0" smtClean="0">
                <a:latin typeface="Arial"/>
              </a:rPr>
              <a:t>a </a:t>
            </a:r>
            <a:r>
              <a:rPr lang="cs-CZ" sz="1800" b="0" strike="noStrike" spc="-1" dirty="0">
                <a:latin typeface="Arial"/>
              </a:rPr>
              <a:t>zájem o pořadí v rodině a výjimečnost trvá i nadále.</a:t>
            </a:r>
            <a:r>
              <a:rPr lang="cs-CZ" sz="1800" b="1" strike="noStrike" spc="-1" dirty="0">
                <a:solidFill>
                  <a:srgbClr val="C9211E"/>
                </a:solidFill>
                <a:latin typeface="Arial"/>
              </a:rPr>
              <a:t> Korelace mezi prvorozeností a výjimečností</a:t>
            </a:r>
            <a:r>
              <a:rPr lang="cs-CZ" sz="1800" b="0" strike="noStrike" spc="-1" dirty="0">
                <a:latin typeface="Arial"/>
              </a:rPr>
              <a:t> je, jak se zdá, omezena na určité typy vědeckých výkonů, protože později narozené děti mají větší sklony být revoluční, jak coby vůdcové, tak i vědci, a jsou tedy nejspíše mnohem kreativnější nežli prvorozenci.</a:t>
            </a:r>
          </a:p>
          <a:p>
            <a:pPr>
              <a:lnSpc>
                <a:spcPct val="100000"/>
              </a:lnSpc>
            </a:pPr>
            <a:endParaRPr lang="cs-CZ" sz="1800" b="0" strike="noStrike" spc="-1" dirty="0">
              <a:latin typeface="Arial"/>
            </a:endParaRPr>
          </a:p>
          <a:p>
            <a:pPr>
              <a:lnSpc>
                <a:spcPct val="100000"/>
              </a:lnSpc>
            </a:pPr>
            <a:r>
              <a:rPr lang="cs-CZ" sz="1800" b="0" strike="noStrike" spc="-1" dirty="0">
                <a:latin typeface="Arial"/>
              </a:rPr>
              <a:t>V roce 1973 zveřejnili </a:t>
            </a:r>
            <a:r>
              <a:rPr lang="cs-CZ" sz="1800" b="0" strike="noStrike" spc="-1" dirty="0" err="1">
                <a:latin typeface="Arial"/>
              </a:rPr>
              <a:t>Lillian</a:t>
            </a:r>
            <a:r>
              <a:rPr lang="cs-CZ" sz="1800" b="0" strike="noStrike" spc="-1" dirty="0">
                <a:latin typeface="Arial"/>
              </a:rPr>
              <a:t> </a:t>
            </a:r>
            <a:r>
              <a:rPr lang="cs-CZ" sz="1800" b="0" strike="noStrike" spc="-1" dirty="0" err="1">
                <a:latin typeface="Arial"/>
              </a:rPr>
              <a:t>Belmont</a:t>
            </a:r>
            <a:r>
              <a:rPr lang="cs-CZ" sz="1800" b="0" strike="noStrike" spc="-1" dirty="0">
                <a:latin typeface="Arial"/>
              </a:rPr>
              <a:t> a Francis </a:t>
            </a:r>
            <a:r>
              <a:rPr lang="cs-CZ" sz="1800" b="0" strike="noStrike" spc="-1" dirty="0" err="1">
                <a:latin typeface="Arial"/>
              </a:rPr>
              <a:t>Marolla</a:t>
            </a:r>
            <a:r>
              <a:rPr lang="cs-CZ" sz="1800" b="0" strike="noStrike" spc="-1" dirty="0">
                <a:latin typeface="Arial"/>
              </a:rPr>
              <a:t> výsledky testu provedeného v téměř celé mužské populaci 19letých Holanďanů (celkem 386 114 respondentů). Test zkoumal počet sourozenců, pořadí narození a inteligenci (holandská verze </a:t>
            </a:r>
            <a:r>
              <a:rPr lang="cs-CZ" sz="1800" b="0" strike="noStrike" spc="-1" dirty="0" err="1">
                <a:latin typeface="Arial"/>
              </a:rPr>
              <a:t>Ravenových</a:t>
            </a:r>
            <a:r>
              <a:rPr lang="cs-CZ" sz="1800" b="0" strike="noStrike" spc="-1" dirty="0">
                <a:latin typeface="Arial"/>
              </a:rPr>
              <a:t> progresivních matic, RPM). Výsledky ukázaly, že děti z větších rodin mívají v inteligenčních testech a testech srovnávajících vzdělanost horší výsledky než jejich vrstevníci z menších rodin, dokonce i když eliminujeme sociální skupinu. Prvorození shodně dosahovali v </a:t>
            </a:r>
            <a:r>
              <a:rPr lang="cs-CZ" sz="1800" b="0" strike="noStrike" spc="-1" dirty="0" err="1">
                <a:latin typeface="Arial"/>
              </a:rPr>
              <a:t>Ravenu</a:t>
            </a:r>
            <a:r>
              <a:rPr lang="cs-CZ" sz="1800" b="0" strike="noStrike" spc="-1" dirty="0">
                <a:latin typeface="Arial"/>
              </a:rPr>
              <a:t> lepších výsledků než děti narozené později a až na několik málo výjimek znamenalo stoupající pořadí v řadě sourozenců pokles v dosaženém výsledku testu, a to tak, že prvorození uspěli lépe než druhorození, kteří naproti tomu měli lepší výsledky než třetí v pořadí narození atd. Nárůst počtu sourozenců v rodině obvykle naznačoval pokles výsledků RPM, a to bez ohledu na pořadí v rodině. Například třetí narozené dítě z rodiny se třemi dětmi dosahuje s velkou pravděpodobností vyššího hodnocení než třetí dítě z rodiny se čtyřmi dětmi a třetí dítě z rodiny s pěti dětmi dosahuje ještě nižšího hodnocení a tak dále.</a:t>
            </a:r>
          </a:p>
        </p:txBody>
      </p:sp>
      <p:sp>
        <p:nvSpPr>
          <p:cNvPr id="424" name="CustomShape 2"/>
          <p:cNvSpPr/>
          <p:nvPr/>
        </p:nvSpPr>
        <p:spPr>
          <a:xfrm>
            <a:off x="431800" y="5321301"/>
            <a:ext cx="8946360" cy="275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200" b="0" strike="noStrike" spc="-1" dirty="0">
                <a:latin typeface="Arial"/>
              </a:rPr>
              <a:t>https://deti.mensa.cz/index.php?pg=odborne-informace--identifikace-nadani--testovani-inteligence&amp;aid=61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647824" y="531018"/>
            <a:ext cx="9536936" cy="286086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a:latin typeface="Arial"/>
              </a:rPr>
              <a:t>Četné </a:t>
            </a:r>
          </a:p>
          <a:p>
            <a:pPr>
              <a:lnSpc>
                <a:spcPct val="100000"/>
              </a:lnSpc>
            </a:pPr>
            <a:endParaRPr lang="cs-CZ" sz="1800" b="0" strike="noStrike" spc="-1">
              <a:latin typeface="Arial"/>
            </a:endParaRPr>
          </a:p>
          <a:p>
            <a:pPr>
              <a:lnSpc>
                <a:spcPct val="100000"/>
              </a:lnSpc>
            </a:pPr>
            <a:r>
              <a:rPr lang="cs-CZ" sz="1800" b="0" strike="noStrike" spc="-1">
                <a:latin typeface="Arial"/>
              </a:rPr>
              <a:t>Ve vztahu inteligence a tvořivosti byly stanoveny čtyři základní skupiny jedinců:</a:t>
            </a:r>
          </a:p>
          <a:p>
            <a:pPr>
              <a:lnSpc>
                <a:spcPct val="100000"/>
              </a:lnSpc>
            </a:pPr>
            <a:r>
              <a:rPr lang="cs-CZ" sz="1800" b="0" strike="noStrike" spc="-1">
                <a:latin typeface="Arial"/>
              </a:rPr>
              <a:t>a) vysoká úroveň tvořivosti a vysoká úroveň inteligence</a:t>
            </a:r>
          </a:p>
          <a:p>
            <a:pPr>
              <a:lnSpc>
                <a:spcPct val="100000"/>
              </a:lnSpc>
            </a:pPr>
            <a:r>
              <a:rPr lang="cs-CZ" sz="1800" b="0" strike="noStrike" spc="-1">
                <a:latin typeface="Arial"/>
              </a:rPr>
              <a:t>b) vysoká úroveň tvořivosti a nižší úroveň inteligence</a:t>
            </a:r>
          </a:p>
          <a:p>
            <a:pPr>
              <a:lnSpc>
                <a:spcPct val="100000"/>
              </a:lnSpc>
            </a:pPr>
            <a:r>
              <a:rPr lang="cs-CZ" sz="1800" b="0" strike="noStrike" spc="-1">
                <a:latin typeface="Arial"/>
              </a:rPr>
              <a:t>c) nízká úroveň tvořivosti a vysoká úroveň inteligence</a:t>
            </a:r>
          </a:p>
          <a:p>
            <a:pPr>
              <a:lnSpc>
                <a:spcPct val="100000"/>
              </a:lnSpc>
            </a:pPr>
            <a:r>
              <a:rPr lang="cs-CZ" sz="1800" b="0" strike="noStrike" spc="-1">
                <a:latin typeface="Arial"/>
              </a:rPr>
              <a:t>d) nízká úroveň tvořivosti a nízká úroveň inteligence.</a:t>
            </a:r>
          </a:p>
          <a:p>
            <a:pPr>
              <a:lnSpc>
                <a:spcPct val="100000"/>
              </a:lnSpc>
            </a:pPr>
            <a:endParaRPr lang="cs-CZ" sz="1800" b="0" strike="noStrike" spc="-1">
              <a:latin typeface="Arial"/>
            </a:endParaRPr>
          </a:p>
          <a:p>
            <a:pPr>
              <a:lnSpc>
                <a:spcPct val="100000"/>
              </a:lnSpc>
            </a:pPr>
            <a:r>
              <a:rPr lang="cs-CZ" sz="1800" b="0" strike="noStrike" spc="-1">
                <a:latin typeface="Arial"/>
              </a:rPr>
              <a:t>Vlastniti jako odvaha, představivost, inspirace jsou vlastnotsi pomocí IQ neměřitelné</a:t>
            </a:r>
          </a:p>
          <a:p>
            <a:pPr>
              <a:lnSpc>
                <a:spcPct val="100000"/>
              </a:lnSpc>
            </a:pPr>
            <a:r>
              <a:rPr lang="cs-CZ" sz="1800" b="0" strike="noStrike" spc="-1">
                <a:latin typeface="Arial"/>
              </a:rPr>
              <a:t>IQ není predikcí pozdější kreativity</a:t>
            </a:r>
          </a:p>
        </p:txBody>
      </p:sp>
      <p:sp>
        <p:nvSpPr>
          <p:cNvPr id="426" name="CustomShape 2"/>
          <p:cNvSpPr/>
          <p:nvPr/>
        </p:nvSpPr>
        <p:spPr>
          <a:xfrm>
            <a:off x="53280" y="4896000"/>
            <a:ext cx="89463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a:latin typeface="Arial"/>
              </a:rPr>
              <a:t>https://deti.mensa.cz/index.php?pg=odborne-informace--identifikace-nadani--testovani-inteligence&amp;aid=61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a:solidFill>
                  <a:srgbClr val="000000"/>
                </a:solidFill>
                <a:latin typeface="Arial"/>
                <a:ea typeface="DejaVu Sans"/>
              </a:rPr>
              <a:t>zdroje</a:t>
            </a:r>
            <a:endParaRPr lang="cs-CZ" sz="1800" b="0" strike="noStrike" spc="-1">
              <a:latin typeface="Arial"/>
            </a:endParaRPr>
          </a:p>
        </p:txBody>
      </p:sp>
      <p:sp>
        <p:nvSpPr>
          <p:cNvPr id="428"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1800" b="0" u="sng" strike="noStrike" spc="-1">
                <a:solidFill>
                  <a:srgbClr val="0000FF"/>
                </a:solidFill>
                <a:uFillTx/>
                <a:latin typeface="Arial"/>
                <a:ea typeface="DejaVu Sans"/>
                <a:hlinkClick r:id="rId3"/>
              </a:rPr>
              <a:t>https://slideplayer.cz/slide/3190784/</a:t>
            </a:r>
            <a:r>
              <a:rPr lang="cs-CZ" sz="1800" b="0" strike="noStrike" spc="-1">
                <a:solidFill>
                  <a:srgbClr val="0000FF"/>
                </a:solidFill>
                <a:latin typeface="Arial"/>
                <a:ea typeface="DejaVu Sans"/>
              </a:rPr>
              <a:t> Talent, Šárka Honsová, </a:t>
            </a:r>
            <a:r>
              <a:rPr lang="cs-CZ" sz="1800" b="0" u="sng" strike="noStrike" spc="-1">
                <a:solidFill>
                  <a:srgbClr val="0000FF"/>
                </a:solidFill>
                <a:uFillTx/>
                <a:latin typeface="Arial"/>
                <a:ea typeface="DejaVu Sans"/>
                <a:hlinkClick r:id="rId4"/>
              </a:rPr>
              <a:t>honsova@ffvs.cuni.cz</a:t>
            </a:r>
            <a:endParaRPr lang="cs-CZ" sz="1800" b="0" strike="noStrike" spc="-1">
              <a:latin typeface="Arial"/>
            </a:endParaRPr>
          </a:p>
          <a:p>
            <a:pPr>
              <a:lnSpc>
                <a:spcPct val="100000"/>
              </a:lnSpc>
            </a:pPr>
            <a:endParaRPr lang="cs-CZ" sz="1800" b="0" strike="noStrike" spc="-1">
              <a:latin typeface="Arial"/>
            </a:endParaRPr>
          </a:p>
        </p:txBody>
      </p:sp>
      <p:sp>
        <p:nvSpPr>
          <p:cNvPr id="429" name="CustomShape 3"/>
          <p:cNvSpPr/>
          <p:nvPr/>
        </p:nvSpPr>
        <p:spPr>
          <a:xfrm>
            <a:off x="483840" y="2232000"/>
            <a:ext cx="7867800" cy="283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a:latin typeface="Arial"/>
            </a:endParaRPr>
          </a:p>
          <a:p>
            <a:pPr>
              <a:lnSpc>
                <a:spcPct val="100000"/>
              </a:lnSpc>
            </a:pPr>
            <a:r>
              <a:rPr lang="cs-CZ" sz="1800" b="0" strike="noStrike" spc="-1">
                <a:latin typeface="Arial"/>
              </a:rPr>
              <a:t>Doporučená literatura</a:t>
            </a:r>
          </a:p>
          <a:p>
            <a:pPr>
              <a:lnSpc>
                <a:spcPct val="100000"/>
              </a:lnSpc>
            </a:pPr>
            <a:r>
              <a:rPr lang="cs-CZ" sz="1800" b="0" strike="noStrike" spc="-1">
                <a:latin typeface="Arial"/>
              </a:rPr>
              <a:t>I. Ruisel: Základy psychologie inteligence. Portál, Praha 2000.</a:t>
            </a:r>
          </a:p>
          <a:p>
            <a:pPr>
              <a:lnSpc>
                <a:spcPct val="100000"/>
              </a:lnSpc>
            </a:pPr>
            <a:r>
              <a:rPr lang="cs-CZ" sz="1800" b="0" strike="noStrike" spc="-1">
                <a:latin typeface="Arial"/>
              </a:rPr>
              <a:t>N. J. Mackintosh: IQ a inteligence. Grada, Praha 2000.</a:t>
            </a:r>
          </a:p>
          <a:p>
            <a:pPr>
              <a:lnSpc>
                <a:spcPct val="100000"/>
              </a:lnSpc>
            </a:pPr>
            <a:r>
              <a:rPr lang="cs-CZ" sz="1800" b="0" strike="noStrike" spc="-1">
                <a:latin typeface="Arial"/>
              </a:rPr>
              <a:t>H. H. Siewert: Inteligenční testy. Ikar, Praha 1997.</a:t>
            </a:r>
          </a:p>
          <a:p>
            <a:pPr>
              <a:lnSpc>
                <a:spcPct val="100000"/>
              </a:lnSpc>
            </a:pPr>
            <a:r>
              <a:rPr lang="cs-CZ" sz="1800" b="0" strike="noStrike" spc="-1">
                <a:latin typeface="Arial"/>
              </a:rPr>
              <a:t>E. Butler, M. Pirie: Testy IQ. Svoboda-Libertas, Praha 1993.</a:t>
            </a:r>
          </a:p>
          <a:p>
            <a:pPr>
              <a:lnSpc>
                <a:spcPct val="100000"/>
              </a:lnSpc>
            </a:pPr>
            <a:r>
              <a:rPr lang="cs-CZ" sz="1800" b="0" strike="noStrike" spc="-1">
                <a:latin typeface="Arial"/>
              </a:rPr>
              <a:t>Autor: Petr Praus</a:t>
            </a:r>
          </a:p>
          <a:p>
            <a:pPr>
              <a:lnSpc>
                <a:spcPct val="100000"/>
              </a:lnSpc>
            </a:pPr>
            <a:r>
              <a:rPr lang="cs-CZ" sz="1800" b="0" strike="noStrike" spc="-1">
                <a:latin typeface="Arial"/>
              </a:rPr>
              <a:t>Související články:</a:t>
            </a:r>
          </a:p>
          <a:p>
            <a:pPr>
              <a:lnSpc>
                <a:spcPct val="100000"/>
              </a:lnSpc>
            </a:pPr>
            <a:r>
              <a:rPr lang="cs-CZ" sz="1800" b="0" strike="noStrike" spc="-1">
                <a:latin typeface="Arial"/>
              </a:rPr>
              <a:t>Pořadí mezi sourozenci a inteligence</a:t>
            </a:r>
          </a:p>
          <a:p>
            <a:pPr>
              <a:lnSpc>
                <a:spcPct val="100000"/>
              </a:lnSpc>
            </a:pPr>
            <a:r>
              <a:rPr lang="cs-CZ" sz="1800" b="0" strike="noStrike" spc="-1">
                <a:latin typeface="Arial"/>
              </a:rPr>
              <a:t>IQ, inteligence, etnická příslušnost a pohlaví</a:t>
            </a:r>
          </a:p>
        </p:txBody>
      </p:sp>
      <p:sp>
        <p:nvSpPr>
          <p:cNvPr id="430" name="CustomShape 4"/>
          <p:cNvSpPr/>
          <p:nvPr/>
        </p:nvSpPr>
        <p:spPr>
          <a:xfrm>
            <a:off x="432000" y="1813320"/>
            <a:ext cx="636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a:latin typeface="Arial"/>
              </a:rPr>
              <a:t>https://casopis.mensa.cz/veda/inteligence_a_jeji_mereni.html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oční inteligence - Co je emoční inte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4" y="242987"/>
            <a:ext cx="4935424" cy="501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29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1800000" y="226080"/>
            <a:ext cx="7774560" cy="94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3200" b="1" strike="noStrike" spc="-1" dirty="0">
                <a:solidFill>
                  <a:srgbClr val="000000"/>
                </a:solidFill>
                <a:latin typeface="Calibri"/>
                <a:ea typeface="DejaVu Sans"/>
              </a:rPr>
              <a:t>Typy inteligence</a:t>
            </a:r>
            <a:endParaRPr lang="cs-CZ" sz="3200" b="1" strike="noStrike" spc="-1" dirty="0">
              <a:latin typeface="Arial"/>
            </a:endParaRPr>
          </a:p>
        </p:txBody>
      </p:sp>
      <p:sp>
        <p:nvSpPr>
          <p:cNvPr id="284" name="CustomShape 2"/>
          <p:cNvSpPr/>
          <p:nvPr/>
        </p:nvSpPr>
        <p:spPr>
          <a:xfrm>
            <a:off x="1800000" y="1326600"/>
            <a:ext cx="7773840" cy="402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90000"/>
              </a:lnSpc>
              <a:spcBef>
                <a:spcPts val="479"/>
              </a:spcBef>
            </a:pPr>
            <a:r>
              <a:rPr lang="cs-CZ" sz="2400" b="0" strike="noStrike" spc="-1">
                <a:solidFill>
                  <a:srgbClr val="000000"/>
                </a:solidFill>
                <a:latin typeface="Calibri"/>
                <a:ea typeface="DejaVu Sans"/>
              </a:rPr>
              <a:t>Lingvistická</a:t>
            </a:r>
            <a:endParaRPr lang="cs-CZ" sz="2400" b="0" strike="noStrike" spc="-1">
              <a:latin typeface="Arial"/>
            </a:endParaRPr>
          </a:p>
          <a:p>
            <a:pPr marL="343080" indent="-341280">
              <a:lnSpc>
                <a:spcPct val="90000"/>
              </a:lnSpc>
              <a:spcBef>
                <a:spcPts val="479"/>
              </a:spcBef>
            </a:pPr>
            <a:r>
              <a:rPr lang="cs-CZ" sz="2400" b="0" strike="noStrike" spc="-1">
                <a:solidFill>
                  <a:srgbClr val="000000"/>
                </a:solidFill>
                <a:latin typeface="Calibri"/>
                <a:ea typeface="DejaVu Sans"/>
              </a:rPr>
              <a:t>Logicko-matematická</a:t>
            </a:r>
            <a:endParaRPr lang="cs-CZ" sz="2400" b="0" strike="noStrike" spc="-1">
              <a:latin typeface="Arial"/>
            </a:endParaRPr>
          </a:p>
          <a:p>
            <a:pPr marL="343080" indent="-341280">
              <a:lnSpc>
                <a:spcPct val="90000"/>
              </a:lnSpc>
              <a:spcBef>
                <a:spcPts val="479"/>
              </a:spcBef>
            </a:pPr>
            <a:r>
              <a:rPr lang="cs-CZ" sz="2400" b="0" strike="noStrike" spc="-1">
                <a:solidFill>
                  <a:srgbClr val="000000"/>
                </a:solidFill>
                <a:latin typeface="Calibri"/>
                <a:ea typeface="DejaVu Sans"/>
              </a:rPr>
              <a:t>Prostorová</a:t>
            </a:r>
            <a:endParaRPr lang="cs-CZ" sz="2400" b="0" strike="noStrike" spc="-1">
              <a:latin typeface="Arial"/>
            </a:endParaRPr>
          </a:p>
          <a:p>
            <a:pPr marL="343080" indent="-341280">
              <a:lnSpc>
                <a:spcPct val="90000"/>
              </a:lnSpc>
              <a:spcBef>
                <a:spcPts val="479"/>
              </a:spcBef>
            </a:pPr>
            <a:r>
              <a:rPr lang="cs-CZ" sz="2400" b="0" strike="noStrike" spc="-1">
                <a:solidFill>
                  <a:srgbClr val="000000"/>
                </a:solidFill>
                <a:latin typeface="Calibri"/>
                <a:ea typeface="DejaVu Sans"/>
              </a:rPr>
              <a:t>Hudební</a:t>
            </a:r>
            <a:endParaRPr lang="cs-CZ" sz="2400" b="0" strike="noStrike" spc="-1">
              <a:latin typeface="Arial"/>
            </a:endParaRPr>
          </a:p>
          <a:p>
            <a:pPr marL="343080" indent="-341280">
              <a:lnSpc>
                <a:spcPct val="90000"/>
              </a:lnSpc>
              <a:spcBef>
                <a:spcPts val="479"/>
              </a:spcBef>
            </a:pPr>
            <a:r>
              <a:rPr lang="cs-CZ" sz="2400" b="0" strike="noStrike" spc="-1">
                <a:solidFill>
                  <a:srgbClr val="000000"/>
                </a:solidFill>
                <a:latin typeface="Calibri"/>
                <a:ea typeface="DejaVu Sans"/>
              </a:rPr>
              <a:t>Tělesně-kinestetická</a:t>
            </a:r>
            <a:endParaRPr lang="cs-CZ" sz="2400" b="0" strike="noStrike" spc="-1">
              <a:latin typeface="Arial"/>
            </a:endParaRPr>
          </a:p>
          <a:p>
            <a:pPr marL="343080" indent="-341280">
              <a:lnSpc>
                <a:spcPct val="90000"/>
              </a:lnSpc>
              <a:spcBef>
                <a:spcPts val="479"/>
              </a:spcBef>
            </a:pPr>
            <a:r>
              <a:rPr lang="cs-CZ" sz="2400" b="0" strike="noStrike" spc="-1">
                <a:solidFill>
                  <a:srgbClr val="000000"/>
                </a:solidFill>
                <a:latin typeface="Calibri"/>
                <a:ea typeface="DejaVu Sans"/>
              </a:rPr>
              <a:t>Interpersonální</a:t>
            </a:r>
            <a:endParaRPr lang="cs-CZ" sz="2400" b="0" strike="noStrike" spc="-1">
              <a:latin typeface="Arial"/>
            </a:endParaRPr>
          </a:p>
          <a:p>
            <a:pPr marL="343080" indent="-341280">
              <a:lnSpc>
                <a:spcPct val="90000"/>
              </a:lnSpc>
              <a:spcBef>
                <a:spcPts val="479"/>
              </a:spcBef>
            </a:pPr>
            <a:r>
              <a:rPr lang="cs-CZ" sz="2400" b="0" strike="noStrike" spc="-1">
                <a:solidFill>
                  <a:srgbClr val="000000"/>
                </a:solidFill>
                <a:latin typeface="Calibri"/>
                <a:ea typeface="DejaVu Sans"/>
              </a:rPr>
              <a:t>Intrapersonální</a:t>
            </a:r>
            <a:endParaRPr lang="cs-CZ" sz="2400" b="0" strike="noStrike" spc="-1">
              <a:latin typeface="Arial"/>
            </a:endParaRPr>
          </a:p>
          <a:p>
            <a:pPr marL="343080" indent="-341280">
              <a:lnSpc>
                <a:spcPct val="90000"/>
              </a:lnSpc>
              <a:spcBef>
                <a:spcPts val="479"/>
              </a:spcBef>
            </a:pPr>
            <a:r>
              <a:rPr lang="cs-CZ" sz="2400" b="0" strike="noStrike" spc="-1">
                <a:solidFill>
                  <a:srgbClr val="000000"/>
                </a:solidFill>
                <a:latin typeface="Calibri"/>
                <a:ea typeface="DejaVu Sans"/>
              </a:rPr>
              <a:t>Přírodovědná</a:t>
            </a:r>
            <a:endParaRPr lang="cs-CZ" sz="2400" b="0" strike="noStrike" spc="-1">
              <a:latin typeface="Arial"/>
            </a:endParaRPr>
          </a:p>
        </p:txBody>
      </p:sp>
    </p:spTree>
    <p:extLst>
      <p:ext uri="{BB962C8B-B14F-4D97-AF65-F5344CB8AC3E}">
        <p14:creationId xmlns:p14="http://schemas.microsoft.com/office/powerpoint/2010/main" val="7293211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1703169" y="201985"/>
            <a:ext cx="7846560" cy="78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3200" b="1" strike="noStrike" spc="-1" dirty="0">
                <a:solidFill>
                  <a:srgbClr val="21409A"/>
                </a:solidFill>
                <a:latin typeface="Calibri"/>
                <a:ea typeface="DejaVu Sans"/>
              </a:rPr>
              <a:t>Druhy inteligence</a:t>
            </a:r>
            <a:endParaRPr lang="cs-CZ" sz="3200" b="0" strike="noStrike" spc="-1" dirty="0">
              <a:latin typeface="Arial"/>
            </a:endParaRPr>
          </a:p>
        </p:txBody>
      </p:sp>
      <p:sp>
        <p:nvSpPr>
          <p:cNvPr id="286" name="CustomShape 2"/>
          <p:cNvSpPr/>
          <p:nvPr/>
        </p:nvSpPr>
        <p:spPr>
          <a:xfrm>
            <a:off x="1728000" y="1008000"/>
            <a:ext cx="8063280" cy="46625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561"/>
              </a:spcBef>
            </a:pPr>
            <a:r>
              <a:rPr lang="cs-CZ" sz="2000" b="0" strike="noStrike" spc="-1" dirty="0">
                <a:solidFill>
                  <a:srgbClr val="000000"/>
                </a:solidFill>
                <a:latin typeface="Calibri"/>
                <a:ea typeface="DejaVu Sans"/>
              </a:rPr>
              <a:t>1. </a:t>
            </a:r>
            <a:r>
              <a:rPr lang="cs-CZ" sz="2000" b="1" strike="noStrike" spc="-1" dirty="0">
                <a:solidFill>
                  <a:srgbClr val="000000"/>
                </a:solidFill>
                <a:latin typeface="Calibri"/>
                <a:ea typeface="DejaVu Sans"/>
              </a:rPr>
              <a:t>Fluidní</a:t>
            </a:r>
            <a:r>
              <a:rPr lang="cs-CZ" sz="2000" b="0" strike="noStrike" spc="-1" dirty="0">
                <a:solidFill>
                  <a:srgbClr val="000000"/>
                </a:solidFill>
                <a:latin typeface="Calibri"/>
                <a:ea typeface="DejaVu Sans"/>
              </a:rPr>
              <a:t> - vrozená, roste se schopností učit se. Lze měřit testy IQ. Projevuje se jako schopnost řešit dobře definované - akademické problémy s jednoznačnou odpovědí. Abstraktní inteligence dobře koreluje s úspěšností v akademickém životě.</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2. </a:t>
            </a:r>
            <a:r>
              <a:rPr lang="cs-CZ" sz="2000" b="1" strike="noStrike" spc="-1" dirty="0">
                <a:solidFill>
                  <a:srgbClr val="000000"/>
                </a:solidFill>
                <a:latin typeface="Calibri"/>
                <a:ea typeface="DejaVu Sans"/>
              </a:rPr>
              <a:t>Krystalická</a:t>
            </a:r>
            <a:r>
              <a:rPr lang="cs-CZ" sz="2000" b="0" strike="noStrike" spc="-1" dirty="0">
                <a:solidFill>
                  <a:srgbClr val="000000"/>
                </a:solidFill>
                <a:latin typeface="Calibri"/>
                <a:ea typeface="DejaVu Sans"/>
              </a:rPr>
              <a:t> – vyplývá ze zkušenosti (moudrost)</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3. </a:t>
            </a:r>
            <a:r>
              <a:rPr lang="cs-CZ" sz="2000" b="1" strike="noStrike" spc="-1" dirty="0">
                <a:solidFill>
                  <a:srgbClr val="000000"/>
                </a:solidFill>
                <a:latin typeface="Calibri"/>
                <a:ea typeface="DejaVu Sans"/>
              </a:rPr>
              <a:t>Abstraktní</a:t>
            </a:r>
            <a:r>
              <a:rPr lang="cs-CZ" sz="2000" b="0" strike="noStrike" spc="-1" dirty="0">
                <a:solidFill>
                  <a:srgbClr val="000000"/>
                </a:solidFill>
                <a:latin typeface="Calibri"/>
                <a:ea typeface="DejaVu Sans"/>
              </a:rPr>
              <a:t> – řešit přesně zadané teoretické problémy. Koreluje s úspěšností v akademickém životě. </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4. </a:t>
            </a:r>
            <a:r>
              <a:rPr lang="cs-CZ" sz="2000" b="1" strike="noStrike" spc="-1" dirty="0">
                <a:solidFill>
                  <a:srgbClr val="000000"/>
                </a:solidFill>
                <a:latin typeface="Calibri"/>
                <a:ea typeface="DejaVu Sans"/>
              </a:rPr>
              <a:t>Praktická</a:t>
            </a:r>
            <a:r>
              <a:rPr lang="cs-CZ" sz="2000" b="0" strike="noStrike" spc="-1" dirty="0">
                <a:solidFill>
                  <a:srgbClr val="000000"/>
                </a:solidFill>
                <a:latin typeface="Calibri"/>
                <a:ea typeface="DejaVu Sans"/>
              </a:rPr>
              <a:t> – řešit problémy běžného života</a:t>
            </a:r>
            <a:endParaRPr lang="cs-CZ" sz="2000" b="0" strike="noStrike" spc="-1" dirty="0">
              <a:latin typeface="Arial"/>
            </a:endParaRPr>
          </a:p>
          <a:p>
            <a:pPr marL="343080" indent="-341280">
              <a:lnSpc>
                <a:spcPct val="100000"/>
              </a:lnSpc>
              <a:spcBef>
                <a:spcPts val="641"/>
              </a:spcBef>
            </a:pPr>
            <a:r>
              <a:rPr lang="cs-CZ" sz="2000" b="0" strike="noStrike" spc="-1" dirty="0">
                <a:solidFill>
                  <a:srgbClr val="000000"/>
                </a:solidFill>
                <a:latin typeface="Calibri"/>
                <a:ea typeface="DejaVu Sans"/>
              </a:rPr>
              <a:t>5. </a:t>
            </a:r>
            <a:r>
              <a:rPr lang="cs-CZ" sz="2000" b="1" strike="noStrike" spc="-1" dirty="0">
                <a:solidFill>
                  <a:srgbClr val="000000"/>
                </a:solidFill>
                <a:latin typeface="Calibri"/>
                <a:ea typeface="DejaVu Sans"/>
              </a:rPr>
              <a:t>Sociální</a:t>
            </a:r>
            <a:r>
              <a:rPr lang="cs-CZ" sz="2000" b="0" strike="noStrike" spc="-1" dirty="0">
                <a:solidFill>
                  <a:srgbClr val="000000"/>
                </a:solidFill>
                <a:latin typeface="Calibri"/>
                <a:ea typeface="DejaVu Sans"/>
              </a:rPr>
              <a:t> – orientovat se v soc. prostředí, jednat s lidmi, reagovat na jejich podnět, předvídat, počet přátel, zastávané společenské funkce aj. Měřením sociální inteligence pomocí testů byla nalezena nízká korelace s abstraktní inteligencí </a:t>
            </a:r>
            <a:endParaRPr lang="cs-CZ" sz="2000" b="0" strike="noStrike" spc="-1" dirty="0" smtClean="0">
              <a:solidFill>
                <a:srgbClr val="000000"/>
              </a:solidFill>
              <a:latin typeface="Calibri"/>
              <a:ea typeface="DejaVu Sans"/>
            </a:endParaRPr>
          </a:p>
          <a:p>
            <a:pPr marL="343080" indent="-341280">
              <a:lnSpc>
                <a:spcPct val="100000"/>
              </a:lnSpc>
              <a:spcBef>
                <a:spcPts val="641"/>
              </a:spcBef>
            </a:pPr>
            <a:r>
              <a:rPr lang="cs-CZ" sz="2000" b="0" strike="noStrike" spc="-1" dirty="0" smtClean="0">
                <a:solidFill>
                  <a:srgbClr val="000000"/>
                </a:solidFill>
                <a:latin typeface="Calibri"/>
                <a:ea typeface="DejaVu Sans"/>
              </a:rPr>
              <a:t>6</a:t>
            </a:r>
            <a:r>
              <a:rPr lang="cs-CZ" sz="2000" b="0" strike="noStrike" spc="-1" dirty="0">
                <a:solidFill>
                  <a:srgbClr val="000000"/>
                </a:solidFill>
                <a:latin typeface="Calibri"/>
                <a:ea typeface="DejaVu Sans"/>
              </a:rPr>
              <a:t>. </a:t>
            </a:r>
            <a:r>
              <a:rPr lang="cs-CZ" sz="2000" b="1" strike="noStrike" spc="-1" dirty="0">
                <a:solidFill>
                  <a:srgbClr val="000000"/>
                </a:solidFill>
                <a:latin typeface="Calibri"/>
                <a:ea typeface="DejaVu Sans"/>
              </a:rPr>
              <a:t>Emoční </a:t>
            </a:r>
            <a:r>
              <a:rPr lang="cs-CZ" sz="2000" b="0" strike="noStrike" spc="-1" dirty="0">
                <a:solidFill>
                  <a:srgbClr val="000000"/>
                </a:solidFill>
                <a:latin typeface="Calibri"/>
                <a:ea typeface="DejaVu Sans"/>
              </a:rPr>
              <a:t>– vnímat své i cizí emoce, ovládat je (nedávno, </a:t>
            </a:r>
            <a:r>
              <a:rPr lang="cs-CZ" sz="2000" b="0" strike="noStrike" spc="-1" dirty="0" err="1">
                <a:solidFill>
                  <a:srgbClr val="000000"/>
                </a:solidFill>
                <a:latin typeface="Calibri"/>
                <a:ea typeface="DejaVu Sans"/>
              </a:rPr>
              <a:t>Goleman</a:t>
            </a:r>
            <a:r>
              <a:rPr lang="cs-CZ" sz="2000" b="0" strike="noStrike" spc="-1" dirty="0">
                <a:solidFill>
                  <a:srgbClr val="000000"/>
                </a:solidFill>
                <a:latin typeface="Calibri"/>
                <a:ea typeface="DejaVu Sans"/>
              </a:rPr>
              <a:t>)</a:t>
            </a:r>
            <a:endParaRPr lang="cs-CZ" sz="2000" b="0" strike="noStrike" spc="-1" dirty="0">
              <a:latin typeface="Arial"/>
            </a:endParaRPr>
          </a:p>
        </p:txBody>
      </p:sp>
    </p:spTree>
    <p:extLst>
      <p:ext uri="{BB962C8B-B14F-4D97-AF65-F5344CB8AC3E}">
        <p14:creationId xmlns:p14="http://schemas.microsoft.com/office/powerpoint/2010/main" val="278170350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288"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289" name="Obrázek 241"/>
          <p:cNvPicPr/>
          <p:nvPr/>
        </p:nvPicPr>
        <p:blipFill>
          <a:blip r:embed="rId2"/>
          <a:stretch/>
        </p:blipFill>
        <p:spPr>
          <a:xfrm>
            <a:off x="2664048" y="216001"/>
            <a:ext cx="4824536" cy="5283570"/>
          </a:xfrm>
          <a:prstGeom prst="rect">
            <a:avLst/>
          </a:prstGeom>
          <a:ln>
            <a:noFill/>
          </a:ln>
        </p:spPr>
      </p:pic>
    </p:spTree>
    <p:extLst>
      <p:ext uri="{BB962C8B-B14F-4D97-AF65-F5344CB8AC3E}">
        <p14:creationId xmlns:p14="http://schemas.microsoft.com/office/powerpoint/2010/main" val="395263773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2088000" y="747043"/>
            <a:ext cx="712692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smtClean="0">
                <a:solidFill>
                  <a:srgbClr val="000000"/>
                </a:solidFill>
                <a:latin typeface="Arial"/>
                <a:ea typeface="DejaVu Sans"/>
              </a:rPr>
              <a:t>Definice inteligence – uznávaní světoví psychologové</a:t>
            </a: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W. Stern:</a:t>
            </a:r>
            <a:r>
              <a:rPr lang="cs-CZ" sz="1800" b="0" strike="noStrike" spc="-1" dirty="0">
                <a:solidFill>
                  <a:srgbClr val="000000"/>
                </a:solidFill>
                <a:latin typeface="Arial"/>
                <a:ea typeface="DejaVu Sans"/>
              </a:rPr>
              <a:t>	</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všeobecná schopnost individua vědomě orientovat vlastní myšlení na nové požadavky, je to všeobecná duchovní schopnost přizpůsobit se novým životním úkolům a podmínkám.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D. </a:t>
            </a:r>
            <a:r>
              <a:rPr lang="cs-CZ" sz="1800" b="1" strike="noStrike" spc="-1" dirty="0" err="1">
                <a:solidFill>
                  <a:srgbClr val="000000"/>
                </a:solidFill>
                <a:latin typeface="Arial"/>
                <a:ea typeface="DejaVu Sans"/>
              </a:rPr>
              <a:t>Wechsler</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vnitřně členitá a zároveň globální schopnost individua účelně jednat, rozumně myslet a efektivně se vyrovnávat se svým okolím.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 P. </a:t>
            </a:r>
            <a:r>
              <a:rPr lang="cs-CZ" sz="1800" b="1" strike="noStrike" spc="-1" dirty="0" err="1">
                <a:solidFill>
                  <a:srgbClr val="000000"/>
                </a:solidFill>
                <a:latin typeface="Arial"/>
                <a:ea typeface="DejaVu Sans"/>
              </a:rPr>
              <a:t>Guilford</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schopnost zpracovávat informace. Informacemi je třeba chápat všechny dojmy, které člověk vnímá.</a:t>
            </a: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2208306" y="47290"/>
            <a:ext cx="7488832" cy="563085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a:solidFill>
                  <a:srgbClr val="000000"/>
                </a:solidFill>
                <a:latin typeface="Arial"/>
                <a:ea typeface="DejaVu Sans"/>
              </a:rPr>
              <a:t>Inteligence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FF0000"/>
                </a:solidFill>
                <a:latin typeface="Arial"/>
                <a:ea typeface="DejaVu Sans"/>
              </a:rPr>
              <a:t>IQ</a:t>
            </a:r>
            <a:r>
              <a:rPr lang="cs-CZ" sz="2000" b="0" strike="noStrike" spc="-1" dirty="0">
                <a:solidFill>
                  <a:srgbClr val="000000"/>
                </a:solidFill>
                <a:latin typeface="Arial"/>
                <a:ea typeface="DejaVu Sans"/>
              </a:rPr>
              <a:t> (</a:t>
            </a:r>
            <a:r>
              <a:rPr lang="cs-CZ" sz="2000" b="0" strike="noStrike" spc="-1" dirty="0" smtClean="0">
                <a:solidFill>
                  <a:srgbClr val="000000"/>
                </a:solidFill>
                <a:latin typeface="Arial"/>
                <a:ea typeface="DejaVu Sans"/>
              </a:rPr>
              <a:t>inteligenční, intelektová)</a:t>
            </a:r>
            <a:endParaRPr lang="cs-CZ" sz="2000" b="0" strike="noStrike" spc="-1" dirty="0">
              <a:latin typeface="Arial"/>
            </a:endParaRPr>
          </a:p>
          <a:p>
            <a:pPr>
              <a:lnSpc>
                <a:spcPct val="100000"/>
              </a:lnSpc>
            </a:pPr>
            <a:r>
              <a:rPr lang="cs-CZ" sz="2000" b="0" strike="noStrike" spc="-1" dirty="0">
                <a:solidFill>
                  <a:srgbClr val="FF0000"/>
                </a:solidFill>
                <a:latin typeface="Arial"/>
                <a:ea typeface="DejaVu Sans"/>
              </a:rPr>
              <a:t>EQ</a:t>
            </a:r>
            <a:r>
              <a:rPr lang="cs-CZ" sz="2000" b="0" strike="noStrike" spc="-1" dirty="0">
                <a:solidFill>
                  <a:srgbClr val="000000"/>
                </a:solidFill>
                <a:latin typeface="Arial"/>
                <a:ea typeface="DejaVu Sans"/>
              </a:rPr>
              <a:t> (emoční)</a:t>
            </a:r>
            <a:endParaRPr lang="cs-CZ" sz="2000" b="0" strike="noStrike" spc="-1" dirty="0">
              <a:latin typeface="Arial"/>
            </a:endParaRPr>
          </a:p>
          <a:p>
            <a:pPr>
              <a:lnSpc>
                <a:spcPct val="100000"/>
              </a:lnSpc>
            </a:pPr>
            <a:r>
              <a:rPr lang="cs-CZ" sz="2000" b="0" strike="noStrike" spc="-1" dirty="0">
                <a:solidFill>
                  <a:srgbClr val="FF0000"/>
                </a:solidFill>
                <a:latin typeface="Arial"/>
                <a:ea typeface="DejaVu Sans"/>
              </a:rPr>
              <a:t>SQ</a:t>
            </a:r>
            <a:r>
              <a:rPr lang="cs-CZ" sz="2000" b="0" strike="noStrike" spc="-1" dirty="0">
                <a:solidFill>
                  <a:srgbClr val="000000"/>
                </a:solidFill>
                <a:latin typeface="Arial"/>
                <a:ea typeface="DejaVu Sans"/>
              </a:rPr>
              <a:t> (sociální, duchovní)</a:t>
            </a:r>
            <a:endParaRPr lang="cs-CZ" sz="2000" b="0" strike="noStrike" spc="-1" dirty="0">
              <a:latin typeface="Arial"/>
            </a:endParaRPr>
          </a:p>
          <a:p>
            <a:pPr>
              <a:lnSpc>
                <a:spcPct val="100000"/>
              </a:lnSpc>
            </a:pPr>
            <a:r>
              <a:rPr lang="cs-CZ" sz="2000" b="0" strike="noStrike" spc="-1" dirty="0" smtClean="0">
                <a:solidFill>
                  <a:srgbClr val="FF0000"/>
                </a:solidFill>
                <a:latin typeface="Arial"/>
                <a:ea typeface="DejaVu Sans"/>
              </a:rPr>
              <a:t>Praktická inteligence</a:t>
            </a:r>
          </a:p>
          <a:p>
            <a:pPr>
              <a:lnSpc>
                <a:spcPct val="100000"/>
              </a:lnSpc>
            </a:pPr>
            <a:r>
              <a:rPr lang="cs-CZ" sz="2000" spc="-1" dirty="0" err="1" smtClean="0">
                <a:solidFill>
                  <a:srgbClr val="FF0000"/>
                </a:solidFill>
                <a:latin typeface="Arial"/>
                <a:ea typeface="DejaVu Sans"/>
              </a:rPr>
              <a:t>Machiavelliánská</a:t>
            </a:r>
            <a:r>
              <a:rPr lang="cs-CZ" sz="2000" spc="-1" dirty="0" smtClean="0">
                <a:solidFill>
                  <a:srgbClr val="FF0000"/>
                </a:solidFill>
                <a:latin typeface="Arial"/>
                <a:ea typeface="DejaVu Sans"/>
              </a:rPr>
              <a:t> inteligence</a:t>
            </a:r>
          </a:p>
          <a:p>
            <a:pPr>
              <a:lnSpc>
                <a:spcPct val="100000"/>
              </a:lnSpc>
            </a:pPr>
            <a:r>
              <a:rPr lang="cs-CZ" sz="2000" b="0" strike="noStrike" spc="-1" dirty="0" smtClean="0">
                <a:solidFill>
                  <a:srgbClr val="FF0000"/>
                </a:solidFill>
                <a:latin typeface="Arial"/>
                <a:ea typeface="DejaVu Sans"/>
              </a:rPr>
              <a:t>Umělá inteligence</a:t>
            </a:r>
          </a:p>
          <a:p>
            <a:pPr>
              <a:lnSpc>
                <a:spcPct val="100000"/>
              </a:lnSpc>
            </a:pPr>
            <a:endParaRPr lang="cs-CZ" sz="2000" b="0" strike="noStrike" spc="-1" dirty="0" smtClean="0">
              <a:solidFill>
                <a:srgbClr val="FF0000"/>
              </a:solidFill>
              <a:latin typeface="Arial"/>
              <a:ea typeface="DejaVu Sans"/>
            </a:endParaRPr>
          </a:p>
          <a:p>
            <a:pPr>
              <a:lnSpc>
                <a:spcPct val="100000"/>
              </a:lnSpc>
            </a:pPr>
            <a:r>
              <a:rPr lang="cs-CZ" sz="2000" b="1" strike="noStrike" spc="-1" dirty="0" smtClean="0">
                <a:latin typeface="Arial"/>
                <a:ea typeface="DejaVu Sans"/>
              </a:rPr>
              <a:t>PQ </a:t>
            </a:r>
            <a:r>
              <a:rPr lang="cs-CZ" sz="2000" b="0" strike="noStrike" spc="-1" dirty="0">
                <a:solidFill>
                  <a:srgbClr val="000000"/>
                </a:solidFill>
                <a:latin typeface="Arial"/>
                <a:ea typeface="DejaVu Sans"/>
              </a:rPr>
              <a:t>(fyzický kvocient)</a:t>
            </a:r>
            <a:endParaRPr lang="cs-CZ" sz="2000" b="0" strike="noStrike" spc="-1" dirty="0">
              <a:latin typeface="Arial"/>
            </a:endParaRPr>
          </a:p>
          <a:p>
            <a:pPr>
              <a:lnSpc>
                <a:spcPct val="100000"/>
              </a:lnSpc>
            </a:pPr>
            <a:r>
              <a:rPr lang="cs-CZ" sz="2000" b="1" strike="noStrike" spc="-1" dirty="0">
                <a:latin typeface="Arial"/>
                <a:ea typeface="DejaVu Sans"/>
              </a:rPr>
              <a:t>CQ</a:t>
            </a:r>
            <a:r>
              <a:rPr lang="cs-CZ" sz="2000" b="0" strike="noStrike" spc="-1" dirty="0">
                <a:solidFill>
                  <a:srgbClr val="000000"/>
                </a:solidFill>
                <a:latin typeface="Arial"/>
                <a:ea typeface="DejaVu Sans"/>
              </a:rPr>
              <a:t> (kreativita)</a:t>
            </a:r>
            <a:endParaRPr lang="cs-CZ" sz="2000" b="0" strike="noStrike" spc="-1" dirty="0">
              <a:latin typeface="Arial"/>
            </a:endParaRPr>
          </a:p>
          <a:p>
            <a:pPr>
              <a:lnSpc>
                <a:spcPct val="100000"/>
              </a:lnSpc>
            </a:pPr>
            <a:r>
              <a:rPr lang="cs-CZ" sz="2000" b="1" strike="noStrike" spc="-1" dirty="0">
                <a:latin typeface="Arial"/>
                <a:ea typeface="DejaVu Sans"/>
              </a:rPr>
              <a:t>AQ</a:t>
            </a:r>
            <a:r>
              <a:rPr lang="cs-CZ" sz="2000" b="0" strike="noStrike" spc="-1" dirty="0">
                <a:solidFill>
                  <a:srgbClr val="000000"/>
                </a:solidFill>
                <a:latin typeface="Arial"/>
                <a:ea typeface="DejaVu Sans"/>
              </a:rPr>
              <a:t> (kvocient nepřátel)</a:t>
            </a:r>
            <a:endParaRPr lang="cs-CZ" sz="2000" b="0" strike="noStrike" spc="-1" dirty="0">
              <a:latin typeface="Arial"/>
            </a:endParaRPr>
          </a:p>
          <a:p>
            <a:pPr>
              <a:lnSpc>
                <a:spcPct val="100000"/>
              </a:lnSpc>
            </a:pPr>
            <a:endParaRPr lang="cs-CZ" sz="2000" b="0" strike="noStrike" spc="-1" dirty="0" smtClean="0">
              <a:solidFill>
                <a:srgbClr val="000000"/>
              </a:solidFill>
              <a:latin typeface="Arial"/>
              <a:ea typeface="DejaVu Sans"/>
            </a:endParaRPr>
          </a:p>
          <a:p>
            <a:pPr>
              <a:lnSpc>
                <a:spcPct val="100000"/>
              </a:lnSpc>
            </a:pPr>
            <a:r>
              <a:rPr lang="cs-CZ" sz="2000" b="0" strike="noStrike" spc="-1" dirty="0" smtClean="0">
                <a:solidFill>
                  <a:srgbClr val="000000"/>
                </a:solidFill>
                <a:latin typeface="Arial"/>
                <a:ea typeface="DejaVu Sans"/>
              </a:rPr>
              <a:t>levá </a:t>
            </a:r>
            <a:r>
              <a:rPr lang="cs-CZ" sz="2000" b="0" strike="noStrike" spc="-1" dirty="0">
                <a:solidFill>
                  <a:srgbClr val="000000"/>
                </a:solidFill>
                <a:latin typeface="Arial"/>
                <a:ea typeface="DejaVu Sans"/>
              </a:rPr>
              <a:t>a pravá mozková hemisféra</a:t>
            </a:r>
            <a:endParaRPr lang="cs-CZ" sz="2000" b="0" strike="noStrike" spc="-1" dirty="0">
              <a:latin typeface="Arial"/>
            </a:endParaRPr>
          </a:p>
          <a:p>
            <a:pPr>
              <a:lnSpc>
                <a:spcPct val="100000"/>
              </a:lnSpc>
            </a:pPr>
            <a:r>
              <a:rPr lang="cs-CZ" sz="2000" b="0" strike="noStrike" spc="-1" dirty="0">
                <a:solidFill>
                  <a:srgbClr val="000000"/>
                </a:solidFill>
                <a:latin typeface="Arial"/>
                <a:ea typeface="DejaVu Sans"/>
              </a:rPr>
              <a:t>vztah jednotlivých kvocientů navzájem.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DejaVu Sans"/>
              </a:rPr>
              <a:t>Samotné vysoké IQ neznamená automaticky </a:t>
            </a:r>
            <a:r>
              <a:rPr lang="cs-CZ" sz="2000" b="0" strike="noStrike" spc="-1" dirty="0" smtClean="0">
                <a:solidFill>
                  <a:srgbClr val="000000"/>
                </a:solidFill>
                <a:latin typeface="Arial"/>
                <a:ea typeface="DejaVu Sans"/>
              </a:rPr>
              <a:t>úspěch. Důležitými </a:t>
            </a:r>
            <a:r>
              <a:rPr lang="cs-CZ" sz="2000" b="0" strike="noStrike" spc="-1" dirty="0">
                <a:solidFill>
                  <a:srgbClr val="000000"/>
                </a:solidFill>
                <a:latin typeface="Arial"/>
                <a:ea typeface="DejaVu Sans"/>
              </a:rPr>
              <a:t>faktory jsou i další ukazatele a jejich vzájemný poměr.</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944000" y="2526480"/>
            <a:ext cx="7801200" cy="943200"/>
          </a:xfrm>
          <a:prstGeom prst="rect">
            <a:avLst/>
          </a:prstGeom>
          <a:noFill/>
          <a:ln>
            <a:noFill/>
          </a:ln>
        </p:spPr>
        <p:style>
          <a:lnRef idx="0">
            <a:scrgbClr r="0" g="0" b="0"/>
          </a:lnRef>
          <a:fillRef idx="0">
            <a:scrgbClr r="0" g="0" b="0"/>
          </a:fillRef>
          <a:effectRef idx="0">
            <a:scrgbClr r="0" g="0" b="0"/>
          </a:effectRef>
          <a:fontRef idx="minor"/>
        </p:style>
      </p:sp>
      <p:sp>
        <p:nvSpPr>
          <p:cNvPr id="291" name="CustomShape 2"/>
          <p:cNvSpPr/>
          <p:nvPr/>
        </p:nvSpPr>
        <p:spPr>
          <a:xfrm>
            <a:off x="1872000" y="531000"/>
            <a:ext cx="7713720" cy="186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9000" lvl="1">
              <a:spcBef>
                <a:spcPts val="641"/>
              </a:spcBef>
              <a:buClr>
                <a:srgbClr val="000000"/>
              </a:buClr>
            </a:pPr>
            <a:r>
              <a:rPr lang="cs-CZ" sz="3200" b="1" spc="-1" dirty="0" smtClean="0">
                <a:solidFill>
                  <a:srgbClr val="FF0000"/>
                </a:solidFill>
                <a:latin typeface="Calibri"/>
                <a:ea typeface="DejaVu Sans"/>
              </a:rPr>
              <a:t>MĚŘENÍ INTELIGENCE</a:t>
            </a:r>
            <a:endParaRPr lang="cs-CZ" sz="3200" b="1" strike="noStrike" spc="-1" dirty="0" smtClean="0">
              <a:solidFill>
                <a:srgbClr val="FF0000"/>
              </a:solidFill>
              <a:latin typeface="Calibri"/>
              <a:ea typeface="DejaVu Sans"/>
            </a:endParaRPr>
          </a:p>
          <a:p>
            <a:pPr marL="1800">
              <a:lnSpc>
                <a:spcPct val="100000"/>
              </a:lnSpc>
              <a:spcBef>
                <a:spcPts val="641"/>
              </a:spcBef>
              <a:buClr>
                <a:srgbClr val="000000"/>
              </a:buClr>
            </a:pPr>
            <a:endParaRPr lang="cs-CZ" sz="3200" b="1" strike="noStrike" spc="-1" dirty="0">
              <a:latin typeface="Arial"/>
            </a:endParaRPr>
          </a:p>
          <a:p>
            <a:pPr marL="343080" indent="-341280">
              <a:lnSpc>
                <a:spcPct val="100000"/>
              </a:lnSpc>
              <a:spcBef>
                <a:spcPts val="641"/>
              </a:spcBef>
              <a:buClr>
                <a:srgbClr val="000000"/>
              </a:buClr>
              <a:buFont typeface="Arial"/>
              <a:buChar char="•"/>
            </a:pPr>
            <a:r>
              <a:rPr lang="cs-CZ" sz="3200" b="0" strike="noStrike" spc="-1" dirty="0" smtClean="0">
                <a:solidFill>
                  <a:srgbClr val="000000"/>
                </a:solidFill>
                <a:latin typeface="Calibri"/>
                <a:ea typeface="DejaVu Sans"/>
              </a:rPr>
              <a:t>19</a:t>
            </a:r>
            <a:r>
              <a:rPr lang="cs-CZ" sz="3200" b="0" strike="noStrike" spc="-1" dirty="0">
                <a:solidFill>
                  <a:srgbClr val="000000"/>
                </a:solidFill>
                <a:latin typeface="Calibri"/>
                <a:ea typeface="DejaVu Sans"/>
              </a:rPr>
              <a:t>. – zač. 20. stol.</a:t>
            </a:r>
            <a:endParaRPr lang="cs-CZ"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1914480" y="302040"/>
            <a:ext cx="7877160" cy="2860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b="1" spc="-1" dirty="0" smtClean="0"/>
              <a:t>Kraniometrie - </a:t>
            </a:r>
            <a:r>
              <a:rPr lang="cs-CZ" spc="-1" dirty="0"/>
              <a:t>inteligence lidí měřena podle rozměrů jejich </a:t>
            </a:r>
            <a:r>
              <a:rPr lang="cs-CZ" spc="-1" dirty="0" smtClean="0"/>
              <a:t>lebek. Měření</a:t>
            </a:r>
            <a:r>
              <a:rPr lang="cs-CZ" sz="1800" b="0" strike="noStrike" spc="-1" dirty="0" smtClean="0">
                <a:latin typeface="Arial"/>
              </a:rPr>
              <a:t> vycházela </a:t>
            </a:r>
            <a:r>
              <a:rPr lang="cs-CZ" sz="1800" b="0" strike="noStrike" spc="-1" dirty="0">
                <a:latin typeface="Arial"/>
              </a:rPr>
              <a:t>z předpokladu, že intelektuální schopnosti souvisejí s velikostí mozku. </a:t>
            </a:r>
            <a:endParaRPr lang="cs-CZ" sz="1800" b="0" strike="noStrike" spc="-1" dirty="0" smtClean="0">
              <a:latin typeface="Arial"/>
            </a:endParaRPr>
          </a:p>
          <a:p>
            <a:pPr>
              <a:lnSpc>
                <a:spcPct val="100000"/>
              </a:lnSpc>
            </a:pPr>
            <a:endParaRPr lang="cs-CZ" sz="1800" b="0" strike="noStrike" spc="-1" dirty="0">
              <a:latin typeface="Arial"/>
            </a:endParaRPr>
          </a:p>
          <a:p>
            <a:r>
              <a:rPr lang="cs-CZ" sz="1800" b="1" strike="noStrike" spc="-1" dirty="0">
                <a:latin typeface="Arial"/>
              </a:rPr>
              <a:t>P. </a:t>
            </a:r>
            <a:r>
              <a:rPr lang="cs-CZ" sz="1800" b="1" strike="noStrike" spc="-1" dirty="0" err="1">
                <a:latin typeface="Arial"/>
              </a:rPr>
              <a:t>Broca</a:t>
            </a:r>
            <a:r>
              <a:rPr lang="cs-CZ" sz="1800" b="0" strike="noStrike" spc="-1" dirty="0">
                <a:latin typeface="Arial"/>
              </a:rPr>
              <a:t> (1824-1880) vážil mozky již zemřelých velikánů, např. </a:t>
            </a:r>
            <a:r>
              <a:rPr lang="cs-CZ" sz="1800" b="0" strike="noStrike" spc="-1" dirty="0" err="1">
                <a:latin typeface="Arial"/>
              </a:rPr>
              <a:t>Turgeněva</a:t>
            </a:r>
            <a:r>
              <a:rPr lang="cs-CZ" sz="1800" b="0" strike="noStrike" spc="-1" dirty="0">
                <a:latin typeface="Arial"/>
              </a:rPr>
              <a:t> (asi 2000 g), France (1017 g), Gausse (1492 g) a jiných. </a:t>
            </a:r>
            <a:r>
              <a:rPr lang="cs-CZ" spc="-1" dirty="0"/>
              <a:t>V případě, že mozek nebyl již k dispozici, naplnil lebku olověnými broky, které potom </a:t>
            </a:r>
            <a:r>
              <a:rPr lang="cs-CZ" spc="-1" dirty="0" smtClean="0"/>
              <a:t>zvážil. </a:t>
            </a:r>
            <a:r>
              <a:rPr lang="cs-CZ" sz="1800" b="0" strike="noStrike" spc="-1" dirty="0" smtClean="0">
                <a:latin typeface="Arial"/>
              </a:rPr>
              <a:t>Mozek </a:t>
            </a:r>
            <a:r>
              <a:rPr lang="cs-CZ" sz="1800" b="0" strike="noStrike" spc="-1" dirty="0">
                <a:latin typeface="Arial"/>
              </a:rPr>
              <a:t>samotného </a:t>
            </a:r>
            <a:r>
              <a:rPr lang="cs-CZ" sz="1800" b="0" strike="noStrike" spc="-1" dirty="0" err="1">
                <a:latin typeface="Arial"/>
              </a:rPr>
              <a:t>Brocy</a:t>
            </a:r>
            <a:r>
              <a:rPr lang="cs-CZ" sz="1800" b="0" strike="noStrike" spc="-1" dirty="0">
                <a:latin typeface="Arial"/>
              </a:rPr>
              <a:t> vážil 1424 g (průměrný lidský mozek má hmotnost 1200 až 1500 g). </a:t>
            </a:r>
          </a:p>
          <a:p>
            <a:pPr>
              <a:lnSpc>
                <a:spcPct val="100000"/>
              </a:lnSpc>
            </a:pPr>
            <a:endParaRPr lang="cs-CZ" sz="1800" b="0" strike="noStrike" spc="-1" dirty="0">
              <a:latin typeface="Arial"/>
            </a:endParaRPr>
          </a:p>
        </p:txBody>
      </p:sp>
      <p:sp>
        <p:nvSpPr>
          <p:cNvPr id="293" name="CustomShape 2"/>
          <p:cNvSpPr/>
          <p:nvPr/>
        </p:nvSpPr>
        <p:spPr>
          <a:xfrm>
            <a:off x="1944000" y="3200040"/>
            <a:ext cx="795996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dirty="0">
                <a:latin typeface="Arial"/>
              </a:rPr>
              <a:t>F. </a:t>
            </a:r>
            <a:r>
              <a:rPr lang="cs-CZ" sz="1800" b="1" strike="noStrike" spc="-1" dirty="0" err="1">
                <a:latin typeface="Arial"/>
              </a:rPr>
              <a:t>Galton</a:t>
            </a:r>
            <a:r>
              <a:rPr lang="cs-CZ" sz="1800" b="1" strike="noStrike" spc="-1" dirty="0">
                <a:latin typeface="Arial"/>
              </a:rPr>
              <a:t> </a:t>
            </a:r>
            <a:r>
              <a:rPr lang="cs-CZ" sz="1800" b="0" strike="noStrike" spc="-1" dirty="0" smtClean="0">
                <a:latin typeface="Arial"/>
              </a:rPr>
              <a:t>– </a:t>
            </a:r>
            <a:r>
              <a:rPr lang="cs-CZ" spc="-1" dirty="0" smtClean="0">
                <a:latin typeface="Arial"/>
              </a:rPr>
              <a:t>měření inteligence </a:t>
            </a:r>
            <a:r>
              <a:rPr lang="cs-CZ" sz="1800" b="0" strike="noStrike" spc="-1" dirty="0" smtClean="0">
                <a:latin typeface="Arial"/>
              </a:rPr>
              <a:t>měřením </a:t>
            </a:r>
            <a:r>
              <a:rPr lang="cs-CZ" sz="1800" b="0" strike="noStrike" spc="-1" dirty="0">
                <a:latin typeface="Arial"/>
              </a:rPr>
              <a:t>lidských rozměrů. Zřídil </a:t>
            </a:r>
            <a:r>
              <a:rPr lang="cs-CZ" sz="1800" b="1" strike="noStrike" spc="-1" dirty="0">
                <a:latin typeface="Arial"/>
              </a:rPr>
              <a:t>antropometrickou laboratoř</a:t>
            </a:r>
            <a:r>
              <a:rPr lang="cs-CZ" sz="1800" b="0" strike="noStrike" spc="-1" dirty="0">
                <a:latin typeface="Arial"/>
              </a:rPr>
              <a:t>, kde si zájemci mohli za 3 pence nechat změřit ostrost zraku a sluchu, vizuální pozorování (znakem inteligence byly považovány citlivé smysly), dýchání, dobu reakce, sílu tahu a stisku, sílu úderu, rozpětí paží, výšku, váhu a rozměry hlavy. Výsledkem měření byl percentil, který charakterizoval, do jaké části obyvatelstva proband patří.</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4140</Words>
  <Application>Microsoft Office PowerPoint</Application>
  <PresentationFormat>Vlastní</PresentationFormat>
  <Paragraphs>498</Paragraphs>
  <Slides>59</Slides>
  <Notes>16</Notes>
  <HiddenSlides>0</HiddenSlides>
  <MMClips>0</MMClips>
  <ScaleCrop>false</ScaleCrop>
  <HeadingPairs>
    <vt:vector size="4" baseType="variant">
      <vt:variant>
        <vt:lpstr>Motiv</vt:lpstr>
      </vt:variant>
      <vt:variant>
        <vt:i4>7</vt:i4>
      </vt:variant>
      <vt:variant>
        <vt:lpstr>Nadpisy snímků</vt:lpstr>
      </vt:variant>
      <vt:variant>
        <vt:i4>59</vt:i4>
      </vt:variant>
    </vt:vector>
  </HeadingPairs>
  <TitlesOfParts>
    <vt:vector size="66" baseType="lpstr">
      <vt:lpstr>Office Theme</vt:lpstr>
      <vt:lpstr>Office Theme</vt:lpstr>
      <vt:lpstr>Office Theme</vt:lpstr>
      <vt:lpstr>Office Theme</vt:lpstr>
      <vt:lpstr>Office Theme</vt:lpstr>
      <vt:lpstr>Office Theme</vt:lpstr>
      <vt:lpstr>Office Theme</vt:lpstr>
      <vt:lpstr>Prezentace aplikace PowerPoint</vt:lpstr>
      <vt:lpstr>Co je inteligence a jak ji definovat?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Anna</dc:creator>
  <cp:lastModifiedBy>Anna</cp:lastModifiedBy>
  <cp:revision>80</cp:revision>
  <dcterms:created xsi:type="dcterms:W3CDTF">2019-09-23T20:26:43Z</dcterms:created>
  <dcterms:modified xsi:type="dcterms:W3CDTF">2021-03-18T18:59:43Z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Vlastní</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