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16805-BD2C-760F-4B8D-4F9E27312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C971D-AEBF-14DD-FD1D-16B48E012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C5F87D-4F8D-633F-DD8C-EC44A169F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0357AA-7597-DD3F-9140-76E65386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DDA243-4AF8-46C7-F12E-041AB3E0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81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091A8-5257-C206-03EE-E7AB576F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5AF201-DD44-AD2D-D6F8-BA706F602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09586B-7752-6170-779D-8FF4B882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5635CE-261A-15A5-9EA7-43221302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A7056A-3BCA-C1F4-D8C1-0BB8ECAD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8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15A621-E41F-38C4-5DE3-92E4A3FCC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BC9AD-0978-04B1-5FA9-138F1B352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68F288-51B6-0CC3-1E93-D1A403C7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815F42-6281-C1CE-EB48-F35817CE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A22335-6E48-00F8-1CCF-6ED79F1B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1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FEC7D-5CAD-045A-F435-3A91E70D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BBF60E-FAAA-0441-FD3B-B7A89CE41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C9A71A-81EA-CCBD-8035-3144A1019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5AC9B-7031-CF3F-543E-FE03F1C8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572F4D-EB53-09A5-2E62-06005363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95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02C5A-1531-5E5F-AE06-E2A9CC1C0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36DA08-BF98-4F1C-32BE-49A159FD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986586-E7B9-858C-1164-D0744F46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45BD87-8C9D-CF2E-CE7A-31373FD0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89AC07-559A-126A-780F-312D7AB4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6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D0FA0-B082-F77C-1E28-DE050285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377C04-0DB9-85B8-2CB7-19B483624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022784-D1CC-0530-FC0B-FB8AA2BA7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139C66-6BB1-28EF-D6E9-BA5CCC5A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3019E1-ADDA-35E9-D45A-4FC2DF17D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FC1ABB-8D3A-CBA8-EC6F-136AAA9F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3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104AC-8D38-E885-381D-7D25E202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FA46AE-F026-5268-8B44-4363550DC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3B2672-F0D8-A21F-5DC3-C558612D0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31C61C-4932-EA5C-CF09-71BF7F90D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BDE493-489E-7490-CC29-257478A82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5928077-51B1-2809-70DE-A11E69CE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274F1F-8A6B-6101-87F6-5745CBE9A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068A53-E223-B7DA-8FDC-74583009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4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AA603-5B36-2DC2-DEDD-5F32BC75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9D0621-2086-9CAB-63A9-1B23FC53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5C36F2-AEC0-1356-A7A9-27297E51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FCED5E-BDCE-82BF-DF30-4EF6FD71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45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B5C692-D048-0BA5-C1E2-B02CB1D2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AF4150-2384-98C4-ED14-C4285F9D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E2D4F6-FCB8-4DF4-2651-54AB777B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5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7EBDB-1FC5-689C-EC18-2B647BFE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1A2248-DEA8-1AF9-7DCE-E06D9C4AA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49E69E-EFF7-9DD9-1041-E772043BF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ED31E9-C063-B79F-7265-D036EA28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99DAB0-6340-BD90-0CEB-325614B0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657D34-ADBB-E7F8-7F9D-26C1EFCF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57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3CCEA-25AB-5C71-A109-627CE147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120583-A383-C01E-8C2A-F97A06BBD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095FF4-9587-DA34-E682-0BBF7B9F5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9BDABE-545F-1C9F-74A8-AC4786C3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92BB63-4A44-E80E-2043-419CEFA2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DE0621-7CB6-D21E-BD34-5CCCB3CD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7F1B09-295C-13C5-D40A-7660E8B63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524990-ED8E-B17C-3905-B66ECA802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75442D-6E32-F89C-5D9A-95A5F2647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3A3BE9-23A6-420E-893F-37F62FCA9B83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3A6D6C-F71B-A634-155E-CFB5AC12B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76356A-DCCC-6A03-9355-C154BD554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C32A56-8777-4B5A-AA9C-0B4149BEA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6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AB393-F175-D45F-E9A1-29C5CB341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4455"/>
          </a:xfrm>
        </p:spPr>
        <p:txBody>
          <a:bodyPr>
            <a:noAutofit/>
          </a:bodyPr>
          <a:lstStyle/>
          <a:p>
            <a:r>
              <a:rPr lang="cs-CZ" sz="2000" dirty="0"/>
              <a:t>Ekologie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A38FDA-CD44-B668-0C42-A15C4A53E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6698"/>
            <a:ext cx="9144000" cy="4523362"/>
          </a:xfrm>
        </p:spPr>
        <p:txBody>
          <a:bodyPr>
            <a:normAutofit/>
          </a:bodyPr>
          <a:lstStyle/>
          <a:p>
            <a:pPr algn="l"/>
            <a:r>
              <a:rPr lang="cs-CZ" sz="1800" dirty="0"/>
              <a:t>Současnost – </a:t>
            </a:r>
            <a:r>
              <a:rPr lang="cs-CZ" sz="1800" dirty="0">
                <a:solidFill>
                  <a:srgbClr val="00B050"/>
                </a:solidFill>
              </a:rPr>
              <a:t>krize vztahu člověka a prostředí </a:t>
            </a:r>
            <a:r>
              <a:rPr lang="cs-CZ" sz="1800" dirty="0"/>
              <a:t>-  disproporce nároků a možností </a:t>
            </a:r>
          </a:p>
          <a:p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paradox:  </a:t>
            </a:r>
            <a:r>
              <a:rPr lang="cs-CZ" sz="1800" dirty="0"/>
              <a:t>krize úspěchu)</a:t>
            </a:r>
          </a:p>
          <a:p>
            <a:pPr algn="l"/>
            <a:r>
              <a:rPr lang="cs-CZ" sz="1800" dirty="0"/>
              <a:t>Projev: globální problémy – planetární rozměr, synergie</a:t>
            </a:r>
          </a:p>
          <a:p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paradox:</a:t>
            </a:r>
            <a:r>
              <a:rPr lang="cs-CZ" sz="1800" dirty="0"/>
              <a:t> realizovatelnost x přijatelnost)</a:t>
            </a:r>
          </a:p>
          <a:p>
            <a:r>
              <a:rPr lang="cs-CZ" sz="1800" dirty="0"/>
              <a:t>Hledání kořenů krize:</a:t>
            </a:r>
          </a:p>
          <a:p>
            <a:r>
              <a:rPr lang="cs-CZ" sz="1800" dirty="0"/>
              <a:t>a)Morální – vadné rozhodnutí</a:t>
            </a:r>
          </a:p>
          <a:p>
            <a:r>
              <a:rPr lang="cs-CZ" sz="1800" dirty="0"/>
              <a:t>b)Znalostní – vadné rozhodnutí</a:t>
            </a:r>
          </a:p>
          <a:p>
            <a:r>
              <a:rPr lang="cs-CZ" sz="1800" dirty="0"/>
              <a:t>c)Nebezpečná ideologie (např. náboženství)</a:t>
            </a:r>
          </a:p>
          <a:p>
            <a:r>
              <a:rPr lang="cs-CZ" sz="1800" dirty="0"/>
              <a:t>d)Konkrétní viníci – např. Descartes</a:t>
            </a:r>
          </a:p>
          <a:p>
            <a:r>
              <a:rPr lang="cs-CZ" sz="1800" dirty="0"/>
              <a:t>e)Hlubší ponor – </a:t>
            </a:r>
            <a:r>
              <a:rPr lang="cs-CZ" sz="1800" dirty="0">
                <a:solidFill>
                  <a:srgbClr val="FFC000"/>
                </a:solidFill>
              </a:rPr>
              <a:t>antropologie</a:t>
            </a:r>
            <a:r>
              <a:rPr lang="cs-CZ" sz="1800" dirty="0"/>
              <a:t> a </a:t>
            </a:r>
            <a:r>
              <a:rPr lang="cs-CZ" sz="1800" dirty="0">
                <a:solidFill>
                  <a:srgbClr val="FFC000"/>
                </a:solidFill>
              </a:rPr>
              <a:t>ontologie</a:t>
            </a:r>
            <a:r>
              <a:rPr lang="cs-CZ" sz="1800" dirty="0"/>
              <a:t> (</a:t>
            </a:r>
            <a:r>
              <a:rPr lang="cs-CZ" sz="1800" dirty="0">
                <a:solidFill>
                  <a:srgbClr val="00B050"/>
                </a:solidFill>
              </a:rPr>
              <a:t>evoluční ontologie – J. </a:t>
            </a:r>
            <a:r>
              <a:rPr lang="cs-CZ" sz="1800" dirty="0" err="1">
                <a:solidFill>
                  <a:srgbClr val="00B050"/>
                </a:solidFill>
              </a:rPr>
              <a:t>Šmajs</a:t>
            </a:r>
            <a:r>
              <a:rPr lang="cs-CZ" sz="1800" dirty="0"/>
              <a:t>)</a:t>
            </a:r>
          </a:p>
          <a:p>
            <a:pPr algn="l"/>
            <a:endParaRPr lang="cs-CZ" sz="1800" dirty="0"/>
          </a:p>
          <a:p>
            <a:r>
              <a:rPr lang="cs-CZ" sz="1800" b="1" dirty="0">
                <a:solidFill>
                  <a:srgbClr val="FF0000"/>
                </a:solidFill>
              </a:rPr>
              <a:t>https://www.ceskatelevize.cz/porady/16239015256-valka-se-zemi/</a:t>
            </a:r>
          </a:p>
        </p:txBody>
      </p:sp>
    </p:spTree>
    <p:extLst>
      <p:ext uri="{BB962C8B-B14F-4D97-AF65-F5344CB8AC3E}">
        <p14:creationId xmlns:p14="http://schemas.microsoft.com/office/powerpoint/2010/main" val="266793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ADAA94-401D-1896-2EC0-8D6A23A22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anchor="t">
            <a:normAutofit/>
          </a:bodyPr>
          <a:lstStyle/>
          <a:p>
            <a:r>
              <a:rPr lang="cs-CZ" dirty="0"/>
              <a:t>Ekologie člověka</a:t>
            </a:r>
          </a:p>
        </p:txBody>
      </p:sp>
      <p:pic>
        <p:nvPicPr>
          <p:cNvPr id="1026" name="Picture 2" descr="Start rakety Vega s družicí evropské služby Copernicus byl o den odložen -  Novinky">
            <a:extLst>
              <a:ext uri="{FF2B5EF4-FFF2-40B4-BE49-F238E27FC236}">
                <a16:creationId xmlns:a16="http://schemas.microsoft.com/office/drawing/2014/main" id="{22A97A07-B7A7-B236-2251-FE10ACC7E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7" r="-2" b="-2"/>
          <a:stretch/>
        </p:blipFill>
        <p:spPr bwMode="auto">
          <a:xfrm>
            <a:off x="1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7C179-0065-8EE2-CB8A-2DDDE1F4D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04" y="670559"/>
            <a:ext cx="4555782" cy="54450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Lidská adaptace </a:t>
            </a:r>
          </a:p>
          <a:p>
            <a:pPr marL="0" indent="0">
              <a:buNone/>
            </a:pPr>
            <a:r>
              <a:rPr lang="cs-CZ" sz="1600" dirty="0"/>
              <a:t>biologická  + kulturní</a:t>
            </a:r>
          </a:p>
          <a:p>
            <a:pPr marL="0" indent="0">
              <a:buNone/>
            </a:pPr>
            <a:r>
              <a:rPr lang="cs-CZ" sz="1600" dirty="0"/>
              <a:t>Kulturní adaptace – </a:t>
            </a:r>
            <a:r>
              <a:rPr lang="cs-CZ" sz="1600" b="1" dirty="0"/>
              <a:t>ofenzivnost</a:t>
            </a:r>
            <a:r>
              <a:rPr lang="cs-CZ" sz="1600" dirty="0"/>
              <a:t> – předělávání světa</a:t>
            </a:r>
          </a:p>
          <a:p>
            <a:pPr marL="0" indent="0">
              <a:buNone/>
            </a:pPr>
            <a:r>
              <a:rPr lang="cs-CZ" sz="1600" dirty="0"/>
              <a:t>Přizpůsobování světa lidským zájmům</a:t>
            </a:r>
          </a:p>
          <a:p>
            <a:pPr marL="0" indent="0">
              <a:buNone/>
            </a:pPr>
            <a:r>
              <a:rPr lang="cs-CZ" sz="1600" b="1" dirty="0"/>
              <a:t>Práce</a:t>
            </a:r>
            <a:r>
              <a:rPr lang="cs-CZ" sz="1600" dirty="0"/>
              <a:t> a formování lidskosti</a:t>
            </a:r>
          </a:p>
          <a:p>
            <a:pPr marL="0" indent="0">
              <a:buNone/>
            </a:pPr>
            <a:r>
              <a:rPr lang="cs-CZ" sz="1600" dirty="0"/>
              <a:t>V rámci původní </a:t>
            </a:r>
            <a:r>
              <a:rPr lang="cs-CZ" sz="1600" dirty="0">
                <a:solidFill>
                  <a:srgbClr val="FF0000"/>
                </a:solidFill>
              </a:rPr>
              <a:t>biosféry</a:t>
            </a:r>
            <a:r>
              <a:rPr lang="cs-CZ" sz="1600" dirty="0"/>
              <a:t> vzniká konkurenční struktura </a:t>
            </a:r>
            <a:r>
              <a:rPr lang="cs-CZ" sz="1600" dirty="0" err="1">
                <a:solidFill>
                  <a:srgbClr val="FF0000"/>
                </a:solidFill>
              </a:rPr>
              <a:t>technosféry</a:t>
            </a:r>
            <a:r>
              <a:rPr lang="cs-CZ" sz="1600" dirty="0"/>
              <a:t> </a:t>
            </a:r>
          </a:p>
          <a:p>
            <a:r>
              <a:rPr lang="cs-CZ" sz="1600" dirty="0"/>
              <a:t>vytěsňování přírody</a:t>
            </a:r>
          </a:p>
          <a:p>
            <a:r>
              <a:rPr lang="cs-CZ" sz="1600" dirty="0"/>
              <a:t>přetváření přírody </a:t>
            </a:r>
          </a:p>
          <a:p>
            <a:r>
              <a:rPr lang="cs-CZ" sz="1600" dirty="0"/>
              <a:t>příroda se mění z původního domova v pouhý zdroj</a:t>
            </a:r>
          </a:p>
          <a:p>
            <a:r>
              <a:rPr lang="cs-CZ" sz="1600" dirty="0"/>
              <a:t> expanze (vesmír)</a:t>
            </a:r>
          </a:p>
          <a:p>
            <a:pPr marL="0" indent="0">
              <a:buNone/>
            </a:pPr>
            <a:r>
              <a:rPr lang="cs-CZ" sz="1600" b="1" dirty="0"/>
              <a:t>Biosféra </a:t>
            </a:r>
            <a:r>
              <a:rPr lang="cs-CZ" sz="1600" dirty="0"/>
              <a:t>– globální ekosystém (oživené povrchové vrstvy) – výsledek vývoje  interakce života s planetou</a:t>
            </a:r>
          </a:p>
          <a:p>
            <a:pPr marL="0" indent="0">
              <a:buNone/>
            </a:pPr>
            <a:r>
              <a:rPr lang="cs-CZ" sz="1600" b="1" dirty="0" err="1"/>
              <a:t>Technosféra</a:t>
            </a:r>
            <a:r>
              <a:rPr lang="cs-CZ" sz="1600" b="1" dirty="0"/>
              <a:t> </a:t>
            </a:r>
            <a:r>
              <a:rPr lang="cs-CZ" sz="1600" dirty="0"/>
              <a:t>– globální struktura přeměněného světa – výsledek interakce 1 druhu s planetou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8157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4329B6-2A49-79FF-CA0E-BF9EF5B4F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cs-CZ"/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1F460-8484-E8F0-A4C7-95AB334F0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/>
              <a:t>Evoluce člověka – historie podmaňování světa</a:t>
            </a:r>
          </a:p>
          <a:p>
            <a:pPr marL="0" indent="0">
              <a:buNone/>
            </a:pPr>
            <a:r>
              <a:rPr lang="cs-CZ" sz="2000"/>
              <a:t>Vývoj (nika):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/>
              <a:t>Omnivorní druh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/>
              <a:t>Paleolit – lov (organizace, komunikace) – predátor (s konkurencí dalších živočišných predátorů)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/>
              <a:t>Vrcholový predátor –průmyslový charakter lovu (koně, mamuti)</a:t>
            </a:r>
          </a:p>
          <a:p>
            <a:pPr marL="0" indent="0">
              <a:buNone/>
            </a:pPr>
            <a:r>
              <a:rPr lang="cs-CZ" sz="2000"/>
              <a:t>Dominantní postavení v ekosystému</a:t>
            </a:r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endParaRPr lang="cs-CZ" sz="2000"/>
          </a:p>
        </p:txBody>
      </p:sp>
      <p:pic>
        <p:nvPicPr>
          <p:cNvPr id="2050" name="Picture 2" descr="Co znamenají otisky dětských prstů na pozadí Věstonické venuše? | Dvojka">
            <a:extLst>
              <a:ext uri="{FF2B5EF4-FFF2-40B4-BE49-F238E27FC236}">
                <a16:creationId xmlns:a16="http://schemas.microsoft.com/office/drawing/2014/main" id="{E6322785-9A4E-6B23-46AE-292815C0E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9367" y="2506607"/>
            <a:ext cx="4788505" cy="311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2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9B2FF-4FF6-9A51-BAEB-598BA5D4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cs-CZ" sz="1800" dirty="0"/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12400-627D-D4FA-E46E-1CEDD91F9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221"/>
            <a:ext cx="10515600" cy="5184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Krize zdrojů – změna využití zdrojů </a:t>
            </a:r>
          </a:p>
          <a:p>
            <a:pPr marL="0" indent="0" algn="ctr">
              <a:buNone/>
            </a:pPr>
            <a:r>
              <a:rPr lang="cs-CZ" sz="2000" dirty="0"/>
              <a:t>Neolitická revoluce – vznik zemědělství</a:t>
            </a:r>
          </a:p>
          <a:p>
            <a:pPr marL="0" indent="0" algn="ctr">
              <a:buNone/>
            </a:pPr>
            <a:endParaRPr lang="cs-CZ" sz="2000" dirty="0"/>
          </a:p>
        </p:txBody>
      </p:sp>
      <p:pic>
        <p:nvPicPr>
          <p:cNvPr id="3074" name="Picture 2" descr="GALERIE: Muzeum v Brně vystavilo další unikát: Pravěkou Venuši z Hlubokých  Mašůvek a další poklady | FOTO 1 | Blesk.cz">
            <a:extLst>
              <a:ext uri="{FF2B5EF4-FFF2-40B4-BE49-F238E27FC236}">
                <a16:creationId xmlns:a16="http://schemas.microsoft.com/office/drawing/2014/main" id="{6D85AF2B-38B1-8671-A6F5-7888A0521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2090738"/>
            <a:ext cx="1714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66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41" name="Rectangle 4140">
            <a:extLst>
              <a:ext uri="{FF2B5EF4-FFF2-40B4-BE49-F238E27FC236}">
                <a16:creationId xmlns:a16="http://schemas.microsoft.com/office/drawing/2014/main" id="{9AB13476-CE21-4746-B044-FD491AC84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AB8ECC-F589-7004-E847-5F9B0730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28" y="429768"/>
            <a:ext cx="4095072" cy="387767"/>
          </a:xfrm>
        </p:spPr>
        <p:txBody>
          <a:bodyPr anchor="b">
            <a:normAutofit/>
          </a:bodyPr>
          <a:lstStyle/>
          <a:p>
            <a:r>
              <a:rPr lang="cs-CZ" sz="1800" dirty="0"/>
              <a:t>Ekologie člověka</a:t>
            </a:r>
          </a:p>
        </p:txBody>
      </p:sp>
      <p:sp>
        <p:nvSpPr>
          <p:cNvPr id="414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328" y="2423160"/>
            <a:ext cx="3877056" cy="18288"/>
          </a:xfrm>
          <a:custGeom>
            <a:avLst/>
            <a:gdLst>
              <a:gd name="connsiteX0" fmla="*/ 0 w 3877056"/>
              <a:gd name="connsiteY0" fmla="*/ 0 h 18288"/>
              <a:gd name="connsiteX1" fmla="*/ 723717 w 3877056"/>
              <a:gd name="connsiteY1" fmla="*/ 0 h 18288"/>
              <a:gd name="connsiteX2" fmla="*/ 1447434 w 3877056"/>
              <a:gd name="connsiteY2" fmla="*/ 0 h 18288"/>
              <a:gd name="connsiteX3" fmla="*/ 1977299 w 3877056"/>
              <a:gd name="connsiteY3" fmla="*/ 0 h 18288"/>
              <a:gd name="connsiteX4" fmla="*/ 2623475 w 3877056"/>
              <a:gd name="connsiteY4" fmla="*/ 0 h 18288"/>
              <a:gd name="connsiteX5" fmla="*/ 3192109 w 3877056"/>
              <a:gd name="connsiteY5" fmla="*/ 0 h 18288"/>
              <a:gd name="connsiteX6" fmla="*/ 3877056 w 3877056"/>
              <a:gd name="connsiteY6" fmla="*/ 0 h 18288"/>
              <a:gd name="connsiteX7" fmla="*/ 3877056 w 3877056"/>
              <a:gd name="connsiteY7" fmla="*/ 18288 h 18288"/>
              <a:gd name="connsiteX8" fmla="*/ 3230880 w 3877056"/>
              <a:gd name="connsiteY8" fmla="*/ 18288 h 18288"/>
              <a:gd name="connsiteX9" fmla="*/ 2662245 w 3877056"/>
              <a:gd name="connsiteY9" fmla="*/ 18288 h 18288"/>
              <a:gd name="connsiteX10" fmla="*/ 2016069 w 3877056"/>
              <a:gd name="connsiteY10" fmla="*/ 18288 h 18288"/>
              <a:gd name="connsiteX11" fmla="*/ 1408664 w 3877056"/>
              <a:gd name="connsiteY11" fmla="*/ 18288 h 18288"/>
              <a:gd name="connsiteX12" fmla="*/ 840029 w 3877056"/>
              <a:gd name="connsiteY12" fmla="*/ 18288 h 18288"/>
              <a:gd name="connsiteX13" fmla="*/ 0 w 3877056"/>
              <a:gd name="connsiteY13" fmla="*/ 18288 h 18288"/>
              <a:gd name="connsiteX14" fmla="*/ 0 w 3877056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18288" fill="none" extrusionOk="0">
                <a:moveTo>
                  <a:pt x="0" y="0"/>
                </a:moveTo>
                <a:cubicBezTo>
                  <a:pt x="155902" y="14477"/>
                  <a:pt x="567164" y="18992"/>
                  <a:pt x="723717" y="0"/>
                </a:cubicBezTo>
                <a:cubicBezTo>
                  <a:pt x="880270" y="-18992"/>
                  <a:pt x="1230427" y="-33316"/>
                  <a:pt x="1447434" y="0"/>
                </a:cubicBezTo>
                <a:cubicBezTo>
                  <a:pt x="1664441" y="33316"/>
                  <a:pt x="1866557" y="5702"/>
                  <a:pt x="1977299" y="0"/>
                </a:cubicBezTo>
                <a:cubicBezTo>
                  <a:pt x="2088041" y="-5702"/>
                  <a:pt x="2302485" y="24099"/>
                  <a:pt x="2623475" y="0"/>
                </a:cubicBezTo>
                <a:cubicBezTo>
                  <a:pt x="2944465" y="-24099"/>
                  <a:pt x="2993399" y="-19795"/>
                  <a:pt x="3192109" y="0"/>
                </a:cubicBezTo>
                <a:cubicBezTo>
                  <a:pt x="3390819" y="19795"/>
                  <a:pt x="3581349" y="-26551"/>
                  <a:pt x="3877056" y="0"/>
                </a:cubicBezTo>
                <a:cubicBezTo>
                  <a:pt x="3877095" y="7328"/>
                  <a:pt x="3877675" y="9982"/>
                  <a:pt x="3877056" y="18288"/>
                </a:cubicBezTo>
                <a:cubicBezTo>
                  <a:pt x="3576596" y="42394"/>
                  <a:pt x="3502355" y="16962"/>
                  <a:pt x="3230880" y="18288"/>
                </a:cubicBezTo>
                <a:cubicBezTo>
                  <a:pt x="2959405" y="19614"/>
                  <a:pt x="2924948" y="18543"/>
                  <a:pt x="2662245" y="18288"/>
                </a:cubicBezTo>
                <a:cubicBezTo>
                  <a:pt x="2399543" y="18033"/>
                  <a:pt x="2231855" y="26028"/>
                  <a:pt x="2016069" y="18288"/>
                </a:cubicBezTo>
                <a:cubicBezTo>
                  <a:pt x="1800283" y="10548"/>
                  <a:pt x="1665927" y="755"/>
                  <a:pt x="1408664" y="18288"/>
                </a:cubicBezTo>
                <a:cubicBezTo>
                  <a:pt x="1151402" y="35821"/>
                  <a:pt x="1016899" y="28407"/>
                  <a:pt x="840029" y="18288"/>
                </a:cubicBezTo>
                <a:cubicBezTo>
                  <a:pt x="663160" y="8169"/>
                  <a:pt x="304031" y="-14425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877056" h="18288" stroke="0" extrusionOk="0">
                <a:moveTo>
                  <a:pt x="0" y="0"/>
                </a:moveTo>
                <a:cubicBezTo>
                  <a:pt x="205869" y="28368"/>
                  <a:pt x="460328" y="6409"/>
                  <a:pt x="646176" y="0"/>
                </a:cubicBezTo>
                <a:cubicBezTo>
                  <a:pt x="832024" y="-6409"/>
                  <a:pt x="1043494" y="26447"/>
                  <a:pt x="1331123" y="0"/>
                </a:cubicBezTo>
                <a:cubicBezTo>
                  <a:pt x="1618752" y="-26447"/>
                  <a:pt x="1675797" y="-26969"/>
                  <a:pt x="1938528" y="0"/>
                </a:cubicBezTo>
                <a:cubicBezTo>
                  <a:pt x="2201259" y="26969"/>
                  <a:pt x="2439942" y="23453"/>
                  <a:pt x="2662245" y="0"/>
                </a:cubicBezTo>
                <a:cubicBezTo>
                  <a:pt x="2884548" y="-23453"/>
                  <a:pt x="3094562" y="-7899"/>
                  <a:pt x="3308421" y="0"/>
                </a:cubicBezTo>
                <a:cubicBezTo>
                  <a:pt x="3522280" y="7899"/>
                  <a:pt x="3615459" y="3066"/>
                  <a:pt x="3877056" y="0"/>
                </a:cubicBezTo>
                <a:cubicBezTo>
                  <a:pt x="3877383" y="8595"/>
                  <a:pt x="3876984" y="13110"/>
                  <a:pt x="3877056" y="18288"/>
                </a:cubicBezTo>
                <a:cubicBezTo>
                  <a:pt x="3624575" y="4903"/>
                  <a:pt x="3478089" y="20597"/>
                  <a:pt x="3230880" y="18288"/>
                </a:cubicBezTo>
                <a:cubicBezTo>
                  <a:pt x="2983671" y="15979"/>
                  <a:pt x="2743376" y="19903"/>
                  <a:pt x="2507163" y="18288"/>
                </a:cubicBezTo>
                <a:cubicBezTo>
                  <a:pt x="2270950" y="16673"/>
                  <a:pt x="1992617" y="19013"/>
                  <a:pt x="1822216" y="18288"/>
                </a:cubicBezTo>
                <a:cubicBezTo>
                  <a:pt x="1651815" y="17563"/>
                  <a:pt x="1370782" y="42338"/>
                  <a:pt x="1253581" y="18288"/>
                </a:cubicBezTo>
                <a:cubicBezTo>
                  <a:pt x="1136380" y="-5762"/>
                  <a:pt x="854528" y="8046"/>
                  <a:pt x="723717" y="18288"/>
                </a:cubicBezTo>
                <a:cubicBezTo>
                  <a:pt x="592906" y="28530"/>
                  <a:pt x="166343" y="24405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5914A-6776-52B1-525C-0495DD9DC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89" y="2706624"/>
            <a:ext cx="4098951" cy="338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</a:rPr>
              <a:t>Civilizace </a:t>
            </a:r>
          </a:p>
          <a:p>
            <a:pPr marL="0" indent="0">
              <a:buNone/>
            </a:pPr>
            <a:r>
              <a:rPr lang="cs-CZ" sz="1800" dirty="0"/>
              <a:t>Společenské změny</a:t>
            </a:r>
          </a:p>
          <a:p>
            <a:pPr marL="0" indent="0">
              <a:buNone/>
            </a:pPr>
            <a:r>
              <a:rPr lang="cs-CZ" sz="1800" dirty="0"/>
              <a:t>Ekonomika </a:t>
            </a:r>
          </a:p>
          <a:p>
            <a:pPr marL="0" indent="0">
              <a:buNone/>
            </a:pPr>
            <a:r>
              <a:rPr lang="cs-CZ" sz="1800" dirty="0"/>
              <a:t>Minerální zdroje (kovy + uhlí) – </a:t>
            </a:r>
            <a:r>
              <a:rPr lang="cs-CZ" sz="1800" dirty="0">
                <a:solidFill>
                  <a:srgbClr val="FF0000"/>
                </a:solidFill>
              </a:rPr>
              <a:t>průmyslová revoluce</a:t>
            </a:r>
          </a:p>
          <a:p>
            <a:pPr marL="0" indent="0">
              <a:buNone/>
            </a:pPr>
            <a:r>
              <a:rPr lang="cs-CZ" sz="1800" dirty="0"/>
              <a:t>Populační růst (</a:t>
            </a:r>
            <a:r>
              <a:rPr lang="cs-CZ" sz="1800" dirty="0" err="1"/>
              <a:t>Malthus</a:t>
            </a:r>
            <a:r>
              <a:rPr lang="cs-CZ" sz="1800" dirty="0"/>
              <a:t>)</a:t>
            </a: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</a:rPr>
              <a:t>Vědeckotechnická revoluce</a:t>
            </a:r>
          </a:p>
        </p:txBody>
      </p:sp>
      <p:pic>
        <p:nvPicPr>
          <p:cNvPr id="4100" name="Picture 4" descr="Luxor - co musíš vidět">
            <a:extLst>
              <a:ext uri="{FF2B5EF4-FFF2-40B4-BE49-F238E27FC236}">
                <a16:creationId xmlns:a16="http://schemas.microsoft.com/office/drawing/2014/main" id="{B5EB6DB6-F16E-B166-FB66-F17BBF605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1" r="25499" b="1"/>
          <a:stretch/>
        </p:blipFill>
        <p:spPr bwMode="auto">
          <a:xfrm>
            <a:off x="5027601" y="10"/>
            <a:ext cx="3044866" cy="3597029"/>
          </a:xfrm>
          <a:custGeom>
            <a:avLst/>
            <a:gdLst/>
            <a:ahLst/>
            <a:cxnLst/>
            <a:rect l="l" t="t" r="r" b="b"/>
            <a:pathLst>
              <a:path w="3044866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8778" y="1230836"/>
                  <a:pt x="3024968" y="1520375"/>
                  <a:pt x="3040069" y="1809660"/>
                </a:cubicBezTo>
                <a:cubicBezTo>
                  <a:pt x="3049835" y="1950657"/>
                  <a:pt x="3044683" y="2092164"/>
                  <a:pt x="3024686" y="2232285"/>
                </a:cubicBez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Dějiny Antického Říma">
            <a:extLst>
              <a:ext uri="{FF2B5EF4-FFF2-40B4-BE49-F238E27FC236}">
                <a16:creationId xmlns:a16="http://schemas.microsoft.com/office/drawing/2014/main" id="{11A49371-48C5-2D12-7A5E-D16925582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3" r="8239" b="-2"/>
          <a:stretch/>
        </p:blipFill>
        <p:spPr bwMode="auto">
          <a:xfrm>
            <a:off x="5021993" y="3792430"/>
            <a:ext cx="3045969" cy="3065570"/>
          </a:xfrm>
          <a:custGeom>
            <a:avLst/>
            <a:gdLst/>
            <a:ahLst/>
            <a:cxnLst/>
            <a:rect l="l" t="t" r="r" b="b"/>
            <a:pathLst>
              <a:path w="3045969" h="3065570">
                <a:moveTo>
                  <a:pt x="2750933" y="0"/>
                </a:moveTo>
                <a:lnTo>
                  <a:pt x="3043770" y="11038"/>
                </a:lnTo>
                <a:lnTo>
                  <a:pt x="3045607" y="37526"/>
                </a:lnTo>
                <a:cubicBezTo>
                  <a:pt x="3047625" y="113720"/>
                  <a:pt x="3040851" y="189914"/>
                  <a:pt x="3034394" y="266109"/>
                </a:cubicBez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cubicBezTo>
                  <a:pt x="3052317" y="2587500"/>
                  <a:pt x="3032560" y="2779256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70"/>
                </a:lnTo>
                <a:lnTo>
                  <a:pt x="24938" y="3065570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tarověké Řecko – Wikipedie">
            <a:extLst>
              <a:ext uri="{FF2B5EF4-FFF2-40B4-BE49-F238E27FC236}">
                <a16:creationId xmlns:a16="http://schemas.microsoft.com/office/drawing/2014/main" id="{167DF73C-72BF-C6BA-ABF2-3EC70E87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3" r="10475" b="1"/>
          <a:stretch/>
        </p:blipFill>
        <p:spPr bwMode="auto">
          <a:xfrm>
            <a:off x="8263902" y="10"/>
            <a:ext cx="3928092" cy="4143496"/>
          </a:xfrm>
          <a:custGeom>
            <a:avLst/>
            <a:gdLst/>
            <a:ahLst/>
            <a:cxnLst/>
            <a:rect l="l" t="t" r="r" b="b"/>
            <a:pathLst>
              <a:path w="3928092" h="4143506">
                <a:moveTo>
                  <a:pt x="23605" y="0"/>
                </a:moveTo>
                <a:lnTo>
                  <a:pt x="3928092" y="0"/>
                </a:lnTo>
                <a:lnTo>
                  <a:pt x="3928092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V historii Mohendžodára zůstává řada záhad. Nevyluštěné je písmo, neví se,...">
            <a:extLst>
              <a:ext uri="{FF2B5EF4-FFF2-40B4-BE49-F238E27FC236}">
                <a16:creationId xmlns:a16="http://schemas.microsoft.com/office/drawing/2014/main" id="{D41B5139-984A-050E-EBDF-FA7601641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6" r="-4" b="-4"/>
          <a:stretch/>
        </p:blipFill>
        <p:spPr bwMode="auto">
          <a:xfrm>
            <a:off x="8281031" y="4328340"/>
            <a:ext cx="3910971" cy="2529660"/>
          </a:xfrm>
          <a:custGeom>
            <a:avLst/>
            <a:gdLst/>
            <a:ahLst/>
            <a:cxnLst/>
            <a:rect l="l" t="t" r="r" b="b"/>
            <a:pathLst>
              <a:path w="3910971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71" y="11103"/>
                </a:lnTo>
                <a:lnTo>
                  <a:pt x="3910971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97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8" name="Rectangle 5137">
            <a:extLst>
              <a:ext uri="{FF2B5EF4-FFF2-40B4-BE49-F238E27FC236}">
                <a16:creationId xmlns:a16="http://schemas.microsoft.com/office/drawing/2014/main" id="{91F55C5D-1648-4BE3-932D-8CADBF3F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65BE2C-139A-CA0D-E91A-B4526FA46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67512"/>
            <a:ext cx="10908792" cy="10698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/>
              <a:t>Ekologie člověka</a:t>
            </a:r>
          </a:p>
        </p:txBody>
      </p:sp>
      <p:sp>
        <p:nvSpPr>
          <p:cNvPr id="5140" name="sketch line">
            <a:extLst>
              <a:ext uri="{FF2B5EF4-FFF2-40B4-BE49-F238E27FC236}">
                <a16:creationId xmlns:a16="http://schemas.microsoft.com/office/drawing/2014/main" id="{A38E1331-B5A6-44BE-BF4E-EE6C2FD2A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1776977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744583 w 4572000"/>
              <a:gd name="connsiteY1" fmla="*/ 0 h 18288"/>
              <a:gd name="connsiteX2" fmla="*/ 1352006 w 4572000"/>
              <a:gd name="connsiteY2" fmla="*/ 0 h 18288"/>
              <a:gd name="connsiteX3" fmla="*/ 2050869 w 4572000"/>
              <a:gd name="connsiteY3" fmla="*/ 0 h 18288"/>
              <a:gd name="connsiteX4" fmla="*/ 2612571 w 4572000"/>
              <a:gd name="connsiteY4" fmla="*/ 0 h 18288"/>
              <a:gd name="connsiteX5" fmla="*/ 3357154 w 4572000"/>
              <a:gd name="connsiteY5" fmla="*/ 0 h 18288"/>
              <a:gd name="connsiteX6" fmla="*/ 401029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265714 w 4572000"/>
              <a:gd name="connsiteY10" fmla="*/ 18288 h 18288"/>
              <a:gd name="connsiteX11" fmla="*/ 2521131 w 4572000"/>
              <a:gd name="connsiteY11" fmla="*/ 18288 h 18288"/>
              <a:gd name="connsiteX12" fmla="*/ 1867989 w 4572000"/>
              <a:gd name="connsiteY12" fmla="*/ 18288 h 18288"/>
              <a:gd name="connsiteX13" fmla="*/ 1352006 w 4572000"/>
              <a:gd name="connsiteY13" fmla="*/ 18288 h 18288"/>
              <a:gd name="connsiteX14" fmla="*/ 83602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335213" y="-5275"/>
                  <a:pt x="446637" y="2749"/>
                  <a:pt x="744583" y="0"/>
                </a:cubicBezTo>
                <a:cubicBezTo>
                  <a:pt x="1042529" y="-2749"/>
                  <a:pt x="1223095" y="8165"/>
                  <a:pt x="1352006" y="0"/>
                </a:cubicBezTo>
                <a:cubicBezTo>
                  <a:pt x="1480917" y="-8165"/>
                  <a:pt x="1803308" y="16240"/>
                  <a:pt x="2050869" y="0"/>
                </a:cubicBezTo>
                <a:cubicBezTo>
                  <a:pt x="2298430" y="-16240"/>
                  <a:pt x="2464656" y="-22054"/>
                  <a:pt x="2612571" y="0"/>
                </a:cubicBezTo>
                <a:cubicBezTo>
                  <a:pt x="2760486" y="22054"/>
                  <a:pt x="3034874" y="11895"/>
                  <a:pt x="3357154" y="0"/>
                </a:cubicBezTo>
                <a:cubicBezTo>
                  <a:pt x="3679434" y="-11895"/>
                  <a:pt x="3778145" y="-10841"/>
                  <a:pt x="4010297" y="0"/>
                </a:cubicBezTo>
                <a:cubicBezTo>
                  <a:pt x="4242449" y="10841"/>
                  <a:pt x="4385860" y="17261"/>
                  <a:pt x="4572000" y="0"/>
                </a:cubicBezTo>
                <a:cubicBezTo>
                  <a:pt x="4571443" y="8172"/>
                  <a:pt x="4571244" y="10948"/>
                  <a:pt x="4572000" y="18288"/>
                </a:cubicBezTo>
                <a:cubicBezTo>
                  <a:pt x="4352099" y="1269"/>
                  <a:pt x="4065933" y="40755"/>
                  <a:pt x="3873137" y="18288"/>
                </a:cubicBezTo>
                <a:cubicBezTo>
                  <a:pt x="3680341" y="-4179"/>
                  <a:pt x="3486903" y="33471"/>
                  <a:pt x="3265714" y="18288"/>
                </a:cubicBezTo>
                <a:cubicBezTo>
                  <a:pt x="3044525" y="3105"/>
                  <a:pt x="2683548" y="-1073"/>
                  <a:pt x="2521131" y="18288"/>
                </a:cubicBezTo>
                <a:cubicBezTo>
                  <a:pt x="2358714" y="37649"/>
                  <a:pt x="2132855" y="34593"/>
                  <a:pt x="1867989" y="18288"/>
                </a:cubicBezTo>
                <a:cubicBezTo>
                  <a:pt x="1603123" y="1983"/>
                  <a:pt x="1605373" y="2886"/>
                  <a:pt x="1352006" y="18288"/>
                </a:cubicBezTo>
                <a:cubicBezTo>
                  <a:pt x="1098639" y="33690"/>
                  <a:pt x="962100" y="16241"/>
                  <a:pt x="836023" y="18288"/>
                </a:cubicBezTo>
                <a:cubicBezTo>
                  <a:pt x="709946" y="20335"/>
                  <a:pt x="193668" y="-307"/>
                  <a:pt x="0" y="18288"/>
                </a:cubicBezTo>
                <a:cubicBezTo>
                  <a:pt x="-277" y="11188"/>
                  <a:pt x="-244" y="5848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58188" y="7508"/>
                  <a:pt x="361578" y="-27091"/>
                  <a:pt x="561703" y="0"/>
                </a:cubicBezTo>
                <a:cubicBezTo>
                  <a:pt x="761828" y="27091"/>
                  <a:pt x="1133811" y="14547"/>
                  <a:pt x="1306286" y="0"/>
                </a:cubicBezTo>
                <a:cubicBezTo>
                  <a:pt x="1478761" y="-14547"/>
                  <a:pt x="1809594" y="13320"/>
                  <a:pt x="2050869" y="0"/>
                </a:cubicBezTo>
                <a:cubicBezTo>
                  <a:pt x="2292144" y="-13320"/>
                  <a:pt x="2409269" y="-14334"/>
                  <a:pt x="2612571" y="0"/>
                </a:cubicBezTo>
                <a:cubicBezTo>
                  <a:pt x="2815873" y="14334"/>
                  <a:pt x="3025009" y="33536"/>
                  <a:pt x="3311434" y="0"/>
                </a:cubicBezTo>
                <a:cubicBezTo>
                  <a:pt x="3597859" y="-33536"/>
                  <a:pt x="3695431" y="-13462"/>
                  <a:pt x="3827417" y="0"/>
                </a:cubicBezTo>
                <a:cubicBezTo>
                  <a:pt x="3959403" y="13462"/>
                  <a:pt x="4360180" y="899"/>
                  <a:pt x="4572000" y="0"/>
                </a:cubicBezTo>
                <a:cubicBezTo>
                  <a:pt x="4572481" y="8890"/>
                  <a:pt x="4572898" y="10033"/>
                  <a:pt x="4572000" y="18288"/>
                </a:cubicBezTo>
                <a:cubicBezTo>
                  <a:pt x="4356830" y="5817"/>
                  <a:pt x="4021942" y="41441"/>
                  <a:pt x="3873137" y="18288"/>
                </a:cubicBezTo>
                <a:cubicBezTo>
                  <a:pt x="3724332" y="-4865"/>
                  <a:pt x="3494019" y="36771"/>
                  <a:pt x="3174274" y="18288"/>
                </a:cubicBezTo>
                <a:cubicBezTo>
                  <a:pt x="2854529" y="-195"/>
                  <a:pt x="2861023" y="5963"/>
                  <a:pt x="2658291" y="18288"/>
                </a:cubicBezTo>
                <a:cubicBezTo>
                  <a:pt x="2455559" y="30613"/>
                  <a:pt x="2309968" y="11711"/>
                  <a:pt x="2050869" y="18288"/>
                </a:cubicBezTo>
                <a:cubicBezTo>
                  <a:pt x="1791770" y="24865"/>
                  <a:pt x="1671115" y="-4587"/>
                  <a:pt x="1306286" y="18288"/>
                </a:cubicBezTo>
                <a:cubicBezTo>
                  <a:pt x="941457" y="41163"/>
                  <a:pt x="838619" y="-9452"/>
                  <a:pt x="653143" y="18288"/>
                </a:cubicBezTo>
                <a:cubicBezTo>
                  <a:pt x="467667" y="46028"/>
                  <a:pt x="308702" y="9245"/>
                  <a:pt x="0" y="18288"/>
                </a:cubicBezTo>
                <a:cubicBezTo>
                  <a:pt x="-4" y="10872"/>
                  <a:pt x="388" y="674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9591507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Evoluční ontologie - Josef Šmajs, Josef Krob - knihobot.cz">
            <a:extLst>
              <a:ext uri="{FF2B5EF4-FFF2-40B4-BE49-F238E27FC236}">
                <a16:creationId xmlns:a16="http://schemas.microsoft.com/office/drawing/2014/main" id="{7474B744-5EED-A137-C415-A24786469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33" y="2999151"/>
            <a:ext cx="2832069" cy="283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📙 Lovci mamutů : román z pravěku - Eduard Štorch (1956, Státní  nakladatelství dětské knihy)">
            <a:extLst>
              <a:ext uri="{FF2B5EF4-FFF2-40B4-BE49-F238E27FC236}">
                <a16:creationId xmlns:a16="http://schemas.microsoft.com/office/drawing/2014/main" id="{5F63546A-CCC2-3B00-9910-EADCFE6A5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8938" y="2737941"/>
            <a:ext cx="2832069" cy="335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hrožená kultura - Josef Šmajs | Databáze knih">
            <a:extLst>
              <a:ext uri="{FF2B5EF4-FFF2-40B4-BE49-F238E27FC236}">
                <a16:creationId xmlns:a16="http://schemas.microsoft.com/office/drawing/2014/main" id="{441722B2-DD6A-AB0F-6631-AF09193E5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2744" y="2610546"/>
            <a:ext cx="2328567" cy="360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Racionalita a ekologická krize - Petr Jemelka | Databáze knih">
            <a:extLst>
              <a:ext uri="{FF2B5EF4-FFF2-40B4-BE49-F238E27FC236}">
                <a16:creationId xmlns:a16="http://schemas.microsoft.com/office/drawing/2014/main" id="{4FCEB3F4-388C-E6D0-DD7D-4A44DF97D9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06959" y="2610546"/>
            <a:ext cx="2541745" cy="360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692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258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Ekologie člověka</vt:lpstr>
      <vt:lpstr>Ekologie člověka</vt:lpstr>
      <vt:lpstr>Ekologie člověka</vt:lpstr>
      <vt:lpstr>Ekologie člověka</vt:lpstr>
      <vt:lpstr>Ekologie člověka</vt:lpstr>
      <vt:lpstr>Ekologie člověka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Alena Jemelková</dc:creator>
  <cp:lastModifiedBy>Alena Jemelková</cp:lastModifiedBy>
  <cp:revision>1</cp:revision>
  <dcterms:created xsi:type="dcterms:W3CDTF">2025-03-19T08:33:20Z</dcterms:created>
  <dcterms:modified xsi:type="dcterms:W3CDTF">2025-03-19T09:45:37Z</dcterms:modified>
</cp:coreProperties>
</file>