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3" autoAdjust="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BB7C91-20FE-45A4-BEAB-CF01EF023927}" type="datetimeFigureOut">
              <a:rPr lang="cs-CZ" smtClean="0"/>
              <a:pPr/>
              <a:t>10.10.2007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0D269F-79A4-4D98-85B3-224EA1B6C3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Novorozenecké období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Od narození do šesti týdnů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Přechod dítěte z chráněného </a:t>
            </a:r>
            <a:r>
              <a:rPr lang="cs-CZ" sz="2000" dirty="0" err="1" smtClean="0"/>
              <a:t>intrauterinního</a:t>
            </a:r>
            <a:r>
              <a:rPr lang="cs-CZ" sz="2000" dirty="0" smtClean="0"/>
              <a:t> života.</a:t>
            </a:r>
          </a:p>
          <a:p>
            <a:pPr>
              <a:buNone/>
            </a:pPr>
            <a:r>
              <a:rPr lang="cs-CZ" sz="2000" dirty="0" smtClean="0"/>
              <a:t>	Důraz na nenásilný, přirozený, něžný porod, šetrný k matce a dítěti.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Fréderick</a:t>
            </a:r>
            <a:r>
              <a:rPr lang="cs-CZ" sz="2000" dirty="0" smtClean="0"/>
              <a:t> </a:t>
            </a:r>
            <a:r>
              <a:rPr lang="cs-CZ" sz="2000" dirty="0" err="1" smtClean="0"/>
              <a:t>Leboyer</a:t>
            </a:r>
            <a:r>
              <a:rPr lang="cs-CZ" sz="2000" dirty="0" smtClean="0"/>
              <a:t>, </a:t>
            </a:r>
            <a:r>
              <a:rPr lang="cs-CZ" sz="2000" dirty="0" err="1" smtClean="0"/>
              <a:t>Michel</a:t>
            </a:r>
            <a:r>
              <a:rPr lang="cs-CZ" sz="2000" dirty="0" smtClean="0"/>
              <a:t> </a:t>
            </a:r>
            <a:r>
              <a:rPr lang="cs-CZ" sz="2000" dirty="0" err="1" smtClean="0"/>
              <a:t>Odent</a:t>
            </a:r>
            <a:r>
              <a:rPr lang="cs-CZ" sz="2000" dirty="0" smtClean="0"/>
              <a:t> – francouzští porodníci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Porod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	</a:t>
            </a:r>
            <a:r>
              <a:rPr lang="cs-CZ" sz="2000" dirty="0" smtClean="0"/>
              <a:t>Způsob porodu, který staví ženu do role podřízeného pacienta a minimalizuje možnosti její aktivní spolupráce a rozhodování.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Neosobní a anonymní přístup porodnického personálu, chybí emoční podpora, matky označeny za nespolupracující.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Upřednostňování hygienických aspektů péče před psychologickými, není vždy možnost důkladně se přivítat s novorozencem.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Separace matka – dítě: několikahodinová i na odděleních se systémem </a:t>
            </a:r>
            <a:r>
              <a:rPr lang="cs-CZ" sz="2000" dirty="0" err="1" smtClean="0"/>
              <a:t>rooming</a:t>
            </a:r>
            <a:r>
              <a:rPr lang="cs-CZ" sz="2000" dirty="0" smtClean="0"/>
              <a:t>-in, několikadenní v ostatních případech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Nedostatečné informace o kojení.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Nerespektování vlastního biorytmu dítěte: přednost má organizační jednoduchost.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Rutinní práce dětských sester – rychlé, zručné pohyby, chybí jemné signály, jemné dotyky. </a:t>
            </a: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Problémy porodnictví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Stavy spánku a bdění rozlišeny, spánek rozdroben do většího počtu kratších úseků, spánek zabírá 20 hodin.</a:t>
            </a:r>
          </a:p>
          <a:p>
            <a:pPr>
              <a:buNone/>
            </a:pPr>
            <a:r>
              <a:rPr lang="cs-CZ" sz="2000" dirty="0" smtClean="0"/>
              <a:t>	6 základních stavů (</a:t>
            </a:r>
            <a:r>
              <a:rPr lang="cs-CZ" sz="2000" dirty="0" err="1" smtClean="0"/>
              <a:t>Brazelton</a:t>
            </a:r>
            <a:r>
              <a:rPr lang="cs-CZ" sz="2000" dirty="0" smtClean="0"/>
              <a:t>):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hluboký spánek – pravidelný dech, zavřené oči, minimální 	pohyb, nízký svalový tonus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lehký spánek (REM fáze) – oči mohou být pootevřené, 	rychlé oční pohyby, nepravidelný dech, drobné záškuby, 	nahodilé pohyby, časté změny mimického výrazu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dřímota – přechodný stav mezi spánkem a bděním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klidný bdělý stav – jasný pohled, zaměřená pozornost na 	sledování a naslouchání okolí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aktivní bdělý stav – značná pohybová aktivita s velkými 	pohyby končetin, často krátké hlasové projevy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	pláč – velká pohybová aktivita, nepravidelný dech, křik</a:t>
            </a:r>
          </a:p>
          <a:p>
            <a:pPr>
              <a:buNone/>
            </a:pPr>
            <a:r>
              <a:rPr lang="cs-CZ" sz="2000" dirty="0" smtClean="0"/>
              <a:t>	Rozeznávání těchto stavů důležité pro správné zacházení s 		dítětem!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Stavy vigility novorozence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	Základní nepodmíněné reflexy – hledací, sací, polykací, vyměšovací, obranné, orientační, úchopové, polohové.</a:t>
            </a:r>
          </a:p>
          <a:p>
            <a:pPr>
              <a:buNone/>
            </a:pPr>
            <a:r>
              <a:rPr lang="cs-CZ" sz="2000" dirty="0" smtClean="0"/>
              <a:t>	Smysly novorozence</a:t>
            </a:r>
          </a:p>
          <a:p>
            <a:pPr>
              <a:buNone/>
            </a:pPr>
            <a:r>
              <a:rPr lang="cs-CZ" sz="2000" dirty="0" smtClean="0"/>
              <a:t>		</a:t>
            </a:r>
            <a:r>
              <a:rPr lang="cs-CZ" sz="2000" dirty="0" smtClean="0">
                <a:solidFill>
                  <a:schemeClr val="accent1"/>
                </a:solidFill>
              </a:rPr>
              <a:t>Zrak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– vidí od počátku, zraková ostrost podstatně 	snížená, dospělé úrovně dosahuje až kolem 1 roku, 	pozornost přitahuje pohyb, dává přednost ostrým 	kontrastům a složitým vzorcům před jednoduchými, 	křivkám a lomeným liniím před rovnými přímkami, 	nejpřitažlivější lidský obličej a jeho zobrazení, rozlišuje 	dobře základní barvy a tvary, pozornost udrží až 10 min,</a:t>
            </a:r>
          </a:p>
          <a:p>
            <a:pPr>
              <a:buNone/>
            </a:pPr>
            <a:r>
              <a:rPr lang="cs-CZ" sz="2000" dirty="0" smtClean="0"/>
              <a:t>		zapamatování viděného – má-li matka na obličeji masku, 	dítě se na ni upřeně dívá, méně pije, hůře usíná</a:t>
            </a:r>
          </a:p>
          <a:p>
            <a:pPr>
              <a:buNone/>
            </a:pPr>
            <a:r>
              <a:rPr lang="cs-CZ" sz="2000" dirty="0" smtClean="0"/>
              <a:t>		</a:t>
            </a:r>
            <a:r>
              <a:rPr lang="cs-CZ" sz="2000" dirty="0" smtClean="0">
                <a:solidFill>
                  <a:schemeClr val="accent1"/>
                </a:solidFill>
              </a:rPr>
              <a:t>Sluch</a:t>
            </a:r>
            <a:r>
              <a:rPr lang="cs-CZ" sz="2000" dirty="0" smtClean="0"/>
              <a:t> – preference vyššího ženského hlasu, pozná a 	preferuje hlas své matky, hlubší zvuky a tedy i hlas otce 	hůře pronikají do dělohy, výběr říkanky, povídky, která je 	známá z prenatálního období; zvuky, na které je dítě 	zvyklé 	nejsou rušivé, i když jsou silné, jiné slabší působí 	rušivěji</a:t>
            </a:r>
          </a:p>
          <a:p>
            <a:pPr>
              <a:buNone/>
            </a:pPr>
            <a:r>
              <a:rPr lang="cs-CZ" sz="2000" dirty="0" smtClean="0"/>
              <a:t>	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Smysly a reflexy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Již v prvních minutách po narození spojují </a:t>
            </a:r>
            <a:r>
              <a:rPr lang="cs-CZ" sz="2000" dirty="0" err="1" smtClean="0"/>
              <a:t>info</a:t>
            </a:r>
            <a:r>
              <a:rPr lang="cs-CZ" sz="2000" dirty="0" smtClean="0"/>
              <a:t> z různých smyslů, obracení pohledu za zvukem, později se tato schopnost ztrácí a objevuje se až na přelomu 3. a 4. měsíce.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olidFill>
                  <a:schemeClr val="accent1"/>
                </a:solidFill>
              </a:rPr>
              <a:t>Hmat </a:t>
            </a:r>
            <a:r>
              <a:rPr lang="cs-CZ" sz="2000" dirty="0" smtClean="0"/>
              <a:t>- uklidňuje teplo a dotyky, hmat oblastí úst, sání prstů již prenatálně, od 24. týdne.</a:t>
            </a:r>
            <a:r>
              <a:rPr lang="cs-CZ" sz="2000" dirty="0" smtClean="0">
                <a:solidFill>
                  <a:schemeClr val="accent1"/>
                </a:solidFill>
              </a:rPr>
              <a:t> </a:t>
            </a:r>
            <a:r>
              <a:rPr lang="cs-CZ" sz="2000" dirty="0" smtClean="0"/>
              <a:t>Porovnání informací z různých smyslů – hmatem pozná tvar, zrakem je schopno jej vybrat.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olidFill>
                  <a:schemeClr val="accent1"/>
                </a:solidFill>
              </a:rPr>
              <a:t>Chuť a čich </a:t>
            </a:r>
            <a:r>
              <a:rPr lang="cs-CZ" sz="2000" dirty="0" smtClean="0"/>
              <a:t>– velký význam právě v tomto věku, pozná matku i její oblečení po čichu, chuť vyvinuta již prenatálně.</a:t>
            </a:r>
          </a:p>
          <a:p>
            <a:pPr>
              <a:buNone/>
            </a:pPr>
            <a:r>
              <a:rPr lang="cs-CZ" sz="2000" dirty="0" smtClean="0"/>
              <a:t>	Schopnost </a:t>
            </a:r>
            <a:r>
              <a:rPr lang="cs-CZ" sz="2000" dirty="0" smtClean="0">
                <a:solidFill>
                  <a:schemeClr val="accent1"/>
                </a:solidFill>
              </a:rPr>
              <a:t>vnímání bolesti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Smysly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071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Nejdůležitější, s čím se novorozenec rodí! Nehotovost je předností, možnost osvojit si mnohem větší repertoár chování. Zralý novorozenec hledá souvislosti v </a:t>
            </a:r>
            <a:r>
              <a:rPr lang="cs-CZ" sz="2000" dirty="0" err="1" smtClean="0"/>
              <a:t>podnětovém</a:t>
            </a:r>
            <a:r>
              <a:rPr lang="cs-CZ" sz="2000" dirty="0" smtClean="0"/>
              <a:t> okolí a získává z nich zkušenosti. Sám aktivně vyhledává problémy, zajímavosti a pátrá po jejich správném řešení. Objevuje vztah mezi jeho vlastním chováním a následky tohoto chování v okolí – základ pro pochopení principu kauzality (křikem přivolám dospělého, rukou rozhoupu zavěšenou hračku,…).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Učí se aktivně si vybírat příjemné a vyhýbat se nepříjemnému! Neexistující kauzální vztah.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Schopnost učit se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	Sociálně naivní (chybí mu zkušenost) x sociálně slepý (chybí mu smysl pro sociální signály).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Reaguje na lidský hlas – vysoký ženský.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Vysoký zájem vzbuzují rysy lidského obličeje.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Úchopový reflex silnější, jedná-li se o prst.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Plazivé reflexní pohyby mnohem živější na nahém těle než v postýlce.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Podmínky ze strany dospělého – věnovat se novorozenci s nerozdělenou pozorností.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Synchronie pozornosti a afektu – společné zaměření pozornosti a společně sdílené emoce.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Dovednosti intuitivního rodičovství.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Časná </a:t>
            </a:r>
            <a:r>
              <a:rPr lang="cs-CZ" sz="2000" dirty="0" err="1" smtClean="0"/>
              <a:t>a</a:t>
            </a:r>
            <a:r>
              <a:rPr lang="cs-CZ" sz="2000" dirty="0" err="1" smtClean="0"/>
              <a:t>synchronie</a:t>
            </a:r>
            <a:r>
              <a:rPr lang="cs-CZ" sz="2000" dirty="0" smtClean="0"/>
              <a:t> a nedostatek sociální interakce vede k chaotickým asynchronním vzorcům v pozdějším věku. 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Sociální chování novorozence</a:t>
            </a:r>
            <a:endParaRPr lang="cs-CZ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23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Novorozenecké období</vt:lpstr>
      <vt:lpstr>Porod</vt:lpstr>
      <vt:lpstr>Problémy porodnictví</vt:lpstr>
      <vt:lpstr>Stavy vigility novorozence</vt:lpstr>
      <vt:lpstr>Smysly a reflexy</vt:lpstr>
      <vt:lpstr>Smysly</vt:lpstr>
      <vt:lpstr>Schopnost učit se</vt:lpstr>
      <vt:lpstr>Sociální chování novorozence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Novorozenecké období</dc:title>
  <dc:creator>Denisa</dc:creator>
  <cp:lastModifiedBy>Denisa</cp:lastModifiedBy>
  <cp:revision>12</cp:revision>
  <dcterms:created xsi:type="dcterms:W3CDTF">2007-10-09T15:05:50Z</dcterms:created>
  <dcterms:modified xsi:type="dcterms:W3CDTF">2007-10-10T08:03:58Z</dcterms:modified>
</cp:coreProperties>
</file>