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1024C30-DA53-4E6A-9499-CEDE5F158B76}" type="datetimeFigureOut">
              <a:rPr lang="cs-CZ" smtClean="0"/>
              <a:t>25.11.2009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23EA90E-7154-48AF-BA3C-8017C0EF622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VITAMÍNY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Folbrecht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B3 - Niacin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Zdrojem je celozrnná mouka, zelenina, houby</a:t>
            </a:r>
          </a:p>
          <a:p>
            <a:endParaRPr lang="cs-CZ" dirty="0" smtClean="0"/>
          </a:p>
          <a:p>
            <a:r>
              <a:rPr lang="cs-CZ" dirty="0" smtClean="0"/>
              <a:t>Důležitý během metabolických přeměn tuků, cukrů a bílkovin</a:t>
            </a:r>
          </a:p>
          <a:p>
            <a:endParaRPr lang="cs-CZ" dirty="0" smtClean="0"/>
          </a:p>
          <a:p>
            <a:r>
              <a:rPr lang="cs-CZ" dirty="0" smtClean="0"/>
              <a:t>Snižuje hladinu cholesterolu v krvi, prevence srdečních onemocnění</a:t>
            </a:r>
          </a:p>
          <a:p>
            <a:endParaRPr lang="cs-CZ" dirty="0" smtClean="0"/>
          </a:p>
          <a:p>
            <a:r>
              <a:rPr lang="cs-CZ" dirty="0" smtClean="0"/>
              <a:t>Je vhodný v období většího stresu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B5 – Kyselina Pantotenová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jsou luštěniny, maso, pšeničné otruby</a:t>
            </a:r>
          </a:p>
          <a:p>
            <a:endParaRPr lang="cs-CZ" dirty="0" smtClean="0"/>
          </a:p>
          <a:p>
            <a:r>
              <a:rPr lang="cs-CZ" dirty="0" smtClean="0"/>
              <a:t>Podílí se na odbourávání  buněk a tkání</a:t>
            </a:r>
          </a:p>
          <a:p>
            <a:endParaRPr lang="cs-CZ" dirty="0" smtClean="0"/>
          </a:p>
          <a:p>
            <a:r>
              <a:rPr lang="cs-CZ" dirty="0" smtClean="0"/>
              <a:t>Obnovuje kožní buňky, pomáhá regeneraci svalů, nehtů, kloubů</a:t>
            </a:r>
          </a:p>
          <a:p>
            <a:endParaRPr lang="cs-CZ" dirty="0" smtClean="0"/>
          </a:p>
          <a:p>
            <a:r>
              <a:rPr lang="cs-CZ" dirty="0" smtClean="0"/>
              <a:t>Zvyšuje celkovou imunitu organismu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B6 - Pyridoxin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Zdrojem je mléko, kvasnice a maso</a:t>
            </a:r>
          </a:p>
          <a:p>
            <a:endParaRPr lang="cs-CZ" dirty="0" smtClean="0"/>
          </a:p>
          <a:p>
            <a:r>
              <a:rPr lang="cs-CZ" dirty="0" smtClean="0"/>
              <a:t>Podporuje metabolismus bílkovin a funkci vitamínu B1 a B2</a:t>
            </a:r>
          </a:p>
          <a:p>
            <a:endParaRPr lang="cs-CZ" dirty="0" smtClean="0"/>
          </a:p>
          <a:p>
            <a:r>
              <a:rPr lang="cs-CZ" dirty="0" smtClean="0"/>
              <a:t>Prevence vzniku nervových a </a:t>
            </a:r>
            <a:r>
              <a:rPr lang="cs-CZ" dirty="0" err="1" smtClean="0"/>
              <a:t>reumatických</a:t>
            </a:r>
            <a:r>
              <a:rPr lang="cs-CZ" dirty="0" smtClean="0"/>
              <a:t> onemocnění</a:t>
            </a:r>
          </a:p>
          <a:p>
            <a:endParaRPr lang="cs-CZ" dirty="0" smtClean="0"/>
          </a:p>
          <a:p>
            <a:r>
              <a:rPr lang="cs-CZ" dirty="0" smtClean="0"/>
              <a:t>Projev hypovitaminózy – horší regenerace sliznic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B9 – Kyselina Listová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je zelí, chléb, vnitřnosti, luštěniny</a:t>
            </a:r>
          </a:p>
          <a:p>
            <a:endParaRPr lang="cs-CZ" dirty="0" smtClean="0"/>
          </a:p>
          <a:p>
            <a:r>
              <a:rPr lang="cs-CZ" dirty="0" smtClean="0"/>
              <a:t>Podporuje krvetvorbu</a:t>
            </a:r>
          </a:p>
          <a:p>
            <a:endParaRPr lang="cs-CZ" dirty="0" smtClean="0"/>
          </a:p>
          <a:p>
            <a:r>
              <a:rPr lang="cs-CZ" dirty="0" smtClean="0"/>
              <a:t>Podílí se na všech vývojových a některých nervových procesech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B12 - kyanokobalamin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jsou játra, ledviny a mléko</a:t>
            </a:r>
          </a:p>
          <a:p>
            <a:endParaRPr lang="cs-CZ" dirty="0" smtClean="0"/>
          </a:p>
          <a:p>
            <a:r>
              <a:rPr lang="cs-CZ" dirty="0" smtClean="0"/>
              <a:t>Důležitý pro těhotné a kojící ženy, děti a vegany</a:t>
            </a:r>
          </a:p>
          <a:p>
            <a:endParaRPr lang="cs-CZ" dirty="0" smtClean="0"/>
          </a:p>
          <a:p>
            <a:r>
              <a:rPr lang="cs-CZ" dirty="0" smtClean="0"/>
              <a:t>Projev hypovitaminóza – perniciosní anemie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 C – Kyselina askorbová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Zdrojem jsou citrusové plody, brambory, šípky, rajčata, brokolice, květák, </a:t>
            </a:r>
            <a:r>
              <a:rPr lang="cs-CZ" dirty="0" err="1" smtClean="0"/>
              <a:t>kiwy</a:t>
            </a:r>
            <a:r>
              <a:rPr lang="cs-CZ" dirty="0" smtClean="0"/>
              <a:t>, brusinky, atd.</a:t>
            </a:r>
          </a:p>
          <a:p>
            <a:endParaRPr lang="cs-CZ" dirty="0" smtClean="0"/>
          </a:p>
          <a:p>
            <a:r>
              <a:rPr lang="cs-CZ" dirty="0" smtClean="0"/>
              <a:t>Při nedostatku se sníží odolnost proti infekcím, krvácivost dásní, vypadávání zubů</a:t>
            </a:r>
          </a:p>
          <a:p>
            <a:endParaRPr lang="cs-CZ" dirty="0" smtClean="0"/>
          </a:p>
          <a:p>
            <a:r>
              <a:rPr lang="cs-CZ" dirty="0" smtClean="0"/>
              <a:t>Vynikajícím antioxidantem a posiluje náš imunitní systém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Projev hypovitaminózy – snížená odolnost proti infekcím, krvácivost dásní</a:t>
            </a:r>
          </a:p>
          <a:p>
            <a:endParaRPr lang="cs-CZ" dirty="0" smtClean="0"/>
          </a:p>
          <a:p>
            <a:r>
              <a:rPr lang="cs-CZ" dirty="0" smtClean="0"/>
              <a:t>Tento vitamín je zvláště důležitý pro kuřáky, lidé po nemoci, těhotné ženy a při vyšší fyzické zátěži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Vitamíny rozpustné v tucích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Většinou se nacházejí v mase, rybách a mléčných výrobcích</a:t>
            </a:r>
          </a:p>
          <a:p>
            <a:endParaRPr lang="cs-CZ" dirty="0" smtClean="0"/>
          </a:p>
          <a:p>
            <a:r>
              <a:rPr lang="cs-CZ" dirty="0" smtClean="0"/>
              <a:t>Pokud se potraviny přivedou do varu, vitaminy v nich i nadále zůstávají</a:t>
            </a:r>
          </a:p>
          <a:p>
            <a:endParaRPr lang="cs-CZ" dirty="0" smtClean="0"/>
          </a:p>
          <a:p>
            <a:r>
              <a:rPr lang="cs-CZ" dirty="0" smtClean="0"/>
              <a:t>V  těle se hromadí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 - axeroftol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Nachází se ve dvou formách Vitamíny A1 a Vitamíny A2</a:t>
            </a:r>
          </a:p>
          <a:p>
            <a:endParaRPr lang="cs-CZ" dirty="0" smtClean="0"/>
          </a:p>
          <a:p>
            <a:r>
              <a:rPr lang="cs-CZ" dirty="0" smtClean="0"/>
              <a:t>Zdrojem je zelenina, tuk, játra, mléko, vejce</a:t>
            </a:r>
          </a:p>
          <a:p>
            <a:endParaRPr lang="cs-CZ" dirty="0" smtClean="0"/>
          </a:p>
          <a:p>
            <a:r>
              <a:rPr lang="cs-CZ" dirty="0" smtClean="0"/>
              <a:t>Důležitý  při tvorbě barviv v sítnici oka</a:t>
            </a:r>
          </a:p>
          <a:p>
            <a:endParaRPr lang="cs-CZ" dirty="0" smtClean="0"/>
          </a:p>
          <a:p>
            <a:r>
              <a:rPr lang="cs-CZ" dirty="0" smtClean="0"/>
              <a:t>Denní dávka se pohybuje kolem 0,8 mg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Má typické zbarvení do červena. Dobře je to vidět např. u karotky, papáji, manga, meruňky</a:t>
            </a:r>
          </a:p>
          <a:p>
            <a:endParaRPr lang="cs-CZ" dirty="0" smtClean="0"/>
          </a:p>
          <a:p>
            <a:r>
              <a:rPr lang="cs-CZ" dirty="0" smtClean="0"/>
              <a:t>Projev hypovitaminózy – šeroslepost, nadměrné rohovatění kůže, poruchy vazových struktur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Objeveny ve 20. století</a:t>
            </a:r>
          </a:p>
          <a:p>
            <a:endParaRPr lang="cs-CZ" dirty="0" smtClean="0"/>
          </a:p>
          <a:p>
            <a:r>
              <a:rPr lang="cs-CZ" dirty="0" smtClean="0"/>
              <a:t>Slovo VITAMÍN prosazoval KAZIMÍR FUNK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VITA  =  ŽIVOT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	              AMINY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 D - Kalciferol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jsou vnitřnosti ryb, vejce, mléko</a:t>
            </a:r>
          </a:p>
          <a:p>
            <a:endParaRPr lang="cs-CZ" dirty="0" smtClean="0"/>
          </a:p>
          <a:p>
            <a:r>
              <a:rPr lang="cs-CZ" dirty="0" smtClean="0"/>
              <a:t>Důležitý pro správný vývoj  kostí a zubů, zvyšuje resorpci vápníku a fosforu ve střevě</a:t>
            </a:r>
          </a:p>
          <a:p>
            <a:endParaRPr lang="cs-CZ" dirty="0" smtClean="0"/>
          </a:p>
          <a:p>
            <a:r>
              <a:rPr lang="cs-CZ" dirty="0" smtClean="0"/>
              <a:t>Z opalování je získáváno nejvíce vitamínu D – až 80%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Projev hypervitaminózy – ukládání vápníku na stěnách cév a v mozku</a:t>
            </a:r>
          </a:p>
          <a:p>
            <a:endParaRPr lang="cs-CZ" dirty="0" smtClean="0"/>
          </a:p>
          <a:p>
            <a:r>
              <a:rPr lang="cs-CZ" dirty="0" smtClean="0"/>
              <a:t>Projev hypovitaminózy – řídnutí kostí, vypadávání zubů, ztuhlost svalů, křivice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 E - Tokoferol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jsou živočišné tuky, rostlinné oleje, obilí, ořechy, špenát</a:t>
            </a:r>
          </a:p>
          <a:p>
            <a:endParaRPr lang="cs-CZ" dirty="0" smtClean="0"/>
          </a:p>
          <a:p>
            <a:r>
              <a:rPr lang="cs-CZ" dirty="0" smtClean="0"/>
              <a:t>Důležitý pro celkovou imunitu a nervový systém</a:t>
            </a:r>
          </a:p>
          <a:p>
            <a:endParaRPr lang="cs-CZ" dirty="0" smtClean="0"/>
          </a:p>
          <a:p>
            <a:r>
              <a:rPr lang="cs-CZ" dirty="0" smtClean="0"/>
              <a:t>Doporučená denní dávka je 10 – 20mg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Projevy hypovitaminózy – Alzheimerova a Parkinsonova nemoc,  epilepsie, chudokrevnost, žlučníkové kameny, šedý zákal, může způsobit také neplodnost</a:t>
            </a:r>
          </a:p>
          <a:p>
            <a:endParaRPr lang="cs-CZ" dirty="0" smtClean="0"/>
          </a:p>
          <a:p>
            <a:r>
              <a:rPr lang="cs-CZ" dirty="0" smtClean="0"/>
              <a:t>Pro zajištění denní dávky tohoto vitamínu si stačí vzít hrst oříšků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 K - Fylochinon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je zelená zelenina, obilniny a mléko</a:t>
            </a:r>
          </a:p>
          <a:p>
            <a:endParaRPr lang="cs-CZ" dirty="0" smtClean="0"/>
          </a:p>
          <a:p>
            <a:r>
              <a:rPr lang="cs-CZ" dirty="0" smtClean="0"/>
              <a:t>Má tři formy K1, K2, K3</a:t>
            </a:r>
          </a:p>
          <a:p>
            <a:endParaRPr lang="cs-CZ" dirty="0" smtClean="0"/>
          </a:p>
          <a:p>
            <a:r>
              <a:rPr lang="cs-CZ" dirty="0" smtClean="0"/>
              <a:t>Zajišťuje výrobu látek nezbytných pro srážení krve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Projev hypervitaminózy – horečky, silnější pocení, nechutenství, návaly horka a zimy</a:t>
            </a:r>
          </a:p>
          <a:p>
            <a:endParaRPr lang="cs-CZ" dirty="0" smtClean="0"/>
          </a:p>
          <a:p>
            <a:r>
              <a:rPr lang="cs-CZ" dirty="0" smtClean="0"/>
              <a:t>Projev hypovitaminózy – nedostatek žluči, velké krvácení při malém zranění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Obecně je příjem vitamínů důležitý hlavně v období těhotenství, po nemoci při větší fyzické námaze, při oslabení imunitního systému</a:t>
            </a:r>
          </a:p>
          <a:p>
            <a:endParaRPr lang="cs-CZ" dirty="0" smtClean="0"/>
          </a:p>
          <a:p>
            <a:r>
              <a:rPr lang="cs-CZ" dirty="0" smtClean="0"/>
              <a:t>V těchto obdobích se podávají vitamíny ve formě vitamínových doplňků, které by ale neměli  být náhražkou normální stravy!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Velice </a:t>
            </a:r>
            <a:r>
              <a:rPr lang="cs-CZ" dirty="0" err="1" smtClean="0"/>
              <a:t>částá</a:t>
            </a:r>
            <a:r>
              <a:rPr lang="cs-CZ" dirty="0" smtClean="0"/>
              <a:t> otázka zda zeleninu vařit či nikoli?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některých případech to potřeba není.</a:t>
            </a:r>
          </a:p>
          <a:p>
            <a:endParaRPr lang="cs-CZ" dirty="0" smtClean="0"/>
          </a:p>
          <a:p>
            <a:r>
              <a:rPr lang="cs-CZ" dirty="0" smtClean="0"/>
              <a:t>Ale v některých jako je např. mrkev, rajčata, brokolice, květák, zelí je to dokonce žádoucí pro uvolnění některých vitamínů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13 základních typů vitamínů</a:t>
            </a:r>
          </a:p>
          <a:p>
            <a:endParaRPr lang="cs-CZ" dirty="0" smtClean="0"/>
          </a:p>
          <a:p>
            <a:r>
              <a:rPr lang="cs-CZ" dirty="0" smtClean="0"/>
              <a:t>Vitamíny patří společně s bílkovinami, tuky a sacharidy mezi základní složky lidské potravy</a:t>
            </a:r>
          </a:p>
          <a:p>
            <a:endParaRPr lang="cs-CZ" dirty="0" smtClean="0"/>
          </a:p>
          <a:p>
            <a:r>
              <a:rPr lang="cs-CZ" dirty="0" smtClean="0"/>
              <a:t>V lidském organismu mají funkci katalyzátorů biochemických reakcí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 tělo si vitamíny neumí vyrobit!</a:t>
            </a:r>
          </a:p>
          <a:p>
            <a:endParaRPr lang="cs-CZ" dirty="0" smtClean="0"/>
          </a:p>
          <a:p>
            <a:r>
              <a:rPr lang="cs-CZ" dirty="0" smtClean="0"/>
              <a:t>Hypovitaminóza</a:t>
            </a:r>
          </a:p>
          <a:p>
            <a:endParaRPr lang="cs-CZ" dirty="0" smtClean="0"/>
          </a:p>
          <a:p>
            <a:r>
              <a:rPr lang="cs-CZ" dirty="0" err="1" smtClean="0"/>
              <a:t>Hypevitaminóza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vitamínů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Vitamíny rozpustné ve vodě</a:t>
            </a:r>
          </a:p>
          <a:p>
            <a:endParaRPr lang="cs-CZ" dirty="0" smtClean="0"/>
          </a:p>
          <a:p>
            <a:r>
              <a:rPr lang="cs-CZ" dirty="0" smtClean="0"/>
              <a:t>Vitamíny rozpustné v tucích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Vitamíny rozpustné ve vodě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Jsou velice citlivé</a:t>
            </a:r>
          </a:p>
          <a:p>
            <a:endParaRPr lang="cs-CZ" dirty="0" smtClean="0"/>
          </a:p>
          <a:p>
            <a:r>
              <a:rPr lang="cs-CZ" dirty="0" smtClean="0"/>
              <a:t>Pokud přivedeme potraviny, které tyto vitamíny obsahují k varu, tak mohou být částečně zničeny.</a:t>
            </a:r>
          </a:p>
          <a:p>
            <a:endParaRPr lang="cs-CZ" dirty="0" smtClean="0"/>
          </a:p>
          <a:p>
            <a:r>
              <a:rPr lang="cs-CZ" dirty="0" smtClean="0"/>
              <a:t>Častěji chybí v lidském těle – jsou okamžitě využity a v lidském těle se nehromadí.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 vitamínů 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B1 – </a:t>
            </a:r>
            <a:r>
              <a:rPr lang="cs-CZ" dirty="0" err="1" smtClean="0"/>
              <a:t>t</a:t>
            </a:r>
            <a:r>
              <a:rPr lang="cs-CZ" dirty="0" err="1" smtClean="0"/>
              <a:t>hiamin</a:t>
            </a:r>
            <a:endParaRPr lang="cs-CZ" dirty="0" smtClean="0"/>
          </a:p>
          <a:p>
            <a:r>
              <a:rPr lang="cs-CZ" dirty="0" smtClean="0"/>
              <a:t>B2 – riboflavin</a:t>
            </a:r>
          </a:p>
          <a:p>
            <a:r>
              <a:rPr lang="cs-CZ" dirty="0" smtClean="0"/>
              <a:t>B3 – niacin</a:t>
            </a:r>
          </a:p>
          <a:p>
            <a:r>
              <a:rPr lang="cs-CZ" dirty="0" smtClean="0"/>
              <a:t>B5 – kyselina pantotenová</a:t>
            </a:r>
          </a:p>
          <a:p>
            <a:r>
              <a:rPr lang="cs-CZ" dirty="0" smtClean="0"/>
              <a:t>B6 – pyridoxin</a:t>
            </a:r>
          </a:p>
          <a:p>
            <a:r>
              <a:rPr lang="cs-CZ" dirty="0" smtClean="0"/>
              <a:t>B9 – kyselina listová</a:t>
            </a:r>
          </a:p>
          <a:p>
            <a:r>
              <a:rPr lang="cs-CZ" dirty="0" smtClean="0"/>
              <a:t>B12 - kyanokobalamin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B1 - </a:t>
            </a:r>
            <a:r>
              <a:rPr lang="cs-CZ" dirty="0" err="1" smtClean="0"/>
              <a:t>T</a:t>
            </a:r>
            <a:r>
              <a:rPr lang="cs-CZ" dirty="0" err="1" smtClean="0"/>
              <a:t>hiamin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jsou obilniny, kvasnice, játra, srdce, ryby</a:t>
            </a:r>
          </a:p>
          <a:p>
            <a:endParaRPr lang="cs-CZ" dirty="0" smtClean="0"/>
          </a:p>
          <a:p>
            <a:r>
              <a:rPr lang="cs-CZ" dirty="0" smtClean="0"/>
              <a:t>Ovlivňuje metabolismus cukrů  v CNS a ve svalech</a:t>
            </a:r>
          </a:p>
          <a:p>
            <a:endParaRPr lang="cs-CZ" dirty="0" smtClean="0"/>
          </a:p>
          <a:p>
            <a:r>
              <a:rPr lang="cs-CZ" dirty="0" smtClean="0"/>
              <a:t>Projev hypovitaminózy – únava, křeče svalstva,  zánět nervů, nemoc BERI - </a:t>
            </a:r>
            <a:r>
              <a:rPr lang="cs-CZ" dirty="0" err="1" smtClean="0"/>
              <a:t>BERI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B2 - Riboflavin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Zdrojem je mléko, zelenina, kvasnice, játra, srdce, ledviny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Zasahuje do buněčného dýchání</a:t>
            </a:r>
          </a:p>
          <a:p>
            <a:endParaRPr lang="cs-CZ" dirty="0" smtClean="0"/>
          </a:p>
          <a:p>
            <a:r>
              <a:rPr lang="cs-CZ" dirty="0" smtClean="0"/>
              <a:t>Projev hypovitaminózy – chudokrevnost, kožní problémy, poruchy ústní sliznice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351</TotalTime>
  <Words>786</Words>
  <Application>Microsoft Office PowerPoint</Application>
  <PresentationFormat>Předvádění na obrazovce (4:3)</PresentationFormat>
  <Paragraphs>171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Urbanistický</vt:lpstr>
      <vt:lpstr>VITAMÍNY</vt:lpstr>
      <vt:lpstr> </vt:lpstr>
      <vt:lpstr>Snímek 3</vt:lpstr>
      <vt:lpstr>Snímek 4</vt:lpstr>
      <vt:lpstr>Dělení vitamínů</vt:lpstr>
      <vt:lpstr>Vitamíny rozpustné ve vodě</vt:lpstr>
      <vt:lpstr>Komplex vitamínů B</vt:lpstr>
      <vt:lpstr>B1 - Thiamin</vt:lpstr>
      <vt:lpstr>B2 - Riboflavin</vt:lpstr>
      <vt:lpstr>B3 - Niacin</vt:lpstr>
      <vt:lpstr>B5 – Kyselina Pantotenová</vt:lpstr>
      <vt:lpstr>B6 - Pyridoxin</vt:lpstr>
      <vt:lpstr>B9 – Kyselina Listová</vt:lpstr>
      <vt:lpstr>B12 - kyanokobalamin</vt:lpstr>
      <vt:lpstr>Vitamín C – Kyselina askorbová</vt:lpstr>
      <vt:lpstr>Snímek 16</vt:lpstr>
      <vt:lpstr>Vitamíny rozpustné v tucích</vt:lpstr>
      <vt:lpstr>Vitamin A - axeroftol</vt:lpstr>
      <vt:lpstr>Snímek 19</vt:lpstr>
      <vt:lpstr>Vitamín D - Kalciferol</vt:lpstr>
      <vt:lpstr>Snímek 21</vt:lpstr>
      <vt:lpstr>Vitamín E - Tokoferol</vt:lpstr>
      <vt:lpstr>Snímek 23</vt:lpstr>
      <vt:lpstr>Vitamín K - Fylochinon</vt:lpstr>
      <vt:lpstr>Snímek 25</vt:lpstr>
      <vt:lpstr>Závěr</vt:lpstr>
      <vt:lpstr>Velice částá otázka zda zeleninu vařit či nikoli?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jiri folbrecht</dc:creator>
  <cp:lastModifiedBy>jiri folbrecht</cp:lastModifiedBy>
  <cp:revision>26</cp:revision>
  <dcterms:created xsi:type="dcterms:W3CDTF">2009-11-25T11:26:25Z</dcterms:created>
  <dcterms:modified xsi:type="dcterms:W3CDTF">2009-11-25T17:17:46Z</dcterms:modified>
</cp:coreProperties>
</file>