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83"/>
  </p:notesMasterIdLst>
  <p:sldIdLst>
    <p:sldId id="256" r:id="rId2"/>
    <p:sldId id="447" r:id="rId3"/>
    <p:sldId id="329" r:id="rId4"/>
    <p:sldId id="330" r:id="rId5"/>
    <p:sldId id="451" r:id="rId6"/>
    <p:sldId id="460" r:id="rId7"/>
    <p:sldId id="462" r:id="rId8"/>
    <p:sldId id="452" r:id="rId9"/>
    <p:sldId id="453" r:id="rId10"/>
    <p:sldId id="463" r:id="rId11"/>
    <p:sldId id="466" r:id="rId12"/>
    <p:sldId id="467" r:id="rId13"/>
    <p:sldId id="468" r:id="rId14"/>
    <p:sldId id="454" r:id="rId15"/>
    <p:sldId id="469" r:id="rId16"/>
    <p:sldId id="426" r:id="rId17"/>
    <p:sldId id="470" r:id="rId18"/>
    <p:sldId id="471" r:id="rId19"/>
    <p:sldId id="472" r:id="rId20"/>
    <p:sldId id="473" r:id="rId21"/>
    <p:sldId id="474" r:id="rId22"/>
    <p:sldId id="475" r:id="rId23"/>
    <p:sldId id="455" r:id="rId24"/>
    <p:sldId id="456" r:id="rId25"/>
    <p:sldId id="457" r:id="rId26"/>
    <p:sldId id="458" r:id="rId27"/>
    <p:sldId id="459" r:id="rId28"/>
    <p:sldId id="448" r:id="rId29"/>
    <p:sldId id="449" r:id="rId30"/>
    <p:sldId id="450" r:id="rId31"/>
    <p:sldId id="464" r:id="rId32"/>
    <p:sldId id="465" r:id="rId33"/>
    <p:sldId id="424" r:id="rId34"/>
    <p:sldId id="425" r:id="rId35"/>
    <p:sldId id="427" r:id="rId36"/>
    <p:sldId id="377" r:id="rId37"/>
    <p:sldId id="378" r:id="rId38"/>
    <p:sldId id="379" r:id="rId39"/>
    <p:sldId id="380" r:id="rId40"/>
    <p:sldId id="381" r:id="rId41"/>
    <p:sldId id="382" r:id="rId42"/>
    <p:sldId id="383" r:id="rId43"/>
    <p:sldId id="384" r:id="rId44"/>
    <p:sldId id="385" r:id="rId45"/>
    <p:sldId id="386" r:id="rId46"/>
    <p:sldId id="387" r:id="rId47"/>
    <p:sldId id="388" r:id="rId48"/>
    <p:sldId id="389" r:id="rId49"/>
    <p:sldId id="390" r:id="rId50"/>
    <p:sldId id="391" r:id="rId51"/>
    <p:sldId id="392" r:id="rId52"/>
    <p:sldId id="393" r:id="rId53"/>
    <p:sldId id="394" r:id="rId54"/>
    <p:sldId id="395" r:id="rId55"/>
    <p:sldId id="396" r:id="rId56"/>
    <p:sldId id="397" r:id="rId57"/>
    <p:sldId id="398" r:id="rId58"/>
    <p:sldId id="399" r:id="rId59"/>
    <p:sldId id="400" r:id="rId60"/>
    <p:sldId id="401" r:id="rId61"/>
    <p:sldId id="402" r:id="rId62"/>
    <p:sldId id="403" r:id="rId63"/>
    <p:sldId id="404" r:id="rId64"/>
    <p:sldId id="405" r:id="rId65"/>
    <p:sldId id="406" r:id="rId66"/>
    <p:sldId id="407" r:id="rId67"/>
    <p:sldId id="344" r:id="rId68"/>
    <p:sldId id="345" r:id="rId69"/>
    <p:sldId id="346" r:id="rId70"/>
    <p:sldId id="347" r:id="rId71"/>
    <p:sldId id="348" r:id="rId72"/>
    <p:sldId id="308" r:id="rId73"/>
    <p:sldId id="309" r:id="rId74"/>
    <p:sldId id="366" r:id="rId75"/>
    <p:sldId id="367" r:id="rId76"/>
    <p:sldId id="368" r:id="rId77"/>
    <p:sldId id="369" r:id="rId78"/>
    <p:sldId id="306" r:id="rId79"/>
    <p:sldId id="307" r:id="rId80"/>
    <p:sldId id="310" r:id="rId81"/>
    <p:sldId id="311" r:id="rId8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78130" autoAdjust="0"/>
  </p:normalViewPr>
  <p:slideViewPr>
    <p:cSldViewPr>
      <p:cViewPr varScale="1">
        <p:scale>
          <a:sx n="61" d="100"/>
          <a:sy n="61" d="100"/>
        </p:scale>
        <p:origin x="-7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0EB183-D4EB-4EBD-B8E9-8C4E6163A754}" type="datetimeFigureOut">
              <a:rPr lang="cs-CZ"/>
              <a:pPr>
                <a:defRPr/>
              </a:pPr>
              <a:t>21.10.2009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819143-730E-46B1-A2A0-5711BE6E76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Rovníkové oblasti ve srovnání s polárními dostávají cca 5x až 7x více sluneční energie. Na této úrovni probíhají globální </a:t>
            </a:r>
            <a:r>
              <a:rPr lang="cs-CZ" u="sng" smtClean="0"/>
              <a:t>dlouhodobé procesy</a:t>
            </a:r>
            <a:r>
              <a:rPr lang="cs-CZ" smtClean="0"/>
              <a:t>, obvykle spojované s globální klimatickou změnou, především s kolísáním energetických dávek od Slunce.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Globální úroveň charakterizuje především </a:t>
            </a:r>
            <a:r>
              <a:rPr lang="cs-CZ" b="1" smtClean="0"/>
              <a:t>energetická bilance</a:t>
            </a:r>
            <a:r>
              <a:rPr lang="cs-CZ" smtClean="0"/>
              <a:t> </a:t>
            </a:r>
            <a:r>
              <a:rPr lang="cs-CZ" b="1" smtClean="0"/>
              <a:t>ploch</a:t>
            </a:r>
            <a:r>
              <a:rPr lang="cs-CZ" smtClean="0"/>
              <a:t> intenzivně se projevující vztahy mezi jednotlivými stavebními složkami krajiny: ovzduším, vodou, geologickým podložím, disponibilní energií z přímého slunečního záření.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 Globální výzkum se zabývá 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krajinnou sférou jako celkem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zjištění vývoje, 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hodnocení stavu a prognóza obsahu a přístupnosti rozmanitých chemických látek v prostředí, zejména tzv. skleníkových plynů, biogenních prvků a látek, škodlivých příměsí. </a:t>
            </a:r>
          </a:p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239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E4A07B-5872-4395-A24A-763B4AC24E0B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Regionální krajinný výzkum se zabývá geomy, vycházeje ze stanovení jejich </a:t>
            </a:r>
            <a:r>
              <a:rPr lang="cs-CZ" b="1" smtClean="0"/>
              <a:t>vláhově energetické bilance</a:t>
            </a:r>
            <a:r>
              <a:rPr lang="cs-CZ" smtClean="0"/>
              <a:t>, jako hlavního genetického faktoru. Jejich diferenciace a teoretické teritoriální vymezení je principiálně založeno na </a:t>
            </a:r>
            <a:r>
              <a:rPr lang="cs-CZ" b="1" smtClean="0"/>
              <a:t>výpočtu rozličných indexů (např. radiační index suchosti podle Budyka, Langův dešťový faktor</a:t>
            </a:r>
            <a:r>
              <a:rPr lang="cs-CZ" smtClean="0"/>
              <a:t> atd.), přičemž</a:t>
            </a:r>
            <a:r>
              <a:rPr lang="cs-CZ" b="1" smtClean="0"/>
              <a:t> finálním indikátorem této bilance je přirozené krajinné pásmo definované vegetační formací </a:t>
            </a:r>
            <a:r>
              <a:rPr lang="cs-CZ" smtClean="0"/>
              <a:t>(např. boreální jehličnatý les, lesostep, step, ...) nebo </a:t>
            </a:r>
            <a:r>
              <a:rPr lang="cs-CZ" b="1" smtClean="0"/>
              <a:t>vegetačním stupněm</a:t>
            </a:r>
            <a:endParaRPr lang="cs-CZ" smtClean="0"/>
          </a:p>
        </p:txBody>
      </p:sp>
      <p:sp>
        <p:nvSpPr>
          <p:cNvPr id="1249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0E5F04-B435-4CFE-9045-F66A56D80B4A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FE9E81-156F-4FEB-9E72-E1701F7E0B47}" type="slidenum">
              <a:rPr lang="cs-CZ" smtClean="0"/>
              <a:pPr>
                <a:defRPr/>
              </a:pPr>
              <a:t>66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lný tvar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Volný tvar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E2CAF-2AC4-496C-A01B-5198E9272644}" type="datetimeFigureOut">
              <a:rPr lang="cs-CZ"/>
              <a:pPr>
                <a:defRPr/>
              </a:pPr>
              <a:t>21.10.2009</a:t>
            </a:fld>
            <a:endParaRPr lang="cs-CZ"/>
          </a:p>
        </p:txBody>
      </p:sp>
      <p:sp>
        <p:nvSpPr>
          <p:cNvPr id="7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4F7B0-6DC6-4043-8822-BC52FE21CB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ABE16-1503-42B5-9465-003B84DB7837}" type="datetimeFigureOut">
              <a:rPr lang="cs-CZ"/>
              <a:pPr>
                <a:defRPr/>
              </a:pPr>
              <a:t>21.10.2009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12820-5A09-4CAF-A20D-10D76B6501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C6D1F-CBAB-420B-B060-194872EB7496}" type="datetimeFigureOut">
              <a:rPr lang="cs-CZ"/>
              <a:pPr>
                <a:defRPr/>
              </a:pPr>
              <a:t>21.10.2009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B6F8A-7B24-4323-9242-B43F26BA00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11557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59313" y="2116138"/>
            <a:ext cx="4371975" cy="199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59313" y="4259263"/>
            <a:ext cx="4371975" cy="199231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EA51E-B0F4-43E1-B13F-69D64DE2BC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11557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9313" y="2116138"/>
            <a:ext cx="4371975" cy="413543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F57CB-3C3D-45CD-A18E-67B9DB0F68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C94CB-1616-4497-8C11-1A986E86EA79}" type="datetimeFigureOut">
              <a:rPr lang="cs-CZ"/>
              <a:pPr>
                <a:defRPr/>
              </a:pPr>
              <a:t>21.10.2009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F1916-6456-4ACE-A0BC-86DB1FFDAF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lný tvar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Volný tvar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367AB-FD12-4718-8DEF-73D8CC2A57C3}" type="datetimeFigureOut">
              <a:rPr lang="cs-CZ"/>
              <a:pPr>
                <a:defRPr/>
              </a:pPr>
              <a:t>21.10.2009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2FC50-4CAD-4F93-A293-38432FCB54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D6B95-F1C7-408B-BB5B-CC9BB807D5A4}" type="datetimeFigureOut">
              <a:rPr lang="cs-CZ"/>
              <a:pPr>
                <a:defRPr/>
              </a:pPr>
              <a:t>21.10.2009</a:t>
            </a:fld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A547B-3A8B-451F-972C-3F125799AE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84831-A3C3-482B-9BB3-71C1F9402536}" type="datetimeFigureOut">
              <a:rPr lang="cs-CZ"/>
              <a:pPr>
                <a:defRPr/>
              </a:pPr>
              <a:t>21.10.2009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4668D-A99A-4A6D-B95B-6C397B18B3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9EFA5-901C-47C6-BFF6-8B3C71CA8399}" type="datetimeFigureOut">
              <a:rPr lang="cs-CZ"/>
              <a:pPr>
                <a:defRPr/>
              </a:pPr>
              <a:t>21.10.2009</a:t>
            </a:fld>
            <a:endParaRPr lang="cs-CZ"/>
          </a:p>
        </p:txBody>
      </p:sp>
      <p:sp>
        <p:nvSpPr>
          <p:cNvPr id="4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7DC89-69B3-42CC-AE89-A237AF03DF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526B5-30F0-48CD-9D7C-1F47F2089FC4}" type="datetimeFigureOut">
              <a:rPr lang="cs-CZ"/>
              <a:pPr>
                <a:defRPr/>
              </a:pPr>
              <a:t>21.10.2009</a:t>
            </a:fld>
            <a:endParaRPr lang="cs-CZ"/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F6BD8-1CDA-4F68-BF5F-894F0460FF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54F15-D7F2-43D1-AE19-24E400738308}" type="datetimeFigureOut">
              <a:rPr lang="cs-CZ"/>
              <a:pPr>
                <a:defRPr/>
              </a:pPr>
              <a:t>21.10.2009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E9CE2-FF69-4890-AA57-D9FA27B264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7F3B3-8C1E-46C9-A492-78B9854A0FC7}" type="datetimeFigureOut">
              <a:rPr lang="cs-CZ"/>
              <a:pPr>
                <a:defRPr/>
              </a:pPr>
              <a:t>21.10.2009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202E-C47C-4D4C-9D8A-3CF50639C7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 smtClean="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7FE910D5-6DC7-4BB7-8A39-C8CFB7851F58}" type="datetimeFigureOut">
              <a:rPr lang="cs-CZ"/>
              <a:pPr>
                <a:defRPr/>
              </a:pPr>
              <a:t>21.10.2009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 smtClean="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D23B0E5-BE00-49A4-8620-D9F6EA7C09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2" r:id="rId1"/>
    <p:sldLayoutId id="2147483776" r:id="rId2"/>
    <p:sldLayoutId id="2147483783" r:id="rId3"/>
    <p:sldLayoutId id="2147483777" r:id="rId4"/>
    <p:sldLayoutId id="2147483784" r:id="rId5"/>
    <p:sldLayoutId id="2147483778" r:id="rId6"/>
    <p:sldLayoutId id="2147483779" r:id="rId7"/>
    <p:sldLayoutId id="2147483785" r:id="rId8"/>
    <p:sldLayoutId id="2147483786" r:id="rId9"/>
    <p:sldLayoutId id="2147483780" r:id="rId10"/>
    <p:sldLayoutId id="2147483781" r:id="rId11"/>
    <p:sldLayoutId id="2147483789" r:id="rId12"/>
    <p:sldLayoutId id="2147483790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Nauka o krajině</a:t>
            </a:r>
            <a:br>
              <a:rPr lang="cs-CZ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cs-CZ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1267" name="Podnadpis 2"/>
          <p:cNvSpPr>
            <a:spLocks noGrp="1"/>
          </p:cNvSpPr>
          <p:nvPr>
            <p:ph type="subTitle" idx="1"/>
          </p:nvPr>
        </p:nvSpPr>
        <p:spPr>
          <a:xfrm>
            <a:off x="433388" y="1544638"/>
            <a:ext cx="6480175" cy="17526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Geneze a </a:t>
            </a:r>
            <a:r>
              <a:rPr lang="cs-CZ" dirty="0" err="1" smtClean="0"/>
              <a:t>krajinotvorný</a:t>
            </a:r>
            <a:r>
              <a:rPr lang="cs-CZ" dirty="0" smtClean="0"/>
              <a:t> proces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34938" y="2116138"/>
            <a:ext cx="9366284" cy="4135437"/>
          </a:xfrm>
        </p:spPr>
        <p:txBody>
          <a:bodyPr/>
          <a:lstStyle/>
          <a:p>
            <a:r>
              <a:rPr lang="cs-CZ" dirty="0" smtClean="0"/>
              <a:t>G. Je řízena  </a:t>
            </a:r>
            <a:r>
              <a:rPr lang="cs-CZ" dirty="0" err="1" smtClean="0"/>
              <a:t>fyzickogeografickým</a:t>
            </a:r>
            <a:r>
              <a:rPr lang="cs-CZ" dirty="0" smtClean="0"/>
              <a:t> procesem, který se skládá z dílčích </a:t>
            </a:r>
            <a:r>
              <a:rPr lang="cs-CZ" dirty="0" err="1" smtClean="0"/>
              <a:t>krajinotvorných</a:t>
            </a:r>
            <a:r>
              <a:rPr lang="cs-CZ" dirty="0" smtClean="0"/>
              <a:t> pochodů</a:t>
            </a:r>
          </a:p>
          <a:p>
            <a:r>
              <a:rPr lang="cs-CZ" dirty="0" err="1" smtClean="0"/>
              <a:t>Krajinotvorné</a:t>
            </a:r>
            <a:r>
              <a:rPr lang="cs-CZ" dirty="0" smtClean="0"/>
              <a:t> pochody – </a:t>
            </a:r>
            <a:r>
              <a:rPr lang="cs-CZ" dirty="0" err="1" smtClean="0"/>
              <a:t>reliéfotvorné</a:t>
            </a:r>
            <a:r>
              <a:rPr lang="cs-CZ" dirty="0" smtClean="0"/>
              <a:t>, </a:t>
            </a:r>
            <a:r>
              <a:rPr lang="cs-CZ" dirty="0" err="1" smtClean="0"/>
              <a:t>geolo</a:t>
            </a:r>
            <a:r>
              <a:rPr lang="cs-CZ" dirty="0" smtClean="0"/>
              <a:t>, </a:t>
            </a:r>
            <a:r>
              <a:rPr lang="cs-CZ" dirty="0" err="1" smtClean="0"/>
              <a:t>geom</a:t>
            </a:r>
            <a:r>
              <a:rPr lang="cs-CZ" dirty="0" smtClean="0"/>
              <a:t>, </a:t>
            </a:r>
            <a:r>
              <a:rPr lang="cs-CZ" dirty="0" err="1" smtClean="0"/>
              <a:t>hydrogeol</a:t>
            </a:r>
            <a:r>
              <a:rPr lang="cs-CZ" dirty="0" smtClean="0"/>
              <a:t>, </a:t>
            </a:r>
            <a:r>
              <a:rPr lang="cs-CZ" dirty="0" err="1" smtClean="0"/>
              <a:t>pedol</a:t>
            </a:r>
            <a:r>
              <a:rPr lang="cs-CZ" dirty="0" smtClean="0"/>
              <a:t>, biotické</a:t>
            </a:r>
          </a:p>
          <a:p>
            <a:endParaRPr lang="cs-CZ" dirty="0" smtClean="0"/>
          </a:p>
          <a:p>
            <a:r>
              <a:rPr lang="cs-CZ" dirty="0" smtClean="0"/>
              <a:t>Vliv mají i místní faktory</a:t>
            </a:r>
          </a:p>
          <a:p>
            <a:r>
              <a:rPr lang="cs-CZ" dirty="0" err="1" smtClean="0"/>
              <a:t>Fzg</a:t>
            </a:r>
            <a:r>
              <a:rPr lang="cs-CZ" dirty="0" smtClean="0"/>
              <a:t> procesem se krajina nově strukturalizuje 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14290"/>
            <a:ext cx="8885237" cy="1155700"/>
          </a:xfrm>
        </p:spPr>
        <p:txBody>
          <a:bodyPr/>
          <a:lstStyle/>
          <a:p>
            <a:r>
              <a:rPr lang="cs-CZ" dirty="0" smtClean="0"/>
              <a:t>Stáří </a:t>
            </a:r>
            <a:r>
              <a:rPr lang="cs-CZ" dirty="0" err="1" smtClean="0"/>
              <a:t>geosystémů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dirty="0" err="1" smtClean="0"/>
              <a:t>Gs</a:t>
            </a:r>
            <a:r>
              <a:rPr lang="cs-CZ" dirty="0" smtClean="0"/>
              <a:t>. mladé</a:t>
            </a:r>
            <a:r>
              <a:rPr lang="cs-CZ" dirty="0" smtClean="0"/>
              <a:t>, zralé, </a:t>
            </a:r>
            <a:r>
              <a:rPr lang="cs-CZ" dirty="0" smtClean="0"/>
              <a:t>staré</a:t>
            </a:r>
          </a:p>
          <a:p>
            <a:r>
              <a:rPr lang="cs-CZ" dirty="0" smtClean="0"/>
              <a:t>Stáří – obdob,v jehož průběhu zůstávají vztahy mezi komponentami stejné,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0" y="1214422"/>
            <a:ext cx="4371975" cy="4741862"/>
          </a:xfrm>
        </p:spPr>
        <p:txBody>
          <a:bodyPr/>
          <a:lstStyle/>
          <a:p>
            <a:r>
              <a:rPr lang="cs-CZ" dirty="0" smtClean="0"/>
              <a:t>krajinná jednotka (např. 7000 let má komponenty </a:t>
            </a:r>
            <a:r>
              <a:rPr lang="cs-CZ" dirty="0" smtClean="0"/>
              <a:t>různého stáří </a:t>
            </a:r>
            <a:r>
              <a:rPr lang="cs-CZ" dirty="0" smtClean="0"/>
              <a:t>– </a:t>
            </a:r>
            <a:r>
              <a:rPr lang="cs-CZ" dirty="0" err="1" smtClean="0"/>
              <a:t>geol</a:t>
            </a:r>
            <a:r>
              <a:rPr lang="cs-CZ" dirty="0" smtClean="0"/>
              <a:t>, </a:t>
            </a:r>
            <a:r>
              <a:rPr lang="cs-CZ" dirty="0" smtClean="0"/>
              <a:t> klima, hydro</a:t>
            </a:r>
            <a:r>
              <a:rPr lang="cs-CZ" dirty="0" smtClean="0"/>
              <a:t>, </a:t>
            </a:r>
            <a:r>
              <a:rPr lang="cs-CZ" dirty="0" smtClean="0"/>
              <a:t> bio – nejmladší</a:t>
            </a:r>
          </a:p>
          <a:p>
            <a:r>
              <a:rPr lang="cs-CZ" dirty="0" smtClean="0"/>
              <a:t>Taxonomicky nižší jednotka je mladší než vyšší, </a:t>
            </a:r>
          </a:p>
          <a:p>
            <a:r>
              <a:rPr lang="cs-CZ" dirty="0" smtClean="0"/>
              <a:t>čím větší, tím starší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14290"/>
            <a:ext cx="8885237" cy="1155700"/>
          </a:xfrm>
        </p:spPr>
        <p:txBody>
          <a:bodyPr/>
          <a:lstStyle/>
          <a:p>
            <a:r>
              <a:rPr lang="cs-CZ" dirty="0" smtClean="0"/>
              <a:t>Zákonitosti(6) </a:t>
            </a:r>
            <a:r>
              <a:rPr lang="cs-CZ" dirty="0" err="1" smtClean="0"/>
              <a:t>fzg</a:t>
            </a:r>
            <a:r>
              <a:rPr lang="cs-CZ" dirty="0" smtClean="0"/>
              <a:t> procesu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34938" y="2116138"/>
            <a:ext cx="8151838" cy="4135437"/>
          </a:xfrm>
        </p:spPr>
        <p:txBody>
          <a:bodyPr/>
          <a:lstStyle/>
          <a:p>
            <a:pPr marL="550862" indent="-514350">
              <a:buFont typeface="+mj-lt"/>
              <a:buAutoNum type="arabicPeriod"/>
            </a:pPr>
            <a:r>
              <a:rPr lang="cs-CZ" dirty="0" smtClean="0"/>
              <a:t>z. </a:t>
            </a:r>
            <a:r>
              <a:rPr lang="cs-CZ" dirty="0" err="1" smtClean="0"/>
              <a:t>celostnosti</a:t>
            </a:r>
            <a:r>
              <a:rPr lang="cs-CZ" dirty="0" smtClean="0"/>
              <a:t> – změně řídícího prvku se přizpůsobují prvky řízené, </a:t>
            </a:r>
            <a:r>
              <a:rPr lang="cs-CZ" dirty="0" err="1" smtClean="0"/>
              <a:t>tj.následuje</a:t>
            </a:r>
            <a:r>
              <a:rPr lang="cs-CZ" dirty="0" smtClean="0"/>
              <a:t> </a:t>
            </a:r>
            <a:r>
              <a:rPr lang="cs-CZ" dirty="0" err="1" smtClean="0"/>
              <a:t>řetezová</a:t>
            </a:r>
            <a:r>
              <a:rPr lang="cs-CZ" dirty="0" smtClean="0"/>
              <a:t> reakce řízených prvků</a:t>
            </a:r>
          </a:p>
          <a:p>
            <a:pPr marL="550862" indent="-514350">
              <a:buFont typeface="+mj-lt"/>
              <a:buAutoNum type="arabicPeriod"/>
            </a:pPr>
            <a:r>
              <a:rPr lang="cs-CZ" dirty="0" smtClean="0"/>
              <a:t>Z.oběhu látek a energie – nestávající cyklus přísunu, přeměny a výdaje l. a </a:t>
            </a:r>
            <a:r>
              <a:rPr lang="cs-CZ" dirty="0" err="1" smtClean="0"/>
              <a:t>e</a:t>
            </a:r>
            <a:r>
              <a:rPr lang="cs-CZ" dirty="0" smtClean="0"/>
              <a:t>.,vede k vytvoření nové struktury</a:t>
            </a:r>
          </a:p>
          <a:p>
            <a:pPr marL="550862" indent="-514350">
              <a:buFont typeface="+mj-lt"/>
              <a:buAutoNum type="arabicPeriod"/>
            </a:pPr>
            <a:r>
              <a:rPr lang="cs-CZ" dirty="0" smtClean="0"/>
              <a:t>Z.cykličnosti – cyklické procesy se opakují ( s různou periodou – den, noc;stín, svit;roční období,krajina se přizpůsobuje – evoluční proces 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85728"/>
            <a:ext cx="8885237" cy="1155700"/>
          </a:xfrm>
        </p:spPr>
        <p:txBody>
          <a:bodyPr/>
          <a:lstStyle/>
          <a:p>
            <a:r>
              <a:rPr lang="cs-CZ" dirty="0" smtClean="0"/>
              <a:t>Zákonitosti(6) </a:t>
            </a:r>
            <a:r>
              <a:rPr lang="cs-CZ" dirty="0" err="1" smtClean="0"/>
              <a:t>fzg</a:t>
            </a:r>
            <a:r>
              <a:rPr lang="cs-CZ" dirty="0" smtClean="0"/>
              <a:t> procesu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214282" y="1500174"/>
            <a:ext cx="8572560" cy="4135437"/>
          </a:xfrm>
        </p:spPr>
        <p:txBody>
          <a:bodyPr/>
          <a:lstStyle/>
          <a:p>
            <a:r>
              <a:rPr lang="cs-CZ" dirty="0" smtClean="0"/>
              <a:t>4. z. zonality – po změně globálních </a:t>
            </a:r>
            <a:r>
              <a:rPr lang="cs-CZ" dirty="0" err="1" smtClean="0"/>
              <a:t>klim</a:t>
            </a:r>
            <a:r>
              <a:rPr lang="cs-CZ" dirty="0" smtClean="0"/>
              <a:t>, poměrů opět  vytváření vertikálního a horizontálního uspořádání,  </a:t>
            </a:r>
            <a:r>
              <a:rPr lang="cs-CZ" dirty="0" err="1" smtClean="0"/>
              <a:t>geomů</a:t>
            </a:r>
            <a:endParaRPr lang="cs-CZ" dirty="0" smtClean="0"/>
          </a:p>
          <a:p>
            <a:r>
              <a:rPr lang="cs-CZ" dirty="0" smtClean="0"/>
              <a:t>5. z. </a:t>
            </a:r>
            <a:r>
              <a:rPr lang="cs-CZ" dirty="0" err="1" smtClean="0"/>
              <a:t>azonálnosti</a:t>
            </a:r>
            <a:r>
              <a:rPr lang="cs-CZ" dirty="0" smtClean="0"/>
              <a:t> – projev vlivu místních faktorů</a:t>
            </a:r>
          </a:p>
          <a:p>
            <a:r>
              <a:rPr lang="cs-CZ" dirty="0" smtClean="0"/>
              <a:t>6. z. asynchronnosti vývoje – vývoj </a:t>
            </a:r>
            <a:r>
              <a:rPr lang="cs-CZ" dirty="0" err="1" smtClean="0"/>
              <a:t>gs</a:t>
            </a:r>
            <a:r>
              <a:rPr lang="cs-CZ" dirty="0" smtClean="0"/>
              <a:t>. neprobíhá ve stejné fázi současně u všech </a:t>
            </a:r>
            <a:r>
              <a:rPr lang="cs-CZ" dirty="0" err="1" smtClean="0"/>
              <a:t>gs</a:t>
            </a:r>
            <a:r>
              <a:rPr lang="cs-CZ" dirty="0" smtClean="0"/>
              <a:t>., uplatňují se vlivy lok. faktorů, proto </a:t>
            </a:r>
            <a:r>
              <a:rPr lang="cs-CZ" dirty="0" err="1" smtClean="0"/>
              <a:t>gs</a:t>
            </a:r>
            <a:r>
              <a:rPr lang="cs-CZ" dirty="0" smtClean="0"/>
              <a:t>. existují v různém stadiu existence (mladé, zralé, staré)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857620" y="5929330"/>
            <a:ext cx="4371975" cy="4135437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57166"/>
            <a:ext cx="8885237" cy="1155700"/>
          </a:xfrm>
        </p:spPr>
        <p:txBody>
          <a:bodyPr/>
          <a:lstStyle/>
          <a:p>
            <a:r>
              <a:rPr lang="cs-CZ" dirty="0" smtClean="0"/>
              <a:t>5. Dynamika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71472" y="1214423"/>
            <a:ext cx="7294614" cy="1500198"/>
          </a:xfrm>
        </p:spPr>
        <p:txBody>
          <a:bodyPr/>
          <a:lstStyle/>
          <a:p>
            <a:r>
              <a:rPr lang="cs-CZ" dirty="0" smtClean="0"/>
              <a:t>Krajina – 4D objekt</a:t>
            </a:r>
          </a:p>
          <a:p>
            <a:r>
              <a:rPr lang="cs-CZ" dirty="0" smtClean="0"/>
              <a:t>Časové změny parametrů </a:t>
            </a:r>
            <a:r>
              <a:rPr lang="cs-CZ" dirty="0" err="1" smtClean="0"/>
              <a:t>gs</a:t>
            </a:r>
            <a:r>
              <a:rPr lang="cs-CZ" dirty="0" smtClean="0"/>
              <a:t>. popisuje evoluce a dynamika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2910" y="2928934"/>
            <a:ext cx="7929618" cy="4135437"/>
          </a:xfrm>
        </p:spPr>
        <p:txBody>
          <a:bodyPr/>
          <a:lstStyle/>
          <a:p>
            <a:r>
              <a:rPr lang="cs-CZ" dirty="0" smtClean="0"/>
              <a:t>Evoluce – posloupnost nevratných změn  při vytváření nového – vývojové změny</a:t>
            </a:r>
          </a:p>
          <a:p>
            <a:r>
              <a:rPr lang="cs-CZ" dirty="0" smtClean="0"/>
              <a:t>Dynamika – posloupnost cyklických změn udržující dosavadní vývoj na určité úrovni,</a:t>
            </a:r>
            <a:r>
              <a:rPr lang="cs-CZ" dirty="0" err="1" smtClean="0"/>
              <a:t>tj.opakování</a:t>
            </a:r>
            <a:r>
              <a:rPr lang="cs-CZ" dirty="0" smtClean="0"/>
              <a:t> změn, např. roční období</a:t>
            </a:r>
          </a:p>
          <a:p>
            <a:pPr lvl="1"/>
            <a:r>
              <a:rPr lang="cs-CZ" dirty="0" smtClean="0"/>
              <a:t>Motor dynamiky: vnější vlivy – Slunce, </a:t>
            </a:r>
            <a:r>
              <a:rPr lang="cs-CZ" dirty="0" err="1" smtClean="0"/>
              <a:t>vzáj</a:t>
            </a:r>
            <a:r>
              <a:rPr lang="cs-CZ" dirty="0" smtClean="0"/>
              <a:t>. vztahy mezi složkami 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dirty="0" smtClean="0"/>
              <a:t>Facie – optimální vztahy mezi nejdůležitějšími složkami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err="1" smtClean="0"/>
              <a:t>Epifacie</a:t>
            </a:r>
            <a:r>
              <a:rPr lang="cs-CZ" dirty="0" smtClean="0"/>
              <a:t>  -</a:t>
            </a:r>
            <a:r>
              <a:rPr lang="cs-CZ" dirty="0" err="1" smtClean="0"/>
              <a:t>gs.vrůzném</a:t>
            </a:r>
            <a:r>
              <a:rPr lang="cs-CZ" dirty="0" smtClean="0"/>
              <a:t> stádiu vývoje i sezonního rytmu spojené jedním invariantem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6. Stav krajiny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6323" name="Zástupný symbol pro obsah 2"/>
          <p:cNvSpPr>
            <a:spLocks noGrp="1"/>
          </p:cNvSpPr>
          <p:nvPr>
            <p:ph idx="1"/>
          </p:nvPr>
        </p:nvSpPr>
        <p:spPr>
          <a:xfrm>
            <a:off x="428596" y="1214422"/>
            <a:ext cx="7286676" cy="5357850"/>
          </a:xfrm>
        </p:spPr>
        <p:txBody>
          <a:bodyPr/>
          <a:lstStyle/>
          <a:p>
            <a:r>
              <a:rPr lang="cs-CZ" dirty="0" smtClean="0"/>
              <a:t>Stav – </a:t>
            </a:r>
            <a:r>
              <a:rPr lang="cs-CZ" b="1" dirty="0" smtClean="0"/>
              <a:t>období</a:t>
            </a:r>
            <a:r>
              <a:rPr lang="cs-CZ" dirty="0" smtClean="0"/>
              <a:t>,kdy je </a:t>
            </a:r>
            <a:r>
              <a:rPr lang="cs-CZ" dirty="0" smtClean="0"/>
              <a:t>objekt </a:t>
            </a:r>
            <a:r>
              <a:rPr lang="cs-CZ" dirty="0" smtClean="0"/>
              <a:t>z hlediska  </a:t>
            </a:r>
            <a:r>
              <a:rPr lang="cs-CZ" dirty="0" smtClean="0"/>
              <a:t>našeho </a:t>
            </a:r>
            <a:r>
              <a:rPr lang="cs-CZ" dirty="0" smtClean="0"/>
              <a:t> rozlišení </a:t>
            </a:r>
            <a:r>
              <a:rPr lang="cs-CZ" b="1" dirty="0" smtClean="0"/>
              <a:t>neměnný</a:t>
            </a:r>
          </a:p>
          <a:p>
            <a:r>
              <a:rPr lang="cs-CZ" dirty="0" smtClean="0"/>
              <a:t>Délka stavu – dána délkou neměnného trvání  parametrů</a:t>
            </a:r>
          </a:p>
          <a:p>
            <a:r>
              <a:rPr lang="cs-CZ" b="1" dirty="0" smtClean="0"/>
              <a:t>Nositel stavu – struktura krajiny (viz. časová struktura)</a:t>
            </a:r>
          </a:p>
          <a:p>
            <a:pPr lvl="1"/>
            <a:r>
              <a:rPr lang="cs-CZ" b="1" dirty="0" smtClean="0"/>
              <a:t>Evoluční stavy – </a:t>
            </a:r>
            <a:r>
              <a:rPr lang="cs-CZ" b="1" u="sng" dirty="0" smtClean="0"/>
              <a:t>postupné</a:t>
            </a:r>
            <a:r>
              <a:rPr lang="cs-CZ" b="1" dirty="0" smtClean="0"/>
              <a:t> přecházení jednoho invariantu v druhý, hledání vyváženosti vztahů  mezi složkami, pak již jen periodické stavy</a:t>
            </a:r>
          </a:p>
          <a:p>
            <a:pPr lvl="1"/>
            <a:r>
              <a:rPr lang="cs-CZ" b="1" dirty="0" smtClean="0"/>
              <a:t>Periodické stavy</a:t>
            </a:r>
            <a:endParaRPr lang="cs-CZ" b="1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stavů krajiny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Podle úrovně vnitřní stability</a:t>
            </a:r>
          </a:p>
          <a:p>
            <a:pPr lvl="1"/>
            <a:r>
              <a:rPr lang="cs-CZ" dirty="0" err="1" smtClean="0"/>
              <a:t>Ekvifinální</a:t>
            </a:r>
            <a:endParaRPr lang="cs-CZ" dirty="0" smtClean="0"/>
          </a:p>
          <a:p>
            <a:pPr lvl="1"/>
            <a:r>
              <a:rPr lang="cs-CZ" dirty="0" smtClean="0"/>
              <a:t>Proměnlivé</a:t>
            </a:r>
          </a:p>
          <a:p>
            <a:r>
              <a:rPr lang="cs-CZ" dirty="0" smtClean="0"/>
              <a:t>Podle času</a:t>
            </a:r>
          </a:p>
          <a:p>
            <a:pPr lvl="1"/>
            <a:r>
              <a:rPr lang="cs-CZ" dirty="0" smtClean="0"/>
              <a:t>Krátkodobé ( pod 24 h)</a:t>
            </a:r>
          </a:p>
          <a:p>
            <a:pPr lvl="1"/>
            <a:r>
              <a:rPr lang="cs-CZ" dirty="0" smtClean="0"/>
              <a:t>Střednědobé, dny až rok</a:t>
            </a:r>
          </a:p>
          <a:p>
            <a:pPr lvl="1"/>
            <a:r>
              <a:rPr lang="cs-CZ" dirty="0" smtClean="0"/>
              <a:t>Dlouhodobé, více než rok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stavů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Aerostavy</a:t>
            </a:r>
            <a:endParaRPr lang="cs-CZ" dirty="0" smtClean="0"/>
          </a:p>
          <a:p>
            <a:r>
              <a:rPr lang="cs-CZ" dirty="0" err="1" smtClean="0"/>
              <a:t>Mezostavy</a:t>
            </a:r>
            <a:endParaRPr lang="cs-CZ" dirty="0" smtClean="0"/>
          </a:p>
          <a:p>
            <a:r>
              <a:rPr lang="cs-CZ" dirty="0" err="1" smtClean="0"/>
              <a:t>Subdenní</a:t>
            </a:r>
            <a:endParaRPr lang="cs-CZ" dirty="0" smtClean="0"/>
          </a:p>
          <a:p>
            <a:r>
              <a:rPr lang="cs-CZ" dirty="0" smtClean="0"/>
              <a:t>Denní</a:t>
            </a:r>
          </a:p>
          <a:p>
            <a:r>
              <a:rPr lang="cs-CZ" dirty="0" smtClean="0"/>
              <a:t>Cirkulační</a:t>
            </a:r>
          </a:p>
          <a:p>
            <a:r>
              <a:rPr lang="cs-CZ" dirty="0" smtClean="0"/>
              <a:t>Fáze ročního cyklu</a:t>
            </a:r>
          </a:p>
          <a:p>
            <a:r>
              <a:rPr lang="cs-CZ" dirty="0" smtClean="0"/>
              <a:t>Roční období</a:t>
            </a:r>
          </a:p>
          <a:p>
            <a:r>
              <a:rPr lang="cs-CZ" dirty="0" err="1" smtClean="0"/>
              <a:t>Sukcesní</a:t>
            </a:r>
            <a:r>
              <a:rPr lang="cs-CZ" dirty="0" smtClean="0"/>
              <a:t> stavy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Stavy - hierarchie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Fáze ročního cyklu se skládají v roční stav, </a:t>
            </a:r>
            <a:r>
              <a:rPr lang="cs-CZ" dirty="0" err="1" smtClean="0"/>
              <a:t>sukcesní</a:t>
            </a:r>
            <a:r>
              <a:rPr lang="cs-CZ" dirty="0" smtClean="0"/>
              <a:t> stav je spojen dlouhou řadou </a:t>
            </a:r>
            <a:r>
              <a:rPr lang="cs-CZ" dirty="0" err="1" smtClean="0"/>
              <a:t>aerostavů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Krajina a její vlastnosti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550862" indent="-514350">
              <a:buFont typeface="+mj-lt"/>
              <a:buAutoNum type="arabicPeriod"/>
            </a:pPr>
            <a:r>
              <a:rPr lang="cs-CZ" dirty="0" smtClean="0"/>
              <a:t>Struktura</a:t>
            </a:r>
          </a:p>
          <a:p>
            <a:pPr marL="550862" indent="-514350">
              <a:buFont typeface="+mj-lt"/>
              <a:buAutoNum type="arabicPeriod"/>
            </a:pPr>
            <a:r>
              <a:rPr lang="cs-CZ" dirty="0" smtClean="0"/>
              <a:t>Hranice</a:t>
            </a:r>
          </a:p>
          <a:p>
            <a:pPr marL="550862" indent="-514350">
              <a:buFont typeface="+mj-lt"/>
              <a:buAutoNum type="arabicPeriod"/>
            </a:pPr>
            <a:r>
              <a:rPr lang="cs-CZ" dirty="0" smtClean="0"/>
              <a:t>Relativní homogenita</a:t>
            </a:r>
          </a:p>
          <a:p>
            <a:pPr marL="550862" indent="-514350">
              <a:buFont typeface="+mj-lt"/>
              <a:buAutoNum type="arabicPeriod"/>
            </a:pPr>
            <a:r>
              <a:rPr lang="cs-CZ" dirty="0" smtClean="0"/>
              <a:t>Geneze</a:t>
            </a:r>
          </a:p>
          <a:p>
            <a:pPr marL="550862" indent="-514350">
              <a:buFont typeface="+mj-lt"/>
              <a:buAutoNum type="arabicPeriod"/>
            </a:pPr>
            <a:r>
              <a:rPr lang="cs-CZ" dirty="0" smtClean="0"/>
              <a:t>Dynamika</a:t>
            </a:r>
          </a:p>
          <a:p>
            <a:pPr marL="550862" indent="-514350">
              <a:buFont typeface="+mj-lt"/>
              <a:buAutoNum type="arabicPeriod"/>
            </a:pPr>
            <a:r>
              <a:rPr lang="cs-CZ" dirty="0" smtClean="0"/>
              <a:t>Stav</a:t>
            </a:r>
          </a:p>
          <a:p>
            <a:pPr marL="550862" indent="-514350">
              <a:buFont typeface="+mj-lt"/>
              <a:buAutoNum type="arabicPeriod"/>
            </a:pPr>
            <a:r>
              <a:rPr lang="cs-CZ" dirty="0" smtClean="0"/>
              <a:t>Přírodní režim</a:t>
            </a:r>
          </a:p>
          <a:p>
            <a:pPr marL="550862" indent="-514350">
              <a:buFont typeface="+mj-lt"/>
              <a:buAutoNum type="arabicPeriod"/>
            </a:pPr>
            <a:r>
              <a:rPr lang="cs-CZ" dirty="0" smtClean="0"/>
              <a:t>Stabilita</a:t>
            </a:r>
          </a:p>
          <a:p>
            <a:pPr marL="550862" indent="-514350">
              <a:buFont typeface="+mj-lt"/>
              <a:buAutoNum type="arabicPeriod"/>
            </a:pPr>
            <a:r>
              <a:rPr lang="cs-CZ" dirty="0" smtClean="0"/>
              <a:t>Citlivost</a:t>
            </a:r>
          </a:p>
          <a:p>
            <a:pPr marL="550862" indent="-514350">
              <a:buFont typeface="+mj-lt"/>
              <a:buAutoNum type="arabicPeriod"/>
            </a:pPr>
            <a:r>
              <a:rPr lang="cs-CZ" dirty="0" smtClean="0"/>
              <a:t>Potenciál</a:t>
            </a:r>
          </a:p>
          <a:p>
            <a:pPr marL="550862" indent="-514350">
              <a:buFont typeface="+mj-lt"/>
              <a:buAutoNum type="arabicPeriod"/>
            </a:pPr>
            <a:r>
              <a:rPr lang="cs-CZ" dirty="0" smtClean="0"/>
              <a:t>Rovnováha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Stavy podle řídící složky, chování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Podle teploty</a:t>
            </a:r>
          </a:p>
          <a:p>
            <a:r>
              <a:rPr lang="cs-CZ" dirty="0" smtClean="0"/>
              <a:t>Podle vlhkosti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stavu v chování krajiny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Uzlové stavy</a:t>
            </a:r>
          </a:p>
          <a:p>
            <a:r>
              <a:rPr lang="cs-CZ" dirty="0" smtClean="0"/>
              <a:t>Přechodné stavy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Stavy podle vlivu člověka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Základní stavy</a:t>
            </a:r>
          </a:p>
          <a:p>
            <a:r>
              <a:rPr lang="cs-CZ" dirty="0" smtClean="0"/>
              <a:t>Odvozené stavy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7. Přírodní režim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8. Stabilita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9. Citlivost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10. Potenciál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11. Rovnováha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Dynamika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Chování krajiny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Chování krajiny je způsob reakce na vnější a vnitřní podněty</a:t>
            </a:r>
          </a:p>
          <a:p>
            <a:r>
              <a:rPr lang="cs-CZ" dirty="0" smtClean="0"/>
              <a:t>Podstatou chování je odezva na vnější vlivy (přírodní vlivy u </a:t>
            </a:r>
            <a:r>
              <a:rPr lang="cs-CZ" dirty="0" err="1" smtClean="0"/>
              <a:t>přír</a:t>
            </a:r>
            <a:r>
              <a:rPr lang="cs-CZ" dirty="0" smtClean="0"/>
              <a:t>. krajiny a přírodní a </a:t>
            </a:r>
            <a:r>
              <a:rPr lang="cs-CZ" dirty="0" err="1" smtClean="0"/>
              <a:t>antropogennní</a:t>
            </a:r>
            <a:r>
              <a:rPr lang="cs-CZ" dirty="0" smtClean="0"/>
              <a:t> u krajiny kulturní 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8763" y="476250"/>
            <a:ext cx="8885237" cy="1008063"/>
          </a:xfrm>
        </p:spPr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b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</a:rPr>
              <a:t>Ekonomická struktura krajiny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84313"/>
            <a:ext cx="8316913" cy="12969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800" b="1" smtClean="0"/>
              <a:t>Aspekty:      Prostorový</a:t>
            </a:r>
          </a:p>
          <a:p>
            <a:pPr>
              <a:buFont typeface="Wingdings" pitchFamily="2" charset="2"/>
              <a:buNone/>
            </a:pPr>
            <a:r>
              <a:rPr lang="cs-CZ" sz="2800" b="1" smtClean="0"/>
              <a:t>Mozaika využití ploch = land use</a:t>
            </a:r>
          </a:p>
          <a:p>
            <a:pPr>
              <a:buFont typeface="Wingdings" pitchFamily="2" charset="2"/>
              <a:buNone/>
            </a:pPr>
            <a:endParaRPr lang="cs-CZ" sz="2800" smtClean="0"/>
          </a:p>
          <a:p>
            <a:pPr>
              <a:buFont typeface="Wingdings" pitchFamily="2" charset="2"/>
              <a:buNone/>
            </a:pPr>
            <a:endParaRPr lang="cs-CZ" sz="2800" smtClean="0"/>
          </a:p>
        </p:txBody>
      </p:sp>
      <p:pic>
        <p:nvPicPr>
          <p:cNvPr id="53252" name="Picture 7" descr="dedictv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2595563"/>
            <a:ext cx="7308850" cy="4262437"/>
          </a:xfrm>
        </p:spPr>
      </p:pic>
      <p:sp>
        <p:nvSpPr>
          <p:cNvPr id="53253" name="Text Box 8"/>
          <p:cNvSpPr txBox="1">
            <a:spLocks noChangeArrowheads="1"/>
          </p:cNvSpPr>
          <p:nvPr/>
        </p:nvSpPr>
        <p:spPr bwMode="auto">
          <a:xfrm>
            <a:off x="0" y="4365625"/>
            <a:ext cx="1763713" cy="2441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b="1"/>
              <a:t>Aspekt časový:</a:t>
            </a:r>
          </a:p>
          <a:p>
            <a:pPr>
              <a:spcBef>
                <a:spcPct val="50000"/>
              </a:spcBef>
            </a:pPr>
            <a:r>
              <a:rPr lang="cs-CZ" sz="2800" b="1"/>
              <a:t>Sezónní aktivity člověka</a:t>
            </a:r>
          </a:p>
        </p:txBody>
      </p:sp>
      <p:sp>
        <p:nvSpPr>
          <p:cNvPr id="53254" name="Text Box 9"/>
          <p:cNvSpPr txBox="1">
            <a:spLocks noChangeArrowheads="1"/>
          </p:cNvSpPr>
          <p:nvPr/>
        </p:nvSpPr>
        <p:spPr bwMode="auto">
          <a:xfrm>
            <a:off x="6443663" y="1412875"/>
            <a:ext cx="2700337" cy="20145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b="1"/>
              <a:t>Aspekt funkcionální:</a:t>
            </a:r>
          </a:p>
          <a:p>
            <a:pPr>
              <a:spcBef>
                <a:spcPct val="50000"/>
              </a:spcBef>
            </a:pPr>
            <a:r>
              <a:rPr lang="cs-CZ" sz="2800" b="1"/>
              <a:t>Role plochy v hospodářství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Fungování krajiny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součástí chování</a:t>
            </a:r>
          </a:p>
          <a:p>
            <a:endParaRPr lang="cs-CZ" dirty="0" smtClean="0"/>
          </a:p>
          <a:p>
            <a:r>
              <a:rPr lang="cs-CZ" dirty="0" smtClean="0"/>
              <a:t>Je to stabilní posloupnost trvale probíhajících procesů (toky hmoty, energie, informací),který charakterizuje stav krajiny v určitém časovém období</a:t>
            </a:r>
          </a:p>
          <a:p>
            <a:endParaRPr lang="cs-CZ" dirty="0" smtClean="0"/>
          </a:p>
          <a:p>
            <a:r>
              <a:rPr lang="cs-CZ" dirty="0" smtClean="0"/>
              <a:t>Fungování krajiny v zimě….</a:t>
            </a:r>
          </a:p>
          <a:p>
            <a:r>
              <a:rPr lang="cs-CZ" dirty="0" smtClean="0"/>
              <a:t>Denní </a:t>
            </a:r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Typologie krajiny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73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Typy krajiny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83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>
            <a:normAutofit/>
          </a:bodyPr>
          <a:lstStyle/>
          <a:p>
            <a:pPr marL="514350" indent="-514350" fontAlgn="auto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Typologický  a  individuální charakter</a:t>
            </a:r>
            <a:r>
              <a:rPr lang="cs-CZ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cs-CZ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cs-CZ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všechny </a:t>
            </a:r>
            <a:r>
              <a:rPr lang="cs-CZ" b="1" dirty="0" smtClean="0"/>
              <a:t>zjištěné krajinné jednotky mohou mít buď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cs-CZ" b="1" dirty="0" smtClean="0"/>
              <a:t>typologický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cs-CZ" b="1" dirty="0" smtClean="0"/>
              <a:t>nebo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cs-CZ" b="1" dirty="0" smtClean="0"/>
              <a:t> individuální charakter</a:t>
            </a:r>
            <a:endParaRPr lang="cs-CZ" dirty="0" smtClean="0"/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(bez ohledu na rozlišovací úroveň - </a:t>
            </a:r>
            <a:r>
              <a:rPr lang="cs-CZ" dirty="0" err="1" smtClean="0"/>
              <a:t>úroveň</a:t>
            </a:r>
            <a:r>
              <a:rPr lang="cs-CZ" dirty="0" smtClean="0"/>
              <a:t> diferenciace krajinné sféry Země,)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Krajinná sféra a její diferenciace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6144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6144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Geosféry Země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Země vnitřní struktura  - vrstvy lišící se hustotou a složením</a:t>
            </a:r>
          </a:p>
          <a:p>
            <a:r>
              <a:rPr lang="cs-CZ" smtClean="0"/>
              <a:t>„slupky cibule“</a:t>
            </a:r>
          </a:p>
          <a:p>
            <a:r>
              <a:rPr lang="cs-CZ" smtClean="0"/>
              <a:t>rotace – uspořádání od nejhustšího po nejřidší, od jádra se železa, niklu a síry po atmosféru </a:t>
            </a:r>
          </a:p>
          <a:p>
            <a:r>
              <a:rPr lang="cs-CZ" smtClean="0"/>
              <a:t>pevná část, tekutá část a plynná část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Geosféra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 geosféra - koncentrická vrstva Země – prostor se specifickým výskytem určitých jevů</a:t>
            </a:r>
          </a:p>
          <a:p>
            <a:endParaRPr lang="cs-CZ" smtClean="0"/>
          </a:p>
          <a:p>
            <a:r>
              <a:rPr lang="cs-CZ" sz="2400" i="1" smtClean="0"/>
              <a:t>z řeckého „sfaira „– koule, zeměkoule, globus, přeneseně i jako prostor např. sféra zájmů apod.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endParaRPr lang="cs-CZ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64516" name="Picture 5" descr="C:\Documents and Settings\Svatonova\Dokumenty\Výuka\ocean\REZ_KŮRA_tex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696277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2" descr="kraj_sfera_detail_tx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0"/>
            <a:ext cx="2944813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692150"/>
            <a:ext cx="7977187" cy="576263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sz="4000" b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</a:rPr>
              <a:t>Humánní struktura krajiny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5867400" cy="16859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000" b="1" smtClean="0"/>
              <a:t>Aspekty:      Prostorový</a:t>
            </a:r>
          </a:p>
          <a:p>
            <a:pPr>
              <a:buFont typeface="Wingdings" pitchFamily="2" charset="2"/>
              <a:buNone/>
            </a:pPr>
            <a:r>
              <a:rPr lang="cs-CZ" sz="2000" b="1" smtClean="0"/>
              <a:t>Prostorové rozmístění zájmů a omezení = sociální a rozvojové limity</a:t>
            </a:r>
          </a:p>
        </p:txBody>
      </p:sp>
      <p:pic>
        <p:nvPicPr>
          <p:cNvPr id="54276" name="Picture 8" descr="D:\cast2\Obrazky\Telc\T3limit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66950"/>
            <a:ext cx="53340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xt Box 9"/>
          <p:cNvSpPr txBox="1">
            <a:spLocks noChangeArrowheads="1"/>
          </p:cNvSpPr>
          <p:nvPr/>
        </p:nvSpPr>
        <p:spPr bwMode="auto">
          <a:xfrm>
            <a:off x="5943600" y="1905000"/>
            <a:ext cx="320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b="1" i="1"/>
              <a:t>zájmy státu (příroda, infrastruktura)</a:t>
            </a:r>
          </a:p>
        </p:txBody>
      </p:sp>
      <p:sp>
        <p:nvSpPr>
          <p:cNvPr id="54278" name="Text Box 10"/>
          <p:cNvSpPr txBox="1">
            <a:spLocks noChangeArrowheads="1"/>
          </p:cNvSpPr>
          <p:nvPr/>
        </p:nvSpPr>
        <p:spPr bwMode="auto">
          <a:xfrm>
            <a:off x="6096000" y="2667000"/>
            <a:ext cx="304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b="1" i="1"/>
              <a:t>regionální a obecní zájmy (voda)</a:t>
            </a:r>
          </a:p>
        </p:txBody>
      </p:sp>
      <p:sp>
        <p:nvSpPr>
          <p:cNvPr id="54279" name="Text Box 11"/>
          <p:cNvSpPr txBox="1">
            <a:spLocks noChangeArrowheads="1"/>
          </p:cNvSpPr>
          <p:nvPr/>
        </p:nvSpPr>
        <p:spPr bwMode="auto">
          <a:xfrm>
            <a:off x="5867400" y="4724400"/>
            <a:ext cx="3124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b="1" i="1"/>
              <a:t>investiční zájmy a limity, stavební uzávěry</a:t>
            </a:r>
          </a:p>
        </p:txBody>
      </p:sp>
      <p:sp>
        <p:nvSpPr>
          <p:cNvPr id="54280" name="Text Box 12"/>
          <p:cNvSpPr txBox="1">
            <a:spLocks noChangeArrowheads="1"/>
          </p:cNvSpPr>
          <p:nvPr/>
        </p:nvSpPr>
        <p:spPr bwMode="auto">
          <a:xfrm>
            <a:off x="6019800" y="6035675"/>
            <a:ext cx="251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b="1" i="1"/>
              <a:t>individuální zájmy</a:t>
            </a:r>
          </a:p>
        </p:txBody>
      </p:sp>
      <p:sp>
        <p:nvSpPr>
          <p:cNvPr id="54281" name="Line 13"/>
          <p:cNvSpPr>
            <a:spLocks noChangeShapeType="1"/>
          </p:cNvSpPr>
          <p:nvPr/>
        </p:nvSpPr>
        <p:spPr bwMode="auto">
          <a:xfrm flipV="1">
            <a:off x="2590800" y="2362200"/>
            <a:ext cx="3200400" cy="1524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4282" name="Line 14"/>
          <p:cNvSpPr>
            <a:spLocks noChangeShapeType="1"/>
          </p:cNvSpPr>
          <p:nvPr/>
        </p:nvSpPr>
        <p:spPr bwMode="auto">
          <a:xfrm flipV="1">
            <a:off x="2590800" y="3124200"/>
            <a:ext cx="3505200" cy="914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4283" name="Line 15"/>
          <p:cNvSpPr>
            <a:spLocks noChangeShapeType="1"/>
          </p:cNvSpPr>
          <p:nvPr/>
        </p:nvSpPr>
        <p:spPr bwMode="auto">
          <a:xfrm flipV="1">
            <a:off x="2590800" y="4038600"/>
            <a:ext cx="3352800" cy="152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4284" name="Line 16"/>
          <p:cNvSpPr>
            <a:spLocks noChangeShapeType="1"/>
          </p:cNvSpPr>
          <p:nvPr/>
        </p:nvSpPr>
        <p:spPr bwMode="auto">
          <a:xfrm>
            <a:off x="2590800" y="4343400"/>
            <a:ext cx="3352800" cy="762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4285" name="Line 17"/>
          <p:cNvSpPr>
            <a:spLocks noChangeShapeType="1"/>
          </p:cNvSpPr>
          <p:nvPr/>
        </p:nvSpPr>
        <p:spPr bwMode="auto">
          <a:xfrm>
            <a:off x="2590800" y="4495800"/>
            <a:ext cx="3429000" cy="1905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4286" name="Text Box 18"/>
          <p:cNvSpPr txBox="1">
            <a:spLocks noChangeArrowheads="1"/>
          </p:cNvSpPr>
          <p:nvPr/>
        </p:nvSpPr>
        <p:spPr bwMode="auto">
          <a:xfrm>
            <a:off x="5867400" y="3505200"/>
            <a:ext cx="3276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b="1" i="1"/>
              <a:t>technická a technologická omezení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Geosféry Země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smtClean="0"/>
              <a:t>Homogenní:</a:t>
            </a:r>
          </a:p>
          <a:p>
            <a:pPr lvl="1"/>
            <a:r>
              <a:rPr lang="cs-CZ" sz="2200" u="sng" smtClean="0"/>
              <a:t>Litosféra</a:t>
            </a:r>
            <a:r>
              <a:rPr lang="cs-CZ" sz="2200" smtClean="0"/>
              <a:t>, tj. kamenný obal Země – zemský kůra a spodní část zemského pláště ( pod ním je již plastická astenosféra) ( - 100 km až 8,8 km)</a:t>
            </a:r>
          </a:p>
          <a:p>
            <a:pPr lvl="1"/>
            <a:r>
              <a:rPr lang="cs-CZ" sz="2200" u="sng" smtClean="0"/>
              <a:t>Hydrosféra </a:t>
            </a:r>
            <a:r>
              <a:rPr lang="cs-CZ" sz="2200" smtClean="0"/>
              <a:t>(-4 km až 0 km)</a:t>
            </a:r>
          </a:p>
          <a:p>
            <a:pPr lvl="1"/>
            <a:r>
              <a:rPr lang="cs-CZ" sz="2200" u="sng" smtClean="0"/>
              <a:t>Atmosféra </a:t>
            </a:r>
            <a:r>
              <a:rPr lang="cs-CZ" sz="2200" smtClean="0"/>
              <a:t>(0  až 40 tisíc km, řadu dílčích vrstev, t, s, m, i, t, e – z.k.) , pozn. hranice zemské korony je považována za hranici planety Země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Geosféry Země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b="1" smtClean="0"/>
              <a:t>Heterogenní</a:t>
            </a:r>
          </a:p>
          <a:p>
            <a:pPr lvl="1"/>
            <a:r>
              <a:rPr lang="cs-CZ" u="sng" smtClean="0"/>
              <a:t>Pedosféra</a:t>
            </a:r>
          </a:p>
          <a:p>
            <a:pPr lvl="1"/>
            <a:r>
              <a:rPr lang="cs-CZ" u="sng" smtClean="0"/>
              <a:t>biosféra</a:t>
            </a:r>
          </a:p>
          <a:p>
            <a:pPr lvl="1"/>
            <a:r>
              <a:rPr lang="cs-CZ" u="sng" smtClean="0"/>
              <a:t>antroposféra, sociosféra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diferenciace krajinné sféry Země 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675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  <a:p>
            <a:r>
              <a:rPr lang="cs-CZ" smtClean="0"/>
              <a:t>geosféry spolu </a:t>
            </a:r>
            <a:r>
              <a:rPr lang="cs-CZ" b="1" smtClean="0"/>
              <a:t>navzájem souvisejí, ale přitom zůstávají relativně samostatné</a:t>
            </a:r>
            <a:r>
              <a:rPr lang="cs-CZ" smtClean="0"/>
              <a:t>.</a:t>
            </a:r>
          </a:p>
          <a:p>
            <a:r>
              <a:rPr lang="cs-CZ" smtClean="0"/>
              <a:t> </a:t>
            </a:r>
          </a:p>
          <a:p>
            <a:r>
              <a:rPr lang="cs-CZ" smtClean="0"/>
              <a:t>Jen část z nich má bezprostřední vliv na genezi a existenci krajiny a </a:t>
            </a:r>
            <a:r>
              <a:rPr lang="cs-CZ" u="sng" smtClean="0"/>
              <a:t>tyto společně tvoří krajinnou sféru Země.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Definice krajinné sféry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b="1" smtClean="0"/>
              <a:t>Krajinná sféra představuje složitý systém vzájemného pronikání a spolupůsobení atmosféry, zastoupené </a:t>
            </a:r>
            <a:r>
              <a:rPr lang="cs-CZ" b="1" u="sng" smtClean="0"/>
              <a:t>troposférou, hydrosféry, pedosféry, biosféry</a:t>
            </a:r>
            <a:r>
              <a:rPr lang="cs-CZ" b="1" smtClean="0"/>
              <a:t> a zemské</a:t>
            </a:r>
            <a:endParaRPr lang="cs-CZ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cs-CZ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mtClean="0"/>
              <a:t>je  geosystémem nejvyššího řádu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cs-CZ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b="1" smtClean="0"/>
              <a:t>otevřený autoregulační systém</a:t>
            </a:r>
            <a:endParaRPr lang="cs-CZ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Krajinná sféra a její hranice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je vymezena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err="1" smtClean="0"/>
              <a:t>Mohorovičičovou</a:t>
            </a:r>
            <a:r>
              <a:rPr lang="cs-CZ" dirty="0" smtClean="0"/>
              <a:t> vrstvou diskontinuity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tropopauzou</a:t>
            </a:r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ke krajinné sféře náleží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část litosféry - zemská kůra: pevninská a oceánská, hydrosféra a </a:t>
            </a:r>
            <a:r>
              <a:rPr lang="cs-CZ" dirty="0" err="1" smtClean="0"/>
              <a:t>kryosféra</a:t>
            </a:r>
            <a:r>
              <a:rPr lang="cs-CZ" dirty="0" smtClean="0"/>
              <a:t>, </a:t>
            </a:r>
            <a:r>
              <a:rPr lang="cs-CZ" dirty="0" err="1" smtClean="0"/>
              <a:t>pedosféra</a:t>
            </a:r>
            <a:r>
              <a:rPr lang="cs-CZ" dirty="0" smtClean="0"/>
              <a:t>, biosféra, troposféra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cs-CZ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 </a:t>
            </a:r>
            <a:r>
              <a:rPr lang="cs-CZ" dirty="0" err="1" smtClean="0"/>
              <a:t>antroposféra</a:t>
            </a:r>
            <a:endParaRPr lang="cs-CZ" dirty="0" smtClean="0"/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cs-CZ" b="1" dirty="0" smtClean="0"/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cs-CZ" b="1" dirty="0" smtClean="0"/>
              <a:t>okolí krajinné sféry.</a:t>
            </a:r>
            <a:r>
              <a:rPr lang="cs-CZ" dirty="0" smtClean="0"/>
              <a:t> zemský plášť  a stratosféra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Mocnost krajinné sféry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mtClean="0"/>
              <a:t>od zemského jádra po horní hranici atmosféry – více než 46 tisíc km</a:t>
            </a:r>
          </a:p>
          <a:p>
            <a:pPr>
              <a:lnSpc>
                <a:spcPct val="90000"/>
              </a:lnSpc>
            </a:pPr>
            <a:r>
              <a:rPr lang="cs-CZ" smtClean="0"/>
              <a:t>krajinná sféra – její „tloušťka“? </a:t>
            </a:r>
          </a:p>
          <a:p>
            <a:pPr>
              <a:lnSpc>
                <a:spcPct val="90000"/>
              </a:lnSpc>
            </a:pPr>
            <a:r>
              <a:rPr lang="cs-CZ" smtClean="0"/>
              <a:t> cca 30 km,</a:t>
            </a:r>
          </a:p>
          <a:p>
            <a:pPr>
              <a:lnSpc>
                <a:spcPct val="90000"/>
              </a:lnSpc>
            </a:pPr>
            <a:r>
              <a:rPr lang="cs-CZ" smtClean="0"/>
              <a:t>krajinná sféra  -  jediná známá sféra života ve vesmíru</a:t>
            </a:r>
          </a:p>
          <a:p>
            <a:pPr>
              <a:lnSpc>
                <a:spcPct val="90000"/>
              </a:lnSpc>
            </a:pPr>
            <a:r>
              <a:rPr lang="cs-CZ" smtClean="0">
                <a:solidFill>
                  <a:srgbClr val="FF0000"/>
                </a:solidFill>
              </a:rPr>
              <a:t>Úkol:jakým dílem je vertikální mocnost krajinné sféry vůči celé Zemi?“</a:t>
            </a:r>
          </a:p>
          <a:p>
            <a:pPr>
              <a:lnSpc>
                <a:spcPct val="90000"/>
              </a:lnSpc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Diferenciace krajinné sféry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716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Otázka ke státní zkoušce:</a:t>
            </a:r>
          </a:p>
          <a:p>
            <a:r>
              <a:rPr lang="cs-CZ" smtClean="0"/>
              <a:t> Vysvětlete teritoriální diferenciaci krajinné sféry Země na jednotlivých úrovních a příčiny jejího členění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Diferenciace krajinné sféry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727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objektivní vlastností  KS je </a:t>
            </a:r>
            <a:r>
              <a:rPr lang="cs-CZ" b="1" u="sng" smtClean="0"/>
              <a:t>vnitřní diferenciace</a:t>
            </a:r>
            <a:r>
              <a:rPr lang="cs-CZ" smtClean="0"/>
              <a:t>. </a:t>
            </a:r>
          </a:p>
          <a:p>
            <a:r>
              <a:rPr lang="cs-CZ" b="1" smtClean="0"/>
              <a:t>členění do specifických jednotek</a:t>
            </a:r>
            <a:r>
              <a:rPr lang="cs-CZ" smtClean="0"/>
              <a:t> - relativně </a:t>
            </a:r>
            <a:r>
              <a:rPr lang="cs-CZ" u="sng" smtClean="0"/>
              <a:t>homogenních segmentů </a:t>
            </a:r>
            <a:r>
              <a:rPr lang="cs-CZ" smtClean="0"/>
              <a:t>různého charakteru, rozměrů a míry stejnorodosti. </a:t>
            </a:r>
          </a:p>
          <a:p>
            <a:r>
              <a:rPr lang="cs-CZ" smtClean="0"/>
              <a:t>. </a:t>
            </a:r>
          </a:p>
          <a:p>
            <a:endParaRPr lang="cs-CZ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Diferenciace krajinné sféry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smtClean="0"/>
              <a:t>Příčinou</a:t>
            </a:r>
            <a:r>
              <a:rPr lang="cs-CZ" b="1" smtClean="0"/>
              <a:t> diferenciace</a:t>
            </a:r>
            <a:r>
              <a:rPr lang="cs-CZ" smtClean="0"/>
              <a:t> krajinné sféry je </a:t>
            </a:r>
          </a:p>
          <a:p>
            <a:endParaRPr lang="cs-CZ" b="1" u="sng" smtClean="0"/>
          </a:p>
          <a:p>
            <a:r>
              <a:rPr lang="cs-CZ" b="1" u="sng" smtClean="0"/>
              <a:t>rozdílná vláhově energetická a materiálová bilance</a:t>
            </a:r>
          </a:p>
          <a:p>
            <a:endParaRPr lang="cs-CZ" b="1" u="sng" smtClean="0"/>
          </a:p>
          <a:p>
            <a:pPr>
              <a:buFont typeface="Wingdings 2" pitchFamily="18" charset="2"/>
              <a:buNone/>
            </a:pPr>
            <a:r>
              <a:rPr lang="cs-CZ" smtClean="0"/>
              <a:t> jednotlivých oblastí povrchu planety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Diferenciace krajinné sféry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747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Funkční </a:t>
            </a:r>
            <a:r>
              <a:rPr lang="cs-CZ" b="1" smtClean="0"/>
              <a:t>jednota</a:t>
            </a:r>
            <a:r>
              <a:rPr lang="cs-CZ" smtClean="0"/>
              <a:t> krajinné sféry je zabezpečována</a:t>
            </a:r>
          </a:p>
          <a:p>
            <a:endParaRPr lang="cs-CZ" smtClean="0"/>
          </a:p>
          <a:p>
            <a:r>
              <a:rPr lang="cs-CZ" smtClean="0"/>
              <a:t> </a:t>
            </a:r>
            <a:r>
              <a:rPr lang="cs-CZ" b="1" u="sng" smtClean="0"/>
              <a:t>krajinotvornými procesy</a:t>
            </a:r>
            <a:r>
              <a:rPr lang="cs-CZ" u="sng" smtClean="0"/>
              <a:t>, </a:t>
            </a:r>
          </a:p>
          <a:p>
            <a:endParaRPr lang="cs-CZ" u="sng" smtClean="0"/>
          </a:p>
          <a:p>
            <a:r>
              <a:rPr lang="cs-CZ" smtClean="0"/>
              <a:t>založenými na </a:t>
            </a:r>
            <a:r>
              <a:rPr lang="cs-CZ" b="1" u="sng" smtClean="0"/>
              <a:t>koloběhu</a:t>
            </a:r>
            <a:r>
              <a:rPr lang="cs-CZ" b="1" smtClean="0"/>
              <a:t> látek, energií a informací</a:t>
            </a:r>
            <a:r>
              <a:rPr lang="cs-CZ" smtClean="0"/>
              <a:t>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2.Hranice krajiny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sz="48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čtyři základní úrovně diferenciace krajinné sféry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75779" name="Zástupný symbol pro obsah 2"/>
          <p:cNvSpPr>
            <a:spLocks noGrp="1"/>
          </p:cNvSpPr>
          <p:nvPr>
            <p:ph idx="1"/>
          </p:nvPr>
        </p:nvSpPr>
        <p:spPr>
          <a:xfrm>
            <a:off x="357188" y="1714500"/>
            <a:ext cx="4400550" cy="3886200"/>
          </a:xfrm>
        </p:spPr>
        <p:txBody>
          <a:bodyPr/>
          <a:lstStyle/>
          <a:p>
            <a:r>
              <a:rPr lang="cs-CZ" smtClean="0"/>
              <a:t>D</a:t>
            </a:r>
            <a:r>
              <a:rPr lang="cs-CZ" b="1" smtClean="0"/>
              <a:t>iferenciace krajinné sféry Země</a:t>
            </a:r>
            <a:r>
              <a:rPr lang="cs-CZ" smtClean="0"/>
              <a:t> </a:t>
            </a:r>
          </a:p>
          <a:p>
            <a:r>
              <a:rPr lang="cs-CZ" smtClean="0"/>
              <a:t>do </a:t>
            </a:r>
            <a:r>
              <a:rPr lang="cs-CZ" b="1" smtClean="0"/>
              <a:t>jednotek dimenze</a:t>
            </a:r>
          </a:p>
          <a:p>
            <a:pPr marL="925513" lvl="1" indent="-514350">
              <a:buFont typeface="Rockwell"/>
              <a:buAutoNum type="arabicPeriod"/>
            </a:pPr>
            <a:r>
              <a:rPr lang="cs-CZ" b="1" smtClean="0"/>
              <a:t>globální,</a:t>
            </a:r>
          </a:p>
          <a:p>
            <a:pPr marL="925513" lvl="1" indent="-514350">
              <a:buFont typeface="Rockwell"/>
              <a:buAutoNum type="arabicPeriod"/>
            </a:pPr>
            <a:r>
              <a:rPr lang="cs-CZ" b="1" smtClean="0"/>
              <a:t> regionální,</a:t>
            </a:r>
          </a:p>
          <a:p>
            <a:pPr marL="925513" lvl="1" indent="-514350">
              <a:buFont typeface="Rockwell"/>
              <a:buAutoNum type="arabicPeriod"/>
            </a:pPr>
            <a:r>
              <a:rPr lang="cs-CZ" b="1" smtClean="0"/>
              <a:t> chorické </a:t>
            </a:r>
          </a:p>
          <a:p>
            <a:pPr marL="925513" lvl="1" indent="-514350">
              <a:buFont typeface="Rockwell"/>
              <a:buAutoNum type="arabicPeriod"/>
            </a:pPr>
            <a:r>
              <a:rPr lang="cs-CZ" b="1" smtClean="0"/>
              <a:t>topické </a:t>
            </a:r>
          </a:p>
          <a:p>
            <a:endParaRPr lang="cs-CZ" smtClean="0"/>
          </a:p>
        </p:txBody>
      </p:sp>
      <p:sp>
        <p:nvSpPr>
          <p:cNvPr id="75780" name="Obdélník 4"/>
          <p:cNvSpPr>
            <a:spLocks noChangeArrowheads="1"/>
          </p:cNvSpPr>
          <p:nvPr/>
        </p:nvSpPr>
        <p:spPr bwMode="auto">
          <a:xfrm>
            <a:off x="4857750" y="1785938"/>
            <a:ext cx="40290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2100" indent="-292100">
              <a:buClr>
                <a:srgbClr val="72A376"/>
              </a:buClr>
              <a:buSzPct val="70000"/>
            </a:pPr>
            <a:r>
              <a:rPr lang="cs-CZ" sz="3200">
                <a:solidFill>
                  <a:srgbClr val="FFFFFF"/>
                </a:solidFill>
                <a:latin typeface="Rockwell"/>
              </a:rPr>
              <a:t>je založená na: </a:t>
            </a:r>
          </a:p>
          <a:p>
            <a:pPr marL="925513" lvl="1" indent="-514350">
              <a:spcBef>
                <a:spcPts val="400"/>
              </a:spcBef>
              <a:buClr>
                <a:srgbClr val="B0CCB0"/>
              </a:buClr>
              <a:buSzPct val="90000"/>
              <a:buFont typeface="Rockwell"/>
              <a:buAutoNum type="arabicPeriod"/>
            </a:pPr>
            <a:r>
              <a:rPr lang="cs-CZ" sz="2600">
                <a:solidFill>
                  <a:srgbClr val="FFFFFF"/>
                </a:solidFill>
                <a:latin typeface="Rockwell"/>
              </a:rPr>
              <a:t>energetické bilanci</a:t>
            </a:r>
          </a:p>
          <a:p>
            <a:pPr marL="925513" lvl="1" indent="-514350">
              <a:spcBef>
                <a:spcPts val="400"/>
              </a:spcBef>
              <a:buClr>
                <a:srgbClr val="B0CCB0"/>
              </a:buClr>
              <a:buSzPct val="90000"/>
              <a:buFont typeface="Rockwell"/>
              <a:buAutoNum type="arabicPeriod"/>
            </a:pPr>
            <a:r>
              <a:rPr lang="cs-CZ" sz="2600">
                <a:solidFill>
                  <a:srgbClr val="FFFFFF"/>
                </a:solidFill>
                <a:latin typeface="Rockwell"/>
              </a:rPr>
              <a:t>vláhově energetické  bilanci</a:t>
            </a:r>
          </a:p>
          <a:p>
            <a:pPr marL="925513" lvl="1" indent="-514350">
              <a:spcBef>
                <a:spcPts val="400"/>
              </a:spcBef>
              <a:buClr>
                <a:srgbClr val="B0CCB0"/>
              </a:buClr>
              <a:buSzPct val="90000"/>
              <a:buFont typeface="Rockwell"/>
              <a:buAutoNum type="arabicPeriod"/>
            </a:pPr>
            <a:r>
              <a:rPr lang="cs-CZ" sz="2600">
                <a:solidFill>
                  <a:srgbClr val="FFFFFF"/>
                </a:solidFill>
                <a:latin typeface="Rockwell"/>
              </a:rPr>
              <a:t>materiálově vláhově energetické bilanci</a:t>
            </a:r>
          </a:p>
        </p:txBody>
      </p:sp>
      <p:sp>
        <p:nvSpPr>
          <p:cNvPr id="75781" name="TextovéPole 5"/>
          <p:cNvSpPr txBox="1">
            <a:spLocks noChangeArrowheads="1"/>
          </p:cNvSpPr>
          <p:nvPr/>
        </p:nvSpPr>
        <p:spPr bwMode="auto">
          <a:xfrm>
            <a:off x="1214438" y="6072188"/>
            <a:ext cx="2686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Rockwell"/>
              </a:rPr>
              <a:t>Aplikace teorie systémů:</a:t>
            </a:r>
          </a:p>
          <a:p>
            <a:endParaRPr lang="cs-CZ">
              <a:latin typeface="Rockwel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889000"/>
            <a:ext cx="8885237" cy="523875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sz="3600" b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</a:rPr>
              <a:t>Hlavní vlastnosti krajinné sféry Země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57338"/>
            <a:ext cx="9144000" cy="11525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800" b="1" smtClean="0"/>
              <a:t>1. Energetická a vláhově energetická bilance</a:t>
            </a:r>
          </a:p>
          <a:p>
            <a:pPr>
              <a:buFont typeface="Wingdings" pitchFamily="2" charset="2"/>
              <a:buNone/>
            </a:pPr>
            <a:r>
              <a:rPr lang="cs-CZ" sz="2800" b="1" smtClean="0"/>
              <a:t>2. Jednota spojitosti a nespojitosti</a:t>
            </a:r>
          </a:p>
        </p:txBody>
      </p:sp>
      <p:sp>
        <p:nvSpPr>
          <p:cNvPr id="76804" name="Text Box 6"/>
          <p:cNvSpPr txBox="1">
            <a:spLocks noChangeArrowheads="1"/>
          </p:cNvSpPr>
          <p:nvPr/>
        </p:nvSpPr>
        <p:spPr bwMode="auto">
          <a:xfrm>
            <a:off x="6191250" y="3286125"/>
            <a:ext cx="2952750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>
                <a:solidFill>
                  <a:srgbClr val="FF0066"/>
                </a:solidFill>
              </a:rPr>
              <a:t>klimatické pásy</a:t>
            </a:r>
          </a:p>
        </p:txBody>
      </p:sp>
      <p:sp>
        <p:nvSpPr>
          <p:cNvPr id="76805" name="Text Box 7"/>
          <p:cNvSpPr txBox="1">
            <a:spLocks noChangeArrowheads="1"/>
          </p:cNvSpPr>
          <p:nvPr/>
        </p:nvSpPr>
        <p:spPr bwMode="auto">
          <a:xfrm>
            <a:off x="6156325" y="4365625"/>
            <a:ext cx="2232025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>
                <a:solidFill>
                  <a:srgbClr val="FF0066"/>
                </a:solidFill>
              </a:rPr>
              <a:t>geomy</a:t>
            </a:r>
          </a:p>
        </p:txBody>
      </p:sp>
      <p:sp>
        <p:nvSpPr>
          <p:cNvPr id="76806" name="Text Box 8"/>
          <p:cNvSpPr txBox="1">
            <a:spLocks noChangeArrowheads="1"/>
          </p:cNvSpPr>
          <p:nvPr/>
        </p:nvSpPr>
        <p:spPr bwMode="auto">
          <a:xfrm>
            <a:off x="5867400" y="5516563"/>
            <a:ext cx="3276600" cy="274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>
                <a:solidFill>
                  <a:srgbClr val="FF0066"/>
                </a:solidFill>
              </a:rPr>
              <a:t>geochory čili krajiny</a:t>
            </a:r>
          </a:p>
        </p:txBody>
      </p:sp>
      <p:sp>
        <p:nvSpPr>
          <p:cNvPr id="76807" name="Text Box 9"/>
          <p:cNvSpPr txBox="1">
            <a:spLocks noChangeArrowheads="1"/>
          </p:cNvSpPr>
          <p:nvPr/>
        </p:nvSpPr>
        <p:spPr bwMode="auto">
          <a:xfrm>
            <a:off x="4932363" y="6583363"/>
            <a:ext cx="3311525" cy="274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>
                <a:solidFill>
                  <a:srgbClr val="FF0066"/>
                </a:solidFill>
              </a:rPr>
              <a:t>geoméry čili geotopy</a:t>
            </a:r>
          </a:p>
        </p:txBody>
      </p:sp>
      <p:pic>
        <p:nvPicPr>
          <p:cNvPr id="76808" name="Picture 2" descr="KRAJURO+dif_faktor_C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71813"/>
            <a:ext cx="93249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57188" y="214313"/>
            <a:ext cx="8972551" cy="682625"/>
          </a:xfrm>
        </p:spPr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Globální úroveň</a:t>
            </a:r>
            <a:endParaRPr lang="cs-CZ" sz="28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69635" name="Zástupný symbol pro obsah 2"/>
          <p:cNvSpPr>
            <a:spLocks noGrp="1"/>
          </p:cNvSpPr>
          <p:nvPr>
            <p:ph idx="1"/>
          </p:nvPr>
        </p:nvSpPr>
        <p:spPr>
          <a:xfrm>
            <a:off x="285750" y="142875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1800" b="1" smtClean="0"/>
              <a:t>1. Globální úroveň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1800" smtClean="0"/>
              <a:t>základní stavební komponenty - složky prostředí vertikálním směru: litosféra s reliéfem, troposféra, hydrosféra, pedosféra, kryosféra, biosféra a socioekonomická sféra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1800" smtClean="0"/>
              <a:t>. </a:t>
            </a:r>
            <a:r>
              <a:rPr lang="cs-CZ" sz="1800" b="1" smtClean="0"/>
              <a:t>primárními faktory diferenciace a distribuce energie: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b="1" smtClean="0"/>
              <a:t> rotace Země, 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b="1" smtClean="0"/>
              <a:t>oběh kolem Slunce,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b="1" smtClean="0"/>
              <a:t> elipsoidní tvar zemského tělesa 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b="1" smtClean="0"/>
              <a:t> sklon zemské osy.</a:t>
            </a:r>
            <a:r>
              <a:rPr lang="cs-CZ" sz="1800" smtClean="0"/>
              <a:t>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cs-CZ" sz="180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1800" smtClean="0"/>
              <a:t>prvotní rozdělení dávek energie potřebné pro fungování krajinného systému ze Slunce (cca 99,98 %).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cs-CZ" sz="180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1800" smtClean="0"/>
              <a:t> Výsledkem je </a:t>
            </a:r>
            <a:r>
              <a:rPr lang="cs-CZ" sz="1800" b="1" u="sng" smtClean="0"/>
              <a:t>zonální uspořádání „krajinných“ (klimatických) pasů </a:t>
            </a:r>
            <a:r>
              <a:rPr lang="cs-CZ" sz="1800" b="1" smtClean="0"/>
              <a:t>na zemském povrchu s klesajícími dávkami přímé sluneční energie od rovníku k pólům.</a:t>
            </a:r>
            <a:r>
              <a:rPr lang="cs-CZ" sz="1800" smtClean="0"/>
              <a:t>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cs-CZ" sz="180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cs-CZ" sz="180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globální úroveň - krajinné pásy Země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78851" name="Picture 2" descr="kraj_pasy_tx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714500"/>
            <a:ext cx="5072063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2.Regionální úroveň</a:t>
            </a: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. </a:t>
            </a:r>
            <a:b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cs-CZ" b="1" dirty="0" smtClean="0"/>
              <a:t>2.Regionální úroveň</a:t>
            </a:r>
            <a:r>
              <a:rPr lang="cs-CZ" dirty="0" smtClean="0"/>
              <a:t>. </a:t>
            </a:r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jsou rozlišovány tzv. </a:t>
            </a:r>
            <a:r>
              <a:rPr lang="cs-CZ" b="1" dirty="0" smtClean="0"/>
              <a:t>regionální krajinné jednotky, krajinná pásma či </a:t>
            </a:r>
            <a:r>
              <a:rPr lang="cs-CZ" b="1" dirty="0" err="1" smtClean="0"/>
              <a:t>geosystémy</a:t>
            </a:r>
            <a:r>
              <a:rPr lang="cs-CZ" b="1" dirty="0" smtClean="0"/>
              <a:t> zvané "</a:t>
            </a:r>
            <a:r>
              <a:rPr lang="cs-CZ" b="1" dirty="0" err="1" smtClean="0"/>
              <a:t>geomy</a:t>
            </a:r>
            <a:r>
              <a:rPr lang="cs-CZ" dirty="0" smtClean="0"/>
              <a:t>". </a:t>
            </a:r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produkt sekundární distribuce energie (tepla):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 přerozdělení primárních dávek energie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 smtClean="0"/>
              <a:t>cestou výměny vzduchových mas s rozdílnou teplotou a vlhkostí</a:t>
            </a:r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cs-CZ" b="1" dirty="0" smtClean="0"/>
              <a:t> a primární distribuce vláhy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 smtClean="0"/>
              <a:t>podle rozdělení pevnin a oceánů.</a:t>
            </a:r>
            <a:r>
              <a:rPr lang="cs-CZ" dirty="0" smtClean="0"/>
              <a:t> </a:t>
            </a:r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Z hlediska prostorového rozmístění tyto jednotky podléhají zákonitostem :</a:t>
            </a:r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cs-CZ" b="1" dirty="0" smtClean="0"/>
              <a:t>výškové stupňovitosti (vertikální </a:t>
            </a:r>
            <a:r>
              <a:rPr lang="cs-CZ" b="1" dirty="0" err="1" smtClean="0"/>
              <a:t>geomy</a:t>
            </a:r>
            <a:r>
              <a:rPr lang="cs-CZ" b="1" dirty="0" smtClean="0"/>
              <a:t>) </a:t>
            </a:r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cs-CZ" b="1" dirty="0" smtClean="0"/>
              <a:t> šířkové </a:t>
            </a:r>
            <a:r>
              <a:rPr lang="cs-CZ" b="1" dirty="0" err="1" smtClean="0"/>
              <a:t>pásmovitosti</a:t>
            </a:r>
            <a:r>
              <a:rPr lang="cs-CZ" b="1" dirty="0" smtClean="0"/>
              <a:t> (horizontální </a:t>
            </a:r>
            <a:r>
              <a:rPr lang="cs-CZ" b="1" dirty="0" err="1" smtClean="0"/>
              <a:t>geomy</a:t>
            </a:r>
            <a:r>
              <a:rPr lang="cs-CZ" b="1" dirty="0" smtClean="0"/>
              <a:t>).</a:t>
            </a:r>
            <a:endParaRPr lang="cs-CZ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8885238" cy="720725"/>
          </a:xfrm>
        </p:spPr>
        <p:txBody>
          <a:bodyPr>
            <a:normAutofit/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cs-CZ" sz="3600" b="1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</a:rPr>
              <a:t>Geomy</a:t>
            </a:r>
            <a:endParaRPr lang="cs-CZ" sz="3600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Arial" pitchFamily="34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4938" y="1484313"/>
            <a:ext cx="5876925" cy="28813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400" b="1" smtClean="0"/>
              <a:t>Rozdíly energetické a vláhově energetické bilance nacházejí svůj odraz v horizontální pásmitosti a vertikální stupňovitosti.</a:t>
            </a:r>
          </a:p>
        </p:txBody>
      </p:sp>
      <p:pic>
        <p:nvPicPr>
          <p:cNvPr id="80900" name="Picture 4" descr="evropa_geo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59413" y="2224088"/>
            <a:ext cx="2771775" cy="1774825"/>
          </a:xfrm>
        </p:spPr>
      </p:pic>
      <p:pic>
        <p:nvPicPr>
          <p:cNvPr id="80901" name="Picture 6" descr="ReunTrojuhWorkBa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0113" y="3802063"/>
            <a:ext cx="4248150" cy="3055937"/>
          </a:xfrm>
        </p:spPr>
      </p:pic>
      <p:sp>
        <p:nvSpPr>
          <p:cNvPr id="80902" name="Text Box 8"/>
          <p:cNvSpPr txBox="1">
            <a:spLocks noChangeArrowheads="1"/>
          </p:cNvSpPr>
          <p:nvPr/>
        </p:nvSpPr>
        <p:spPr bwMode="auto">
          <a:xfrm>
            <a:off x="5651500" y="2060575"/>
            <a:ext cx="34925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/>
              <a:t>Horizontální geomy Evropy</a:t>
            </a:r>
          </a:p>
        </p:txBody>
      </p:sp>
      <p:sp>
        <p:nvSpPr>
          <p:cNvPr id="80903" name="Text Box 9"/>
          <p:cNvSpPr txBox="1">
            <a:spLocks noChangeArrowheads="1"/>
          </p:cNvSpPr>
          <p:nvPr/>
        </p:nvSpPr>
        <p:spPr bwMode="auto">
          <a:xfrm>
            <a:off x="900113" y="3357563"/>
            <a:ext cx="4608512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/>
              <a:t>Vertikální geomy ostrova Réunion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1143000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sz="2800" i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Rozšíření horizontálních </a:t>
            </a:r>
            <a:r>
              <a:rPr lang="cs-CZ" sz="2800" i="1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geomů</a:t>
            </a:r>
            <a:r>
              <a:rPr lang="cs-CZ" sz="2800" i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v krajinné sféře Země </a:t>
            </a:r>
            <a:r>
              <a:rPr lang="cs-CZ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cs-CZ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cs-CZ" sz="28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81923" name="Picture 2" descr="geomy_svet_no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785813"/>
            <a:ext cx="8215313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Obdélník 5"/>
          <p:cNvSpPr>
            <a:spLocks noChangeArrowheads="1"/>
          </p:cNvSpPr>
          <p:nvPr/>
        </p:nvSpPr>
        <p:spPr bwMode="auto">
          <a:xfrm>
            <a:off x="357188" y="5357813"/>
            <a:ext cx="8143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i="1">
                <a:latin typeface="Rockwell"/>
              </a:rPr>
              <a:t>: 1 – polární pouště, 2 – tundra, 3 – lesotundra, 4 – tajga, 5 – smíšený les, 6 – opadavý listnatý les mírného pásu, 7 – stepi mírného pásu, 8 – stálezelené subtropické lesy a křoviny, 9 - subtropický deštný les, 10 – subtropické stepi, 11 – polopouště a pouště mírného pásu, 12 – tropické pouště, 13 – tropické horské stepi, 14 – suché savany, 15 – vlhké savany a sucholesy, 16 – tropické deštné lesy</a:t>
            </a:r>
            <a:endParaRPr lang="cs-CZ" sz="1600">
              <a:latin typeface="Rockwel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Zástupný symbol pro obsah 2"/>
          <p:cNvSpPr>
            <a:spLocks noGrp="1"/>
          </p:cNvSpPr>
          <p:nvPr>
            <p:ph idx="1"/>
          </p:nvPr>
        </p:nvSpPr>
        <p:spPr>
          <a:xfrm>
            <a:off x="5572125" y="214313"/>
            <a:ext cx="3000375" cy="714375"/>
          </a:xfrm>
        </p:spPr>
        <p:txBody>
          <a:bodyPr/>
          <a:lstStyle/>
          <a:p>
            <a:r>
              <a:rPr lang="cs-CZ" sz="2400" smtClean="0"/>
              <a:t>Ideální kontinent</a:t>
            </a:r>
          </a:p>
        </p:txBody>
      </p:sp>
      <p:pic>
        <p:nvPicPr>
          <p:cNvPr id="82947" name="Picture 2" descr="ideal_kontin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85750"/>
            <a:ext cx="498475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8" name="Obdélník 4"/>
          <p:cNvSpPr>
            <a:spLocks noChangeArrowheads="1"/>
          </p:cNvSpPr>
          <p:nvPr/>
        </p:nvSpPr>
        <p:spPr bwMode="auto">
          <a:xfrm>
            <a:off x="5572125" y="671513"/>
            <a:ext cx="3286125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i="1">
                <a:latin typeface="Rockwell"/>
              </a:rPr>
              <a:t>Schéma ideálního kontinentu s rozmístěním regionálních geosystémů detailních krajinných pásech (Vysvětlivky: 1 – polární pouště, 2 – tundra, 3 – lesotundra, 4 – tajga, 5 – smíšený les, 6 – opadavý listnatý les mírného pásu, 7 – stepi mírného pásu, 8 – stálezelené subtropické lesy a křoviny, 9 - subtropický deštný les, 10 – subtropické stepi, 11 – polopouště a pouště mírného pásu, 12 – tropické pouště, 13 – suché savany, 14 – vlhké savany a sucholesy, 15 – tropické deštné lesy, 16 – směry teplých mořských proudů, 17 – směry chladných mořských prodů, 18 – hlavní směry místních větrů </a:t>
            </a:r>
            <a:endParaRPr lang="cs-CZ">
              <a:latin typeface="Rockwel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endParaRPr lang="cs-CZ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83971" name="Picture 2" descr="vert_geom_goudie_C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0"/>
            <a:ext cx="8072438" cy="5429250"/>
          </a:xfrm>
        </p:spPr>
      </p:pic>
      <p:sp>
        <p:nvSpPr>
          <p:cNvPr id="83972" name="Obdélník 4"/>
          <p:cNvSpPr>
            <a:spLocks noChangeArrowheads="1"/>
          </p:cNvSpPr>
          <p:nvPr/>
        </p:nvSpPr>
        <p:spPr bwMode="auto">
          <a:xfrm>
            <a:off x="428625" y="5380038"/>
            <a:ext cx="935831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i="1">
                <a:latin typeface="Rockwell"/>
              </a:rPr>
              <a:t>Model uspořádání vertikálních geomů v různých zeměpisných šířkách (Vysvětlivky: 1 – polární pouště, 2 – tundra, 3 – tajga, 4 – listnatý les mírného pásu, 5 – stepi mírného pásu, a stálezelené subtropické lesy s křovinami, 6 - pouště, 7 – savany, 8 – tropické deštné lesy, 9 – tropické lesy, 10 – subtropické lesy</a:t>
            </a:r>
            <a:endParaRPr lang="cs-CZ">
              <a:latin typeface="Rockwel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3.Chorická úroveň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cs-CZ" b="1" dirty="0" smtClean="0"/>
              <a:t>3.Chorická úroveň</a:t>
            </a:r>
            <a:r>
              <a:rPr lang="cs-CZ" dirty="0" smtClean="0"/>
              <a:t>. </a:t>
            </a:r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cs-CZ" b="1" dirty="0" smtClean="0"/>
              <a:t>"krajinná" úroveň</a:t>
            </a:r>
            <a:r>
              <a:rPr lang="cs-CZ" dirty="0" smtClean="0"/>
              <a:t> diferenciace krajinné z  </a:t>
            </a:r>
          </a:p>
          <a:p>
            <a:pPr marL="862330" lvl="1" indent="-51435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 err="1" smtClean="0"/>
              <a:t>terciálního</a:t>
            </a:r>
            <a:r>
              <a:rPr lang="cs-CZ" b="1" dirty="0" smtClean="0"/>
              <a:t> přerozdělení energie,</a:t>
            </a:r>
          </a:p>
          <a:p>
            <a:pPr marL="862330" lvl="1" indent="-51435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 smtClean="0"/>
              <a:t> sekundárního přerozdělení vláhy </a:t>
            </a:r>
          </a:p>
          <a:p>
            <a:pPr marL="862330" lvl="1" indent="-51435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 smtClean="0"/>
              <a:t>a primární redistribuce pevné hmoty</a:t>
            </a:r>
            <a:r>
              <a:rPr lang="cs-CZ" dirty="0" smtClean="0"/>
              <a:t> v území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Reliéfu hlavního diferenciačního faktoru krajiny (aj. tzv. místních faktorů - geologické stavby, tektoniky, polohy a objemu vodních objektů, účinku místních větrů, ...) modifikujícího účinky globální a regionální diferenciace krajinné sféry.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/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Dominantní účinek reliéfu se projevuje v genezi konkrétního "krajinného systému", resp. jednodušeji </a:t>
            </a:r>
            <a:r>
              <a:rPr lang="cs-CZ" b="1" dirty="0" smtClean="0"/>
              <a:t>"přirozené mozaiky krajin ", tvořené krajinnými jednotkami </a:t>
            </a:r>
            <a:r>
              <a:rPr lang="cs-CZ" b="1" dirty="0" err="1" smtClean="0"/>
              <a:t>chorické</a:t>
            </a:r>
            <a:r>
              <a:rPr lang="cs-CZ" b="1" dirty="0" smtClean="0"/>
              <a:t> úrovně – </a:t>
            </a:r>
            <a:r>
              <a:rPr lang="cs-CZ" b="1" dirty="0" err="1" smtClean="0"/>
              <a:t>geochorami</a:t>
            </a:r>
            <a:r>
              <a:rPr lang="cs-CZ" b="1" dirty="0" smtClean="0"/>
              <a:t>,</a:t>
            </a:r>
            <a:r>
              <a:rPr lang="cs-CZ" b="1" dirty="0" err="1" smtClean="0"/>
              <a:t>tj.krajinami</a:t>
            </a:r>
            <a:r>
              <a:rPr lang="cs-CZ" b="1" dirty="0" smtClean="0"/>
              <a:t>.</a:t>
            </a:r>
            <a:endParaRPr lang="cs-CZ" dirty="0" smtClean="0"/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hranice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34938" y="2116139"/>
            <a:ext cx="8509028" cy="955672"/>
          </a:xfrm>
        </p:spPr>
        <p:txBody>
          <a:bodyPr/>
          <a:lstStyle/>
          <a:p>
            <a:r>
              <a:rPr lang="cs-CZ" dirty="0" smtClean="0"/>
              <a:t>Krajina je jednotou spojitosti i nespojitosti – při detailním pohledu se rozpadá na menší systémy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" y="3643314"/>
            <a:ext cx="9031288" cy="2608261"/>
          </a:xfrm>
        </p:spPr>
        <p:txBody>
          <a:bodyPr/>
          <a:lstStyle/>
          <a:p>
            <a:r>
              <a:rPr lang="cs-CZ" dirty="0" smtClean="0"/>
              <a:t>Hranice je projevem vnitřní nespojitosti</a:t>
            </a:r>
          </a:p>
          <a:p>
            <a:r>
              <a:rPr lang="cs-CZ" dirty="0" smtClean="0"/>
              <a:t>Hranice je tím výraznější, čím je více   rozdílů v  parametrech oddělovaných krajin 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4. Topická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860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smtClean="0"/>
              <a:t>4. Topická úroveň</a:t>
            </a:r>
            <a:r>
              <a:rPr lang="cs-CZ" smtClean="0"/>
              <a:t>. </a:t>
            </a:r>
          </a:p>
          <a:p>
            <a:r>
              <a:rPr lang="cs-CZ" smtClean="0"/>
              <a:t>Na této místní (lokální a z geografického hlediska konečné) úrovni diferenciace krajinné sféry Země jsou rozlišovány </a:t>
            </a:r>
            <a:r>
              <a:rPr lang="cs-CZ" b="1" smtClean="0"/>
              <a:t>elementární krajinné jednotky - geoméry nebo geotopy</a:t>
            </a:r>
            <a:r>
              <a:rPr lang="cs-CZ" smtClean="0"/>
              <a:t> </a:t>
            </a:r>
          </a:p>
          <a:p>
            <a:r>
              <a:rPr lang="cs-CZ" smtClean="0"/>
              <a:t>konečné přerozdělení energie, vláhy a pevné hmoty.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sz="2800" i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model znázorňující vertikální uspořádání přírodních složek v topickém </a:t>
            </a:r>
            <a:r>
              <a:rPr lang="cs-CZ" sz="2800" i="1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geosystému</a:t>
            </a:r>
            <a:r>
              <a:rPr lang="cs-CZ" sz="2800" i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endParaRPr lang="cs-CZ" sz="28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87043" name="Obdélník 3"/>
          <p:cNvSpPr>
            <a:spLocks noChangeArrowheads="1"/>
          </p:cNvSpPr>
          <p:nvPr/>
        </p:nvSpPr>
        <p:spPr bwMode="auto">
          <a:xfrm>
            <a:off x="4572000" y="1785938"/>
            <a:ext cx="4572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i="1">
                <a:latin typeface="Rockwell"/>
              </a:rPr>
              <a:t>Výřez z modelu znázorňujícího vertikální uspořádání přírodních složek v topickém geosystému (geotopu) severského jehličnatého lesa</a:t>
            </a:r>
          </a:p>
          <a:p>
            <a:r>
              <a:rPr lang="cs-CZ" i="1">
                <a:latin typeface="Rockwell"/>
              </a:rPr>
              <a:t>1 – porost modřínu dahurského, 2 – (polo)keřové patro s brusinkou a borůvkou, 3 – bylinné patro s travinami, jitrocelem a lilií zlatohlavou, 4 – mechové patro, 5 – prokořeněná půda podzolu – aktivní vrstvy na premafrostu, 6 – mělký humusový horizont ochrikový, 7 – loňská výplň mrazového klínu, 8 – hlinitopísčitý Br horizont, 9 – kryoturbací zvířený a promísený přechodový horizont B/C, 10 - zvětralina pískovce, 11 – trvale zmrzlá (sezónně neroztávající) hornina </a:t>
            </a:r>
            <a:endParaRPr lang="cs-CZ">
              <a:latin typeface="Rockwell"/>
            </a:endParaRPr>
          </a:p>
        </p:txBody>
      </p:sp>
      <p:pic>
        <p:nvPicPr>
          <p:cNvPr id="87044" name="Picture 2" descr="LenPlato2m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000250"/>
            <a:ext cx="3773487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0" y="0"/>
          <a:ext cx="8572500" cy="6535801"/>
        </p:xfrm>
        <a:graphic>
          <a:graphicData uri="http://schemas.openxmlformats.org/drawingml/2006/table">
            <a:tbl>
              <a:tblPr/>
              <a:tblGrid>
                <a:gridCol w="785813"/>
                <a:gridCol w="2058987"/>
                <a:gridCol w="1357313"/>
                <a:gridCol w="2084387"/>
                <a:gridCol w="1143000"/>
                <a:gridCol w="1143000"/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Rozlišovací úroveň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Diferenciační faktor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Diferenciační proces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Indikátor diferenciace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Geografická krajinná jednotka t.j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globální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astronomická poloha na zemském povrchu</a:t>
                      </a: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energetická bilance (příkon přímého slunečního záření na rovinnou plochu za rok)</a:t>
                      </a: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průměrná dávka přímého slunečního záření, průměrná roční teplota vzduchu, střídání ročních období (chod teplot)</a:t>
                      </a: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krajinný pás</a:t>
                      </a: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0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regionální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poloha vůči globálnímu vzdušnému a mořskému proudění (od oceánu do vnitrozemí, od hladiny moře po vrcholy hor)</a:t>
                      </a: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vláhově energetická bilance</a:t>
                      </a: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biom (hlavní vegetační společenstva reflektující dlouhodobé vláhové a teplotní poměry území)</a:t>
                      </a: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geom</a:t>
                      </a: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chorická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typy a tvary reliéfu (včetně sklonitosti, expozice, vertikální a horizontální členitosti, nadmořské výšky)</a:t>
                      </a: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materiálová a vláhově energetická bilance</a:t>
                      </a: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místní krajina a heterogenní dílčí krajinné jednotky (vč. vegetačního stupně)</a:t>
                      </a: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Krajina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geochora</a:t>
                      </a: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topická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klíčová vlastnost dané komponenty krajiny</a:t>
                      </a: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finální geografická materiálová a vláhově energetická bilance</a:t>
                      </a: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biota (ekosystém, biotop) místního společenstva rostlin a živočichů</a:t>
                      </a: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krajiny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890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i="1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Monosystémový</a:t>
            </a:r>
            <a:r>
              <a:rPr lang="cs-CZ" i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model krajiny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90115" name="Obdélník 3"/>
          <p:cNvSpPr>
            <a:spLocks noChangeArrowheads="1"/>
          </p:cNvSpPr>
          <p:nvPr/>
        </p:nvSpPr>
        <p:spPr bwMode="auto">
          <a:xfrm>
            <a:off x="6215063" y="1928813"/>
            <a:ext cx="25717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i="1">
                <a:latin typeface="Rockwell"/>
              </a:rPr>
              <a:t> Monosystémový model krajiny schematicky představuje stavební komponenty krajiny jako její funkční bloky</a:t>
            </a:r>
            <a:endParaRPr lang="cs-CZ">
              <a:latin typeface="Rockwell"/>
            </a:endParaRPr>
          </a:p>
        </p:txBody>
      </p:sp>
      <p:pic>
        <p:nvPicPr>
          <p:cNvPr id="90116" name="Picture 2" descr="9_MonoModelC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643063"/>
            <a:ext cx="5470525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Krajiny 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911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smtClean="0"/>
              <a:t>Krajiny se liší vlastnostmi: </a:t>
            </a:r>
            <a:endParaRPr lang="cs-CZ" smtClean="0"/>
          </a:p>
          <a:p>
            <a:pPr lvl="1"/>
            <a:r>
              <a:rPr lang="cs-CZ" smtClean="0"/>
              <a:t>reliéfu,</a:t>
            </a:r>
          </a:p>
          <a:p>
            <a:pPr lvl="1"/>
            <a:r>
              <a:rPr lang="cs-CZ" smtClean="0"/>
              <a:t>mezoklimatu, </a:t>
            </a:r>
          </a:p>
          <a:p>
            <a:pPr lvl="1"/>
            <a:r>
              <a:rPr lang="cs-CZ" smtClean="0"/>
              <a:t>vlhkostními poměry</a:t>
            </a:r>
          </a:p>
          <a:p>
            <a:pPr lvl="1"/>
            <a:r>
              <a:rPr lang="cs-CZ" smtClean="0"/>
              <a:t>půdními poměry</a:t>
            </a:r>
          </a:p>
          <a:p>
            <a:pPr lvl="1"/>
            <a:r>
              <a:rPr lang="cs-CZ" smtClean="0"/>
              <a:t>vegetačním krytem</a:t>
            </a:r>
          </a:p>
          <a:p>
            <a:endParaRPr lang="cs-CZ" smtClean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endParaRPr lang="cs-CZ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921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92164" name="Picture 2" descr="Geo_CHOR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214563"/>
            <a:ext cx="7847012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889000"/>
            <a:ext cx="8885237" cy="884238"/>
          </a:xfrm>
        </p:spPr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b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</a:rPr>
              <a:t>Krajiny dneška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sz="2800" b="1" smtClean="0"/>
              <a:t>PŘÍRODNÍ KRAJINA – vznikla a vyvíjí se jen účinkem přírodních faktorů bez účasti člověka.</a:t>
            </a:r>
          </a:p>
        </p:txBody>
      </p:sp>
      <p:pic>
        <p:nvPicPr>
          <p:cNvPr id="93188" name="Picture 4" descr="PICT0101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836613"/>
            <a:ext cx="4284662" cy="3213100"/>
          </a:xfrm>
        </p:spPr>
      </p:pic>
      <p:pic>
        <p:nvPicPr>
          <p:cNvPr id="93189" name="Picture 7" descr="DSCF46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3643313"/>
            <a:ext cx="4284662" cy="3214687"/>
          </a:xfrm>
        </p:spPr>
      </p:pic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323850" y="4437063"/>
            <a:ext cx="4392613" cy="19177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i="1"/>
              <a:t>Pouště, polární a subpolární oblasti, severský a tropický les, vysokohoří, mokřady, stepi v chráněných územích i mimo ně, velké NP.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b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</a:rPr>
              <a:t>Krajiny dneška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sz="2800" b="1" smtClean="0"/>
              <a:t>PŘÍRODĚ BLÍZKÁ KRAJINA</a:t>
            </a:r>
            <a:r>
              <a:rPr lang="cs-CZ" sz="2800" smtClean="0"/>
              <a:t> </a:t>
            </a:r>
            <a:r>
              <a:rPr lang="cs-CZ" sz="2800" b="1" smtClean="0"/>
              <a:t>– vznikla za minulé spoluúčasti člověka, nyní se vyvíjí jen účinkem přírodních faktorů.</a:t>
            </a:r>
          </a:p>
          <a:p>
            <a:endParaRPr lang="cs-CZ" sz="2800" smtClean="0"/>
          </a:p>
        </p:txBody>
      </p:sp>
      <p:pic>
        <p:nvPicPr>
          <p:cNvPr id="94212" name="Picture 4" descr="poskozLesSumav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41950" y="765175"/>
            <a:ext cx="3702050" cy="6092825"/>
          </a:xfrm>
        </p:spPr>
      </p:pic>
      <p:sp>
        <p:nvSpPr>
          <p:cNvPr id="94213" name="Text Box 6"/>
          <p:cNvSpPr txBox="1">
            <a:spLocks noChangeArrowheads="1"/>
          </p:cNvSpPr>
          <p:nvPr/>
        </p:nvSpPr>
        <p:spPr bwMode="auto">
          <a:xfrm>
            <a:off x="0" y="5445125"/>
            <a:ext cx="5292725" cy="1187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i="1"/>
              <a:t>Středoevropské, západoevropské a balkánské NP, naše NPR a PR, NPP a PP.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b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</a:rPr>
              <a:t>Krajiny dneška</a:t>
            </a:r>
          </a:p>
        </p:txBody>
      </p:sp>
      <p:sp>
        <p:nvSpPr>
          <p:cNvPr id="95235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400" b="1" smtClean="0"/>
              <a:t>KULTURNÍ KRAJINA – PRODUKČNÍ – vznikla, udržuje se či mění vlivem přírodních faktorů za aktivní spoluúčasti člověka, který odebírá část produkce vznikající využíváním přírodních vlastností a procesů v území. Člověk pak do krajiny odkládá své výtvory.</a:t>
            </a:r>
          </a:p>
        </p:txBody>
      </p:sp>
      <p:pic>
        <p:nvPicPr>
          <p:cNvPr id="95236" name="Picture 8" descr="Radišov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7538" y="765175"/>
            <a:ext cx="4716462" cy="3286125"/>
          </a:xfrm>
        </p:spPr>
      </p:pic>
      <p:pic>
        <p:nvPicPr>
          <p:cNvPr id="95237" name="Picture 10" descr="Telcsk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7538" y="3709988"/>
            <a:ext cx="4716462" cy="3148012"/>
          </a:xfrm>
        </p:spPr>
      </p:pic>
      <p:sp>
        <p:nvSpPr>
          <p:cNvPr id="95238" name="Text Box 12"/>
          <p:cNvSpPr txBox="1">
            <a:spLocks noChangeArrowheads="1"/>
          </p:cNvSpPr>
          <p:nvPr/>
        </p:nvSpPr>
        <p:spPr bwMode="auto">
          <a:xfrm>
            <a:off x="0" y="6165850"/>
            <a:ext cx="428466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i="1"/>
              <a:t>Venkovská krajina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Zjišťování krajinných hranic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34938" y="2116138"/>
            <a:ext cx="8437590" cy="4135437"/>
          </a:xfrm>
        </p:spPr>
        <p:txBody>
          <a:bodyPr/>
          <a:lstStyle/>
          <a:p>
            <a:r>
              <a:rPr lang="cs-CZ" dirty="0" smtClean="0"/>
              <a:t>Interpolací – střed mezi dvěma str.</a:t>
            </a:r>
          </a:p>
          <a:p>
            <a:r>
              <a:rPr lang="cs-CZ" dirty="0" smtClean="0"/>
              <a:t>Extrapolací – odhad,kam až sahá vlastnost</a:t>
            </a:r>
          </a:p>
          <a:p>
            <a:r>
              <a:rPr lang="cs-CZ" dirty="0" smtClean="0"/>
              <a:t>Výběrem nejvýraznější komponenty např. podle bioty</a:t>
            </a:r>
            <a:endParaRPr lang="cs-CZ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889000"/>
            <a:ext cx="8885237" cy="1027113"/>
          </a:xfrm>
        </p:spPr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b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</a:rPr>
              <a:t>Krajiny dneška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sz="2400" b="1" smtClean="0"/>
              <a:t>KULTURNÍ KRAJINA KONTROLOVANÁ – vznikla dominantním účinkem člověka v původním přírodním rámci. Člověk zavedl do ní nové procesy, ponechává jim volnost působení, ovšem určuje místo a čas výskytu.</a:t>
            </a:r>
          </a:p>
        </p:txBody>
      </p:sp>
      <p:pic>
        <p:nvPicPr>
          <p:cNvPr id="96260" name="Picture 4" descr="Lipn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4663" y="765175"/>
            <a:ext cx="4859337" cy="2744788"/>
          </a:xfrm>
        </p:spPr>
      </p:pic>
      <p:pic>
        <p:nvPicPr>
          <p:cNvPr id="96261" name="Picture 6" descr="MoKrasSloupSosJ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56375" y="3068638"/>
            <a:ext cx="2587625" cy="3789362"/>
          </a:xfrm>
        </p:spPr>
      </p:pic>
      <p:sp>
        <p:nvSpPr>
          <p:cNvPr id="96262" name="Text Box 8"/>
          <p:cNvSpPr txBox="1">
            <a:spLocks noChangeArrowheads="1"/>
          </p:cNvSpPr>
          <p:nvPr/>
        </p:nvSpPr>
        <p:spPr bwMode="auto">
          <a:xfrm>
            <a:off x="0" y="5949950"/>
            <a:ext cx="6227763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i="1"/>
              <a:t>Vodní nádrže, zavlažované plochy, skleníky, uměle osvětlované plochy.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b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</a:rPr>
              <a:t>Krajiny dneška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sz="2800" b="1" smtClean="0"/>
              <a:t>KULTURNÍ KRAJINA TECHNICKÁ – přírodní rámec krajiny člověk přetvořil, zavedl do krajiny nové procesy sice respektující jevy přírodní, avšak řízené plně člověkem.</a:t>
            </a:r>
          </a:p>
        </p:txBody>
      </p:sp>
      <p:pic>
        <p:nvPicPr>
          <p:cNvPr id="97284" name="Picture 4" descr="NymburkMax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836613"/>
            <a:ext cx="4211637" cy="3341687"/>
          </a:xfrm>
        </p:spPr>
      </p:pic>
      <p:pic>
        <p:nvPicPr>
          <p:cNvPr id="97285" name="Picture 6" descr="DSCF48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18150" y="4259263"/>
            <a:ext cx="2654300" cy="1992312"/>
          </a:xfrm>
        </p:spPr>
      </p:pic>
      <p:sp>
        <p:nvSpPr>
          <p:cNvPr id="97286" name="Text Box 8"/>
          <p:cNvSpPr txBox="1">
            <a:spLocks noChangeArrowheads="1"/>
          </p:cNvSpPr>
          <p:nvPr/>
        </p:nvSpPr>
        <p:spPr bwMode="auto">
          <a:xfrm>
            <a:off x="250825" y="5876925"/>
            <a:ext cx="4392613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i="1"/>
              <a:t>Městská, těžební a dopravní krajina.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642938" y="2714625"/>
            <a:ext cx="9786938" cy="1143000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Invariant krajiny, struktura krajiny</a:t>
            </a: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endParaRPr lang="cs-CZ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99331" name="Obdélník 3"/>
          <p:cNvSpPr>
            <a:spLocks noChangeArrowheads="1"/>
          </p:cNvSpPr>
          <p:nvPr/>
        </p:nvSpPr>
        <p:spPr bwMode="auto">
          <a:xfrm>
            <a:off x="1357313" y="2828925"/>
            <a:ext cx="550068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latin typeface="Rockwell"/>
              </a:rPr>
              <a:t>Změny krajin v čase</a:t>
            </a:r>
            <a:r>
              <a:rPr lang="cs-CZ">
                <a:latin typeface="Rockwell"/>
              </a:rPr>
              <a:t>, jakožto projevy mnoha rozmanitých, vzájemně často propojených procesů, </a:t>
            </a:r>
            <a:r>
              <a:rPr lang="cs-CZ" b="1">
                <a:latin typeface="Rockwell"/>
              </a:rPr>
              <a:t>vyžadují stanovení kritéria</a:t>
            </a:r>
          </a:p>
          <a:p>
            <a:r>
              <a:rPr lang="cs-CZ">
                <a:latin typeface="Rockwell"/>
              </a:rPr>
              <a:t>Sibiřská krajinářská škola za tímto účelem vyvinula pojem </a:t>
            </a:r>
            <a:r>
              <a:rPr lang="cs-CZ" b="1" u="sng">
                <a:latin typeface="Rockwell"/>
              </a:rPr>
              <a:t>"invariant</a:t>
            </a:r>
            <a:endParaRPr lang="cs-CZ">
              <a:latin typeface="Rockwel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Krajinné mapy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003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krajinné mapy a krajinné profily středních měřítek (1:25 000 - 1:2 mil.) znázorňují</a:t>
            </a:r>
          </a:p>
          <a:p>
            <a:pPr lvl="1"/>
            <a:r>
              <a:rPr lang="cs-CZ" smtClean="0"/>
              <a:t>polohu</a:t>
            </a:r>
          </a:p>
          <a:p>
            <a:pPr lvl="1"/>
            <a:r>
              <a:rPr lang="cs-CZ" smtClean="0"/>
              <a:t>genezi</a:t>
            </a:r>
          </a:p>
          <a:p>
            <a:pPr lvl="1"/>
            <a:r>
              <a:rPr lang="cs-CZ" smtClean="0"/>
              <a:t>fungování</a:t>
            </a:r>
          </a:p>
          <a:p>
            <a:pPr lvl="1"/>
            <a:r>
              <a:rPr lang="cs-CZ" smtClean="0"/>
              <a:t> strukturní i dynamické vlastnosti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765175"/>
            <a:ext cx="8885237" cy="360363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Krajinné mapy</a:t>
            </a:r>
            <a:endParaRPr lang="cs-CZ" sz="3600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Arial" pitchFamily="34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25538"/>
            <a:ext cx="9009063" cy="5207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cs-CZ" sz="2000" b="1" smtClean="0"/>
              <a:t>Přírodní krajiny České republiky 1:500 000</a:t>
            </a:r>
          </a:p>
        </p:txBody>
      </p:sp>
      <p:pic>
        <p:nvPicPr>
          <p:cNvPr id="101380" name="Picture 10" descr="500_NATU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49400"/>
            <a:ext cx="9144000" cy="5308600"/>
          </a:xfrm>
        </p:spPr>
      </p:pic>
      <p:sp>
        <p:nvSpPr>
          <p:cNvPr id="101381" name="Text Box 11"/>
          <p:cNvSpPr txBox="1">
            <a:spLocks noChangeArrowheads="1"/>
          </p:cNvSpPr>
          <p:nvPr/>
        </p:nvSpPr>
        <p:spPr bwMode="auto">
          <a:xfrm>
            <a:off x="6443663" y="1844675"/>
            <a:ext cx="2700337" cy="1370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chemeClr val="bg2"/>
                </a:solidFill>
              </a:rPr>
              <a:t>271 typů přírodní krajiny</a:t>
            </a:r>
          </a:p>
          <a:p>
            <a:pPr>
              <a:spcBef>
                <a:spcPct val="50000"/>
              </a:spcBef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889000"/>
            <a:ext cx="8885237" cy="379413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Krajinné mapy</a:t>
            </a:r>
            <a:endParaRPr lang="cs-CZ" sz="3600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Arial" pitchFamily="34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11638" y="1484313"/>
            <a:ext cx="4932362" cy="5762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400" b="1" smtClean="0"/>
              <a:t>Přírodní krajiny Jižní Moravy</a:t>
            </a:r>
          </a:p>
        </p:txBody>
      </p:sp>
      <p:pic>
        <p:nvPicPr>
          <p:cNvPr id="102404" name="Picture 4" descr="750_podyj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73238"/>
            <a:ext cx="4016375" cy="5084762"/>
          </a:xfrm>
        </p:spPr>
      </p:pic>
      <p:pic>
        <p:nvPicPr>
          <p:cNvPr id="102405" name="Picture 14" descr="200_podyji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55875" y="2466975"/>
            <a:ext cx="3452813" cy="4391025"/>
          </a:xfrm>
        </p:spPr>
      </p:pic>
      <p:pic>
        <p:nvPicPr>
          <p:cNvPr id="102406" name="Picture 16" descr="50_podyj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2847975"/>
            <a:ext cx="3160712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7" name="Picture 17" descr="10_podyj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5100" y="3500438"/>
            <a:ext cx="26289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8" name="Text Box 18"/>
          <p:cNvSpPr txBox="1">
            <a:spLocks noChangeArrowheads="1"/>
          </p:cNvSpPr>
          <p:nvPr/>
        </p:nvSpPr>
        <p:spPr bwMode="auto">
          <a:xfrm>
            <a:off x="1331913" y="1341438"/>
            <a:ext cx="19431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/>
              <a:t>1:750 000</a:t>
            </a:r>
          </a:p>
        </p:txBody>
      </p:sp>
      <p:sp>
        <p:nvSpPr>
          <p:cNvPr id="102409" name="Text Box 19"/>
          <p:cNvSpPr txBox="1">
            <a:spLocks noChangeArrowheads="1"/>
          </p:cNvSpPr>
          <p:nvPr/>
        </p:nvSpPr>
        <p:spPr bwMode="auto">
          <a:xfrm>
            <a:off x="4356100" y="1989138"/>
            <a:ext cx="1944688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/>
              <a:t>1:200 000</a:t>
            </a:r>
          </a:p>
        </p:txBody>
      </p:sp>
      <p:sp>
        <p:nvSpPr>
          <p:cNvPr id="102410" name="Text Box 20"/>
          <p:cNvSpPr txBox="1">
            <a:spLocks noChangeArrowheads="1"/>
          </p:cNvSpPr>
          <p:nvPr/>
        </p:nvSpPr>
        <p:spPr bwMode="auto">
          <a:xfrm>
            <a:off x="6156325" y="2349500"/>
            <a:ext cx="15113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/>
              <a:t>1:50 000</a:t>
            </a:r>
          </a:p>
        </p:txBody>
      </p:sp>
      <p:sp>
        <p:nvSpPr>
          <p:cNvPr id="102411" name="Text Box 21"/>
          <p:cNvSpPr txBox="1">
            <a:spLocks noChangeArrowheads="1"/>
          </p:cNvSpPr>
          <p:nvPr/>
        </p:nvSpPr>
        <p:spPr bwMode="auto">
          <a:xfrm>
            <a:off x="7740650" y="2997200"/>
            <a:ext cx="14033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/>
              <a:t>1:10 000</a:t>
            </a:r>
          </a:p>
        </p:txBody>
      </p:sp>
      <p:sp>
        <p:nvSpPr>
          <p:cNvPr id="102412" name="Line 22"/>
          <p:cNvSpPr>
            <a:spLocks noChangeShapeType="1"/>
          </p:cNvSpPr>
          <p:nvPr/>
        </p:nvSpPr>
        <p:spPr bwMode="auto">
          <a:xfrm flipH="1">
            <a:off x="5580063" y="4221163"/>
            <a:ext cx="2447925" cy="1152525"/>
          </a:xfrm>
          <a:prstGeom prst="line">
            <a:avLst/>
          </a:prstGeom>
          <a:noFill/>
          <a:ln w="28575" cap="sq">
            <a:solidFill>
              <a:srgbClr val="FFFF00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02413" name="Line 23"/>
          <p:cNvSpPr>
            <a:spLocks noChangeShapeType="1"/>
          </p:cNvSpPr>
          <p:nvPr/>
        </p:nvSpPr>
        <p:spPr bwMode="auto">
          <a:xfrm>
            <a:off x="5435600" y="5300663"/>
            <a:ext cx="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02414" name="Line 24"/>
          <p:cNvSpPr>
            <a:spLocks noChangeShapeType="1"/>
          </p:cNvSpPr>
          <p:nvPr/>
        </p:nvSpPr>
        <p:spPr bwMode="auto">
          <a:xfrm flipH="1">
            <a:off x="3635375" y="5300663"/>
            <a:ext cx="1873250" cy="0"/>
          </a:xfrm>
          <a:prstGeom prst="line">
            <a:avLst/>
          </a:prstGeom>
          <a:noFill/>
          <a:ln w="28575" cap="sq">
            <a:solidFill>
              <a:srgbClr val="FFFF00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02415" name="Line 26"/>
          <p:cNvSpPr>
            <a:spLocks noChangeShapeType="1"/>
          </p:cNvSpPr>
          <p:nvPr/>
        </p:nvSpPr>
        <p:spPr bwMode="auto">
          <a:xfrm flipH="1" flipV="1">
            <a:off x="1403350" y="5157788"/>
            <a:ext cx="2089150" cy="215900"/>
          </a:xfrm>
          <a:prstGeom prst="line">
            <a:avLst/>
          </a:prstGeom>
          <a:noFill/>
          <a:ln w="28575" cap="sq">
            <a:solidFill>
              <a:srgbClr val="FFFF00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cs-CZ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endParaRPr lang="cs-CZ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034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Praktický význam pro společnost: </a:t>
            </a:r>
          </a:p>
          <a:p>
            <a:pPr lvl="1"/>
            <a:r>
              <a:rPr lang="cs-CZ" smtClean="0"/>
              <a:t>posuzování </a:t>
            </a:r>
            <a:r>
              <a:rPr lang="cs-CZ" b="1" smtClean="0"/>
              <a:t>vhodnosti krajin pro různé praktické účely</a:t>
            </a:r>
            <a:r>
              <a:rPr lang="cs-CZ" smtClean="0"/>
              <a:t>, (stanovování potenciálu krajiny např. potenciál krajiny pro bydlení, sport, konkrétní průmysl, zemědělskou činnost atd.)</a:t>
            </a:r>
          </a:p>
          <a:p>
            <a:pPr lvl="1"/>
            <a:r>
              <a:rPr lang="cs-CZ" smtClean="0"/>
              <a:t>analýza rizik,(ohrožení společnosti krajinou, např.vyhodnocení míst nebezpečných pro sesuvy, záplavová území, zemětřesení atd. ) </a:t>
            </a:r>
          </a:p>
          <a:p>
            <a:endParaRPr lang="cs-CZ" smtClean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endParaRPr lang="cs-CZ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04451" name="Zástupný symbol pro obsah 2"/>
          <p:cNvSpPr>
            <a:spLocks noGrp="1"/>
          </p:cNvSpPr>
          <p:nvPr>
            <p:ph idx="1"/>
          </p:nvPr>
        </p:nvSpPr>
        <p:spPr>
          <a:xfrm>
            <a:off x="3714750" y="1643063"/>
            <a:ext cx="8229600" cy="4525962"/>
          </a:xfrm>
        </p:spPr>
        <p:txBody>
          <a:bodyPr/>
          <a:lstStyle/>
          <a:p>
            <a:endParaRPr lang="cs-CZ" smtClean="0"/>
          </a:p>
        </p:txBody>
      </p:sp>
      <p:pic>
        <p:nvPicPr>
          <p:cNvPr id="104452" name="Picture 2" descr="PROFIL_d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0"/>
            <a:ext cx="8501062" cy="666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sz="2800" i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Závislostní pyramida přírodních složek krajiny jako konvenční uspořádání komponent krajiny podle míry nezávislosti a nedotknutelnosti</a:t>
            </a:r>
            <a:endParaRPr lang="cs-CZ" sz="28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054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105476" name="Picture 2" descr="15_PYRAM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25"/>
            <a:ext cx="8915400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Relativní homogenita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34938" y="2116138"/>
            <a:ext cx="7937524" cy="4135437"/>
          </a:xfrm>
        </p:spPr>
        <p:txBody>
          <a:bodyPr/>
          <a:lstStyle/>
          <a:p>
            <a:r>
              <a:rPr lang="cs-CZ" dirty="0" smtClean="0"/>
              <a:t>Krajina (</a:t>
            </a:r>
            <a:r>
              <a:rPr lang="cs-CZ" dirty="0" err="1" smtClean="0"/>
              <a:t>gs</a:t>
            </a:r>
            <a:r>
              <a:rPr lang="cs-CZ" dirty="0" smtClean="0"/>
              <a:t>.) se nadané rozlišovací úrovni vyznačuje vnitřní stejnorodostí ve faktorech, na základě kterých byla vymezena</a:t>
            </a:r>
          </a:p>
          <a:p>
            <a:endParaRPr lang="cs-CZ" dirty="0" smtClean="0"/>
          </a:p>
          <a:p>
            <a:r>
              <a:rPr lang="cs-CZ" dirty="0" smtClean="0"/>
              <a:t>entropie – míra rozrůzněnosti </a:t>
            </a:r>
            <a:endParaRPr lang="cs-CZ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endParaRPr lang="cs-CZ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064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endParaRPr lang="cs-CZ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075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Geneze, vznik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34938" y="2116138"/>
            <a:ext cx="8794780" cy="4135437"/>
          </a:xfrm>
        </p:spPr>
        <p:txBody>
          <a:bodyPr/>
          <a:lstStyle/>
          <a:p>
            <a:r>
              <a:rPr lang="cs-CZ" dirty="0" err="1" smtClean="0"/>
              <a:t>Gs</a:t>
            </a:r>
            <a:r>
              <a:rPr lang="cs-CZ" dirty="0" smtClean="0"/>
              <a:t>. Vzniká po změnách vnějších faktorů, které vedly k rozrušení původní struktury a změně invariantu</a:t>
            </a:r>
          </a:p>
          <a:p>
            <a:r>
              <a:rPr lang="cs-CZ" dirty="0" smtClean="0"/>
              <a:t>Vznik</a:t>
            </a:r>
          </a:p>
          <a:p>
            <a:pPr lvl="1"/>
            <a:r>
              <a:rPr lang="cs-CZ" dirty="0" smtClean="0"/>
              <a:t> evolucí  - oteplování, zkulturňování, vrásnění</a:t>
            </a:r>
          </a:p>
          <a:p>
            <a:pPr lvl="1"/>
            <a:r>
              <a:rPr lang="cs-CZ" dirty="0" smtClean="0"/>
              <a:t> revolucí – vyzdvižení kry, sesuv, sopečná činnost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876</TotalTime>
  <Words>2326</Words>
  <Application>Microsoft Office PowerPoint</Application>
  <PresentationFormat>Předvádění na obrazovce (4:3)</PresentationFormat>
  <Paragraphs>350</Paragraphs>
  <Slides>81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81</vt:i4>
      </vt:variant>
    </vt:vector>
  </HeadingPairs>
  <TitlesOfParts>
    <vt:vector size="82" baseType="lpstr">
      <vt:lpstr>Technický</vt:lpstr>
      <vt:lpstr>Nauka o krajině </vt:lpstr>
      <vt:lpstr>Krajina a její vlastnosti</vt:lpstr>
      <vt:lpstr>Ekonomická struktura krajiny</vt:lpstr>
      <vt:lpstr>Humánní struktura krajiny</vt:lpstr>
      <vt:lpstr>2.Hranice krajiny</vt:lpstr>
      <vt:lpstr>hranice</vt:lpstr>
      <vt:lpstr>Zjišťování krajinných hranic</vt:lpstr>
      <vt:lpstr>3. Relativní homogenita </vt:lpstr>
      <vt:lpstr>4. Geneze, vznik </vt:lpstr>
      <vt:lpstr>Geneze a krajinotvorný proces</vt:lpstr>
      <vt:lpstr>Stáří geosystémů</vt:lpstr>
      <vt:lpstr>Zákonitosti(6) fzg procesu</vt:lpstr>
      <vt:lpstr>Zákonitosti(6) fzg procesu</vt:lpstr>
      <vt:lpstr>5. Dynamika </vt:lpstr>
      <vt:lpstr>Snímek 15</vt:lpstr>
      <vt:lpstr>6. Stav krajiny</vt:lpstr>
      <vt:lpstr>Dělení stavů krajiny</vt:lpstr>
      <vt:lpstr>Dělení stavů</vt:lpstr>
      <vt:lpstr>Stavy - hierarchie</vt:lpstr>
      <vt:lpstr>Stavy podle řídící složky, chování</vt:lpstr>
      <vt:lpstr>Význam stavu v chování krajiny</vt:lpstr>
      <vt:lpstr>Stavy podle vlivu člověka</vt:lpstr>
      <vt:lpstr>7. Přírodní režim </vt:lpstr>
      <vt:lpstr>8. Stabilita </vt:lpstr>
      <vt:lpstr>9. Citlivost </vt:lpstr>
      <vt:lpstr>10. Potenciál  </vt:lpstr>
      <vt:lpstr>11. Rovnováha </vt:lpstr>
      <vt:lpstr>Dynamika</vt:lpstr>
      <vt:lpstr>Chování krajiny</vt:lpstr>
      <vt:lpstr>Fungování krajiny</vt:lpstr>
      <vt:lpstr>Snímek 31</vt:lpstr>
      <vt:lpstr>Snímek 32</vt:lpstr>
      <vt:lpstr>Typologie krajiny</vt:lpstr>
      <vt:lpstr>Typy krajiny</vt:lpstr>
      <vt:lpstr>Typologický  a  individuální charakter </vt:lpstr>
      <vt:lpstr>Krajinná sféra a její diferenciace</vt:lpstr>
      <vt:lpstr>Geosféry Země</vt:lpstr>
      <vt:lpstr> Geosféra</vt:lpstr>
      <vt:lpstr>Snímek 39</vt:lpstr>
      <vt:lpstr>Geosféry Země</vt:lpstr>
      <vt:lpstr>Geosféry Země</vt:lpstr>
      <vt:lpstr>diferenciace krajinné sféry Země </vt:lpstr>
      <vt:lpstr>Definice krajinné sféry</vt:lpstr>
      <vt:lpstr>Krajinná sféra a její hranice</vt:lpstr>
      <vt:lpstr>Mocnost krajinné sféry</vt:lpstr>
      <vt:lpstr>Diferenciace krajinné sféry</vt:lpstr>
      <vt:lpstr>Diferenciace krajinné sféry</vt:lpstr>
      <vt:lpstr>Diferenciace krajinné sféry</vt:lpstr>
      <vt:lpstr>Diferenciace krajinné sféry</vt:lpstr>
      <vt:lpstr>čtyři základní úrovně diferenciace krajinné sféry</vt:lpstr>
      <vt:lpstr>Hlavní vlastnosti krajinné sféry Země</vt:lpstr>
      <vt:lpstr>Globální úroveň</vt:lpstr>
      <vt:lpstr> globální úroveň - krajinné pásy Země</vt:lpstr>
      <vt:lpstr>2.Regionální úroveň.  </vt:lpstr>
      <vt:lpstr>Geomy</vt:lpstr>
      <vt:lpstr>Rozšíření horizontálních geomů v krajinné sféře Země  </vt:lpstr>
      <vt:lpstr>Snímek 57</vt:lpstr>
      <vt:lpstr>Snímek 58</vt:lpstr>
      <vt:lpstr>3.Chorická úroveň</vt:lpstr>
      <vt:lpstr> 4. Topická</vt:lpstr>
      <vt:lpstr>model znázorňující vertikální uspořádání přírodních složek v topickém geosystému </vt:lpstr>
      <vt:lpstr>Snímek 62</vt:lpstr>
      <vt:lpstr>krajiny</vt:lpstr>
      <vt:lpstr>Monosystémový model krajiny</vt:lpstr>
      <vt:lpstr>Krajiny </vt:lpstr>
      <vt:lpstr>Snímek 66</vt:lpstr>
      <vt:lpstr>Krajiny dneška</vt:lpstr>
      <vt:lpstr>Krajiny dneška</vt:lpstr>
      <vt:lpstr>Krajiny dneška</vt:lpstr>
      <vt:lpstr>Krajiny dneška</vt:lpstr>
      <vt:lpstr>Krajiny dneška</vt:lpstr>
      <vt:lpstr>Invariant krajiny, struktura krajiny </vt:lpstr>
      <vt:lpstr>Snímek 73</vt:lpstr>
      <vt:lpstr>Krajinné mapy</vt:lpstr>
      <vt:lpstr>Krajinné mapy</vt:lpstr>
      <vt:lpstr>Krajinné mapy</vt:lpstr>
      <vt:lpstr>Snímek 77</vt:lpstr>
      <vt:lpstr>Snímek 78</vt:lpstr>
      <vt:lpstr>Závislostní pyramida přírodních složek krajiny jako konvenční uspořádání komponent krajiny podle míry nezávislosti a nedotknutelnosti</vt:lpstr>
      <vt:lpstr>Snímek 80</vt:lpstr>
      <vt:lpstr>Snímek 81</vt:lpstr>
    </vt:vector>
  </TitlesOfParts>
  <Company>Pedagogicka fakulta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Nauka o krajině </dc:title>
  <dc:creator>Svatonova</dc:creator>
  <cp:lastModifiedBy>Svatonova</cp:lastModifiedBy>
  <cp:revision>89</cp:revision>
  <dcterms:created xsi:type="dcterms:W3CDTF">2009-09-21T14:51:25Z</dcterms:created>
  <dcterms:modified xsi:type="dcterms:W3CDTF">2009-10-21T19:22:15Z</dcterms:modified>
</cp:coreProperties>
</file>