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100"/>
  </p:notesMasterIdLst>
  <p:sldIdLst>
    <p:sldId id="256" r:id="rId2"/>
    <p:sldId id="261" r:id="rId3"/>
    <p:sldId id="350" r:id="rId4"/>
    <p:sldId id="258" r:id="rId5"/>
    <p:sldId id="354" r:id="rId6"/>
    <p:sldId id="336" r:id="rId7"/>
    <p:sldId id="352" r:id="rId8"/>
    <p:sldId id="353" r:id="rId9"/>
    <p:sldId id="355" r:id="rId10"/>
    <p:sldId id="337" r:id="rId11"/>
    <p:sldId id="338" r:id="rId12"/>
    <p:sldId id="339" r:id="rId13"/>
    <p:sldId id="340" r:id="rId14"/>
    <p:sldId id="376" r:id="rId15"/>
    <p:sldId id="357" r:id="rId16"/>
    <p:sldId id="362" r:id="rId17"/>
    <p:sldId id="278" r:id="rId18"/>
    <p:sldId id="408" r:id="rId19"/>
    <p:sldId id="409" r:id="rId20"/>
    <p:sldId id="410" r:id="rId21"/>
    <p:sldId id="287" r:id="rId22"/>
    <p:sldId id="411" r:id="rId23"/>
    <p:sldId id="412" r:id="rId24"/>
    <p:sldId id="361" r:id="rId25"/>
    <p:sldId id="414" r:id="rId26"/>
    <p:sldId id="415" r:id="rId27"/>
    <p:sldId id="416" r:id="rId28"/>
    <p:sldId id="428" r:id="rId29"/>
    <p:sldId id="373" r:id="rId30"/>
    <p:sldId id="431" r:id="rId31"/>
    <p:sldId id="417" r:id="rId32"/>
    <p:sldId id="374" r:id="rId33"/>
    <p:sldId id="432" r:id="rId34"/>
    <p:sldId id="433" r:id="rId35"/>
    <p:sldId id="430" r:id="rId36"/>
    <p:sldId id="418" r:id="rId37"/>
    <p:sldId id="422" r:id="rId38"/>
    <p:sldId id="420" r:id="rId39"/>
    <p:sldId id="423" r:id="rId40"/>
    <p:sldId id="324" r:id="rId41"/>
    <p:sldId id="325" r:id="rId42"/>
    <p:sldId id="326" r:id="rId43"/>
    <p:sldId id="327" r:id="rId44"/>
    <p:sldId id="323" r:id="rId45"/>
    <p:sldId id="328" r:id="rId46"/>
    <p:sldId id="329" r:id="rId47"/>
    <p:sldId id="330" r:id="rId48"/>
    <p:sldId id="429" r:id="rId49"/>
    <p:sldId id="426" r:id="rId50"/>
    <p:sldId id="424" r:id="rId51"/>
    <p:sldId id="425" r:id="rId52"/>
    <p:sldId id="427" r:id="rId53"/>
    <p:sldId id="377" r:id="rId54"/>
    <p:sldId id="378" r:id="rId55"/>
    <p:sldId id="379" r:id="rId56"/>
    <p:sldId id="380" r:id="rId57"/>
    <p:sldId id="381" r:id="rId58"/>
    <p:sldId id="382" r:id="rId59"/>
    <p:sldId id="383" r:id="rId60"/>
    <p:sldId id="384" r:id="rId61"/>
    <p:sldId id="385" r:id="rId62"/>
    <p:sldId id="386" r:id="rId63"/>
    <p:sldId id="387" r:id="rId64"/>
    <p:sldId id="388" r:id="rId65"/>
    <p:sldId id="389" r:id="rId66"/>
    <p:sldId id="390" r:id="rId67"/>
    <p:sldId id="391" r:id="rId68"/>
    <p:sldId id="392" r:id="rId69"/>
    <p:sldId id="393" r:id="rId70"/>
    <p:sldId id="394" r:id="rId71"/>
    <p:sldId id="395" r:id="rId72"/>
    <p:sldId id="396" r:id="rId73"/>
    <p:sldId id="397" r:id="rId74"/>
    <p:sldId id="398" r:id="rId75"/>
    <p:sldId id="399" r:id="rId76"/>
    <p:sldId id="400" r:id="rId77"/>
    <p:sldId id="401" r:id="rId78"/>
    <p:sldId id="402" r:id="rId79"/>
    <p:sldId id="403" r:id="rId80"/>
    <p:sldId id="404" r:id="rId81"/>
    <p:sldId id="405" r:id="rId82"/>
    <p:sldId id="406" r:id="rId83"/>
    <p:sldId id="407" r:id="rId84"/>
    <p:sldId id="344" r:id="rId85"/>
    <p:sldId id="345" r:id="rId86"/>
    <p:sldId id="346" r:id="rId87"/>
    <p:sldId id="347" r:id="rId88"/>
    <p:sldId id="348" r:id="rId89"/>
    <p:sldId id="308" r:id="rId90"/>
    <p:sldId id="309" r:id="rId91"/>
    <p:sldId id="366" r:id="rId92"/>
    <p:sldId id="367" r:id="rId93"/>
    <p:sldId id="368" r:id="rId94"/>
    <p:sldId id="369" r:id="rId95"/>
    <p:sldId id="306" r:id="rId96"/>
    <p:sldId id="307" r:id="rId97"/>
    <p:sldId id="310" r:id="rId98"/>
    <p:sldId id="311" r:id="rId9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8130" autoAdjust="0"/>
  </p:normalViewPr>
  <p:slideViewPr>
    <p:cSldViewPr>
      <p:cViewPr varScale="1">
        <p:scale>
          <a:sx n="61" d="100"/>
          <a:sy n="61" d="100"/>
        </p:scale>
        <p:origin x="-140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0EB183-D4EB-4EBD-B8E9-8C4E6163A754}" type="datetimeFigureOut">
              <a:rPr lang="cs-CZ"/>
              <a:pPr>
                <a:defRPr/>
              </a:pPr>
              <a:t>7.10.2009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819143-730E-46B1-A2A0-5711BE6E76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i="1" smtClean="0"/>
              <a:t>Objektem studia je tedy krajinná sféra a její teritoriální segmenty jako celky, předmětem studia čili cestou k poznání těchto holisticky pojímaných územních jednotek je porozumění jejich stavbě a dynamickému spolupůsobení složek a jejich vlastností (prvků), zákonitostem vzniku a uchování stavby i dynamiky, vazbám mezi nimi fungujícím</a:t>
            </a:r>
            <a:endParaRPr lang="cs-CZ" smtClean="0"/>
          </a:p>
        </p:txBody>
      </p:sp>
      <p:sp>
        <p:nvSpPr>
          <p:cNvPr id="1208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28C90B-F14C-4DFA-B003-51C318EADD65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i="1" u="sng" smtClean="0"/>
              <a:t>krajinná ekologie </a:t>
            </a:r>
            <a:r>
              <a:rPr lang="cs-CZ" i="1" smtClean="0"/>
              <a:t>důraz na exaktnost, empirii a detail (věcnou syntézu). </a:t>
            </a:r>
          </a:p>
          <a:p>
            <a:pPr eaLnBrk="1" hangingPunct="1">
              <a:spcBef>
                <a:spcPct val="0"/>
              </a:spcBef>
            </a:pPr>
            <a:r>
              <a:rPr lang="cs-CZ" i="1" smtClean="0"/>
              <a:t>Vzájemná spolupráce a podpora obou (a dalších) disciplin vede </a:t>
            </a:r>
            <a:r>
              <a:rPr lang="cs-CZ" i="1" u="sng" smtClean="0"/>
              <a:t>k hlubšímu pochopení</a:t>
            </a:r>
            <a:r>
              <a:rPr lang="cs-CZ" i="1" smtClean="0"/>
              <a:t>, hodnocení a prognózování </a:t>
            </a:r>
            <a:r>
              <a:rPr lang="cs-CZ" i="1" u="sng" smtClean="0"/>
              <a:t>vlastností životního prostředí</a:t>
            </a:r>
            <a:r>
              <a:rPr lang="cs-CZ" i="1" smtClean="0"/>
              <a:t>.</a:t>
            </a:r>
            <a:endParaRPr lang="cs-CZ" smtClean="0"/>
          </a:p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218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75783E-BB1E-456F-A006-BBD6338EF6C9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cs-CZ" i="1" u="sng" smtClean="0"/>
              <a:t>Nauka o krajině</a:t>
            </a:r>
            <a:r>
              <a:rPr lang="cs-CZ" i="1" smtClean="0"/>
              <a:t> věnuje rovnocennou pozornost jednotlivým složkám a vlastnostem krajiny v duchu </a:t>
            </a:r>
            <a:r>
              <a:rPr lang="cs-CZ" i="1" u="sng" smtClean="0"/>
              <a:t>geocentrického</a:t>
            </a:r>
            <a:r>
              <a:rPr lang="cs-CZ" i="1" smtClean="0"/>
              <a:t> přístupu.</a:t>
            </a:r>
          </a:p>
          <a:p>
            <a:pPr eaLnBrk="1" hangingPunct="1">
              <a:spcBef>
                <a:spcPct val="0"/>
              </a:spcBef>
            </a:pPr>
            <a:r>
              <a:rPr lang="cs-CZ" i="1" smtClean="0"/>
              <a:t> </a:t>
            </a:r>
            <a:r>
              <a:rPr lang="cs-CZ" i="1" u="sng" smtClean="0"/>
              <a:t>Geografie </a:t>
            </a:r>
            <a:r>
              <a:rPr lang="cs-CZ" i="1" smtClean="0"/>
              <a:t>cestou pěstování nauky o krajině vnáší do studnice poznání krajin Země rozhled, přehlednost a prostorovost (územní syntézu</a:t>
            </a:r>
            <a:r>
              <a:rPr lang="cs-CZ" smtClean="0"/>
              <a:t> co člověk?</a:t>
            </a:r>
          </a:p>
        </p:txBody>
      </p:sp>
      <p:sp>
        <p:nvSpPr>
          <p:cNvPr id="1228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4D4C2B-D163-499B-BF04-F0ED8EE1F829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mtClean="0"/>
              <a:t>Vert – dolní vrstva litosféry, až spodní vrstva troposféry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2C8788-F1FF-4932-9985-27638C4E16CD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Rovníkové oblasti ve srovnání s polárními dostávají cca 5x až 7x více sluneční energie. Na této úrovni probíhají globální </a:t>
            </a:r>
            <a:r>
              <a:rPr lang="cs-CZ" u="sng" smtClean="0"/>
              <a:t>dlouhodobé procesy</a:t>
            </a:r>
            <a:r>
              <a:rPr lang="cs-CZ" smtClean="0"/>
              <a:t>, obvykle spojované s globální klimatickou změnou, především s kolísáním energetických dávek od Slunce.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Globální úroveň charakterizuje především </a:t>
            </a:r>
            <a:r>
              <a:rPr lang="cs-CZ" b="1" smtClean="0"/>
              <a:t>energetická bilance</a:t>
            </a:r>
            <a:r>
              <a:rPr lang="cs-CZ" smtClean="0"/>
              <a:t> </a:t>
            </a:r>
            <a:r>
              <a:rPr lang="cs-CZ" b="1" smtClean="0"/>
              <a:t>ploch</a:t>
            </a:r>
            <a:r>
              <a:rPr lang="cs-CZ" smtClean="0"/>
              <a:t> intenzivně se projevující vztahy mezi jednotlivými stavebními složkami krajiny: ovzduším, vodou, geologickým podložím, disponibilní energií z přímého slunečního záření.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 Globální výzkum se zabývá 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krajinnou sférou jako celkem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zjištění vývoje, 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hodnocení stavu a prognóza obsahu a přístupnosti rozmanitých chemických látek v prostředí, zejména tzv. skleníkových plynů, biogenních prvků a látek, škodlivých příměsí. </a:t>
            </a:r>
          </a:p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239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E4A07B-5872-4395-A24A-763B4AC24E0B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Regionální krajinný výzkum se zabývá geomy, vycházeje ze stanovení jejich </a:t>
            </a:r>
            <a:r>
              <a:rPr lang="cs-CZ" b="1" smtClean="0"/>
              <a:t>vláhově energetické bilance</a:t>
            </a:r>
            <a:r>
              <a:rPr lang="cs-CZ" smtClean="0"/>
              <a:t>, jako hlavního genetického faktoru. Jejich diferenciace a teoretické teritoriální vymezení je principiálně založeno na </a:t>
            </a:r>
            <a:r>
              <a:rPr lang="cs-CZ" b="1" smtClean="0"/>
              <a:t>výpočtu rozličných indexů (např. radiační index suchosti podle Budyka, Langův dešťový faktor</a:t>
            </a:r>
            <a:r>
              <a:rPr lang="cs-CZ" smtClean="0"/>
              <a:t> atd.), přičemž</a:t>
            </a:r>
            <a:r>
              <a:rPr lang="cs-CZ" b="1" smtClean="0"/>
              <a:t> finálním indikátorem této bilance je přirozené krajinné pásmo definované vegetační formací </a:t>
            </a:r>
            <a:r>
              <a:rPr lang="cs-CZ" smtClean="0"/>
              <a:t>(např. boreální jehličnatý les, lesostep, step, ...) nebo </a:t>
            </a:r>
            <a:r>
              <a:rPr lang="cs-CZ" b="1" smtClean="0"/>
              <a:t>vegetačním stupněm</a:t>
            </a:r>
            <a:endParaRPr lang="cs-CZ" smtClean="0"/>
          </a:p>
        </p:txBody>
      </p:sp>
      <p:sp>
        <p:nvSpPr>
          <p:cNvPr id="1249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0E5F04-B435-4CFE-9045-F66A56D80B4A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71</a:t>
            </a:fld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FE9E81-156F-4FEB-9E72-E1701F7E0B47}" type="slidenum">
              <a:rPr lang="cs-CZ" smtClean="0"/>
              <a:pPr>
                <a:defRPr/>
              </a:pPr>
              <a:t>83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lný tvar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Volný tvar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6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E2CAF-2AC4-496C-A01B-5198E9272644}" type="datetimeFigureOut">
              <a:rPr lang="cs-CZ"/>
              <a:pPr>
                <a:defRPr/>
              </a:pPr>
              <a:t>7.10.2009</a:t>
            </a:fld>
            <a:endParaRPr lang="cs-CZ"/>
          </a:p>
        </p:txBody>
      </p:sp>
      <p:sp>
        <p:nvSpPr>
          <p:cNvPr id="7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4F7B0-6DC6-4043-8822-BC52FE21CB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ABE16-1503-42B5-9465-003B84DB7837}" type="datetimeFigureOut">
              <a:rPr lang="cs-CZ"/>
              <a:pPr>
                <a:defRPr/>
              </a:pPr>
              <a:t>7.10.2009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12820-5A09-4CAF-A20D-10D76B6501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C6D1F-CBAB-420B-B060-194872EB7496}" type="datetimeFigureOut">
              <a:rPr lang="cs-CZ"/>
              <a:pPr>
                <a:defRPr/>
              </a:pPr>
              <a:t>7.10.2009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B6F8A-7B24-4323-9242-B43F26BA00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11557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59313" y="2116138"/>
            <a:ext cx="4371975" cy="199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59313" y="4259263"/>
            <a:ext cx="4371975" cy="199231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D1B6A-43FA-45B5-A9F0-7A5CB33E84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34938" y="889000"/>
            <a:ext cx="8885237" cy="11557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34938" y="2116138"/>
            <a:ext cx="4371975" cy="199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59313" y="2116138"/>
            <a:ext cx="4371975" cy="199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34938" y="4259263"/>
            <a:ext cx="4371975" cy="199231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9313" y="4259263"/>
            <a:ext cx="4371975" cy="199231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05AE1-810A-4C63-9C46-C922363FF1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11557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59313" y="2116138"/>
            <a:ext cx="4371975" cy="199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59313" y="4259263"/>
            <a:ext cx="4371975" cy="199231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EA51E-B0F4-43E1-B13F-69D64DE2BC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11557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9313" y="2116138"/>
            <a:ext cx="4371975" cy="413543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F57CB-3C3D-45CD-A18E-67B9DB0F68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C94CB-1616-4497-8C11-1A986E86EA79}" type="datetimeFigureOut">
              <a:rPr lang="cs-CZ"/>
              <a:pPr>
                <a:defRPr/>
              </a:pPr>
              <a:t>7.10.2009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F1916-6456-4ACE-A0BC-86DB1FFDAF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lný tvar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Volný tvar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367AB-FD12-4718-8DEF-73D8CC2A57C3}" type="datetimeFigureOut">
              <a:rPr lang="cs-CZ"/>
              <a:pPr>
                <a:defRPr/>
              </a:pPr>
              <a:t>7.10.2009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2FC50-4CAD-4F93-A293-38432FCB54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D6B95-F1C7-408B-BB5B-CC9BB807D5A4}" type="datetimeFigureOut">
              <a:rPr lang="cs-CZ"/>
              <a:pPr>
                <a:defRPr/>
              </a:pPr>
              <a:t>7.10.2009</a:t>
            </a:fld>
            <a:endParaRPr lang="cs-CZ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A547B-3A8B-451F-972C-3F125799AE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84831-A3C3-482B-9BB3-71C1F9402536}" type="datetimeFigureOut">
              <a:rPr lang="cs-CZ"/>
              <a:pPr>
                <a:defRPr/>
              </a:pPr>
              <a:t>7.10.2009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4668D-A99A-4A6D-B95B-6C397B18B3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9EFA5-901C-47C6-BFF6-8B3C71CA8399}" type="datetimeFigureOut">
              <a:rPr lang="cs-CZ"/>
              <a:pPr>
                <a:defRPr/>
              </a:pPr>
              <a:t>7.10.2009</a:t>
            </a:fld>
            <a:endParaRPr lang="cs-CZ"/>
          </a:p>
        </p:txBody>
      </p:sp>
      <p:sp>
        <p:nvSpPr>
          <p:cNvPr id="4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7DC89-69B3-42CC-AE89-A237AF03DF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526B5-30F0-48CD-9D7C-1F47F2089FC4}" type="datetimeFigureOut">
              <a:rPr lang="cs-CZ"/>
              <a:pPr>
                <a:defRPr/>
              </a:pPr>
              <a:t>7.10.2009</a:t>
            </a:fld>
            <a:endParaRPr lang="cs-CZ"/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F6BD8-1CDA-4F68-BF5F-894F0460FF3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54F15-D7F2-43D1-AE19-24E400738308}" type="datetimeFigureOut">
              <a:rPr lang="cs-CZ"/>
              <a:pPr>
                <a:defRPr/>
              </a:pPr>
              <a:t>7.10.2009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E9CE2-FF69-4890-AA57-D9FA27B264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7F3B3-8C1E-46C9-A492-78B9854A0FC7}" type="datetimeFigureOut">
              <a:rPr lang="cs-CZ"/>
              <a:pPr>
                <a:defRPr/>
              </a:pPr>
              <a:t>7.10.2009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202E-C47C-4D4C-9D8A-3CF50639C7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 smtClean="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7FE910D5-6DC7-4BB7-8A39-C8CFB7851F58}" type="datetimeFigureOut">
              <a:rPr lang="cs-CZ"/>
              <a:pPr>
                <a:defRPr/>
              </a:pPr>
              <a:t>7.10.2009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 smtClean="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D23B0E5-BE00-49A4-8620-D9F6EA7C09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2" r:id="rId1"/>
    <p:sldLayoutId id="2147483776" r:id="rId2"/>
    <p:sldLayoutId id="2147483783" r:id="rId3"/>
    <p:sldLayoutId id="2147483777" r:id="rId4"/>
    <p:sldLayoutId id="2147483784" r:id="rId5"/>
    <p:sldLayoutId id="2147483778" r:id="rId6"/>
    <p:sldLayoutId id="2147483779" r:id="rId7"/>
    <p:sldLayoutId id="2147483785" r:id="rId8"/>
    <p:sldLayoutId id="2147483786" r:id="rId9"/>
    <p:sldLayoutId id="2147483780" r:id="rId10"/>
    <p:sldLayoutId id="2147483781" r:id="rId11"/>
    <p:sldLayoutId id="2147483787" r:id="rId12"/>
    <p:sldLayoutId id="2147483788" r:id="rId13"/>
    <p:sldLayoutId id="2147483789" r:id="rId14"/>
    <p:sldLayoutId id="2147483790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Nauka o krajině</a:t>
            </a:r>
            <a:br>
              <a:rPr lang="cs-CZ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cs-CZ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1267" name="Podnadpis 2"/>
          <p:cNvSpPr>
            <a:spLocks noGrp="1"/>
          </p:cNvSpPr>
          <p:nvPr>
            <p:ph type="subTitle" idx="1"/>
          </p:nvPr>
        </p:nvSpPr>
        <p:spPr>
          <a:xfrm>
            <a:off x="433388" y="1544638"/>
            <a:ext cx="6480175" cy="175260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Grp="1" noChangeArrowheads="1"/>
          </p:cNvSpPr>
          <p:nvPr>
            <p:ph type="title"/>
          </p:nvPr>
        </p:nvSpPr>
        <p:spPr>
          <a:xfrm>
            <a:off x="1187450" y="549275"/>
            <a:ext cx="7832725" cy="1511300"/>
          </a:xfrm>
        </p:spPr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b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</a:rPr>
              <a:t>Krajina v geografii</a:t>
            </a:r>
          </a:p>
        </p:txBody>
      </p:sp>
      <p:pic>
        <p:nvPicPr>
          <p:cNvPr id="20483" name="Picture 12" descr="MODEL1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235825" y="692150"/>
            <a:ext cx="1908175" cy="2089150"/>
          </a:xfrm>
        </p:spPr>
      </p:pic>
      <p:pic>
        <p:nvPicPr>
          <p:cNvPr id="20484" name="Picture 7" descr="harozklasi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2276475"/>
            <a:ext cx="3844925" cy="4581525"/>
          </a:xfrm>
        </p:spPr>
      </p:pic>
      <p:pic>
        <p:nvPicPr>
          <p:cNvPr id="20485" name="Picture 9" descr="reakraNewMen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924300" y="2276475"/>
            <a:ext cx="5219700" cy="4581525"/>
          </a:xfrm>
        </p:spPr>
      </p:pic>
      <p:pic>
        <p:nvPicPr>
          <p:cNvPr id="20486" name="Picture 5" descr="1_Geoeko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3" y="142875"/>
            <a:ext cx="16113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Grp="1" noChangeArrowheads="1"/>
          </p:cNvSpPr>
          <p:nvPr>
            <p:ph type="title"/>
          </p:nvPr>
        </p:nvSpPr>
        <p:spPr>
          <a:xfrm>
            <a:off x="134938" y="692150"/>
            <a:ext cx="8885237" cy="720725"/>
          </a:xfrm>
        </p:spPr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sz="4000" b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</a:rPr>
              <a:t>Krajina v krajinné ekologii</a:t>
            </a:r>
          </a:p>
        </p:txBody>
      </p:sp>
      <p:pic>
        <p:nvPicPr>
          <p:cNvPr id="21507" name="Picture 5" descr="MODEL5_krajek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722563"/>
            <a:ext cx="4354513" cy="4135437"/>
          </a:xfrm>
        </p:spPr>
      </p:pic>
      <p:pic>
        <p:nvPicPr>
          <p:cNvPr id="21508" name="Picture 7" descr="ekstabploch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3" y="2789238"/>
            <a:ext cx="4643437" cy="4068762"/>
          </a:xfrm>
        </p:spPr>
      </p:pic>
      <p:pic>
        <p:nvPicPr>
          <p:cNvPr id="21509" name="Picture 12" descr="StM-USES_co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771775" y="1397000"/>
            <a:ext cx="2663825" cy="2224088"/>
          </a:xfrm>
        </p:spPr>
      </p:pic>
      <p:pic>
        <p:nvPicPr>
          <p:cNvPr id="21510" name="Picture 5" descr="1_Geoeko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142875"/>
            <a:ext cx="205898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ipsa 6"/>
          <p:cNvSpPr/>
          <p:nvPr/>
        </p:nvSpPr>
        <p:spPr>
          <a:xfrm>
            <a:off x="1357313" y="4286250"/>
            <a:ext cx="1571625" cy="12858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noFill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34938" y="549275"/>
            <a:ext cx="8885237" cy="792163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b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</a:rPr>
              <a:t>Krajina v geoekologii</a:t>
            </a:r>
          </a:p>
        </p:txBody>
      </p:sp>
      <p:pic>
        <p:nvPicPr>
          <p:cNvPr id="22531" name="Picture 5" descr="S1840LUjed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484313"/>
            <a:ext cx="3492500" cy="2733675"/>
          </a:xfrm>
        </p:spPr>
      </p:pic>
      <p:pic>
        <p:nvPicPr>
          <p:cNvPr id="22532" name="Picture 7" descr="S1935LUjed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1341438"/>
            <a:ext cx="3635375" cy="2854325"/>
          </a:xfrm>
        </p:spPr>
      </p:pic>
      <p:pic>
        <p:nvPicPr>
          <p:cNvPr id="22533" name="Picture 9" descr="S2002LUjed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4122738"/>
            <a:ext cx="3492500" cy="2735262"/>
          </a:xfrm>
        </p:spPr>
      </p:pic>
      <p:pic>
        <p:nvPicPr>
          <p:cNvPr id="22534" name="Picture 11" descr="SgrafCel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548313" y="4259263"/>
            <a:ext cx="2593975" cy="1992312"/>
          </a:xfrm>
        </p:spPr>
      </p:pic>
      <p:pic>
        <p:nvPicPr>
          <p:cNvPr id="22535" name="Picture 13" descr="MODEL4_geoek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375" y="4437063"/>
            <a:ext cx="17494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Text Box 14"/>
          <p:cNvSpPr txBox="1">
            <a:spLocks noChangeArrowheads="1"/>
          </p:cNvSpPr>
          <p:nvPr/>
        </p:nvSpPr>
        <p:spPr bwMode="auto">
          <a:xfrm>
            <a:off x="3635375" y="6381750"/>
            <a:ext cx="1800225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>
                <a:solidFill>
                  <a:srgbClr val="FFFF00"/>
                </a:solidFill>
              </a:rPr>
              <a:t>člověk v krajině</a:t>
            </a:r>
          </a:p>
        </p:txBody>
      </p:sp>
      <p:sp>
        <p:nvSpPr>
          <p:cNvPr id="22537" name="Line 15"/>
          <p:cNvSpPr>
            <a:spLocks noChangeShapeType="1"/>
          </p:cNvSpPr>
          <p:nvPr/>
        </p:nvSpPr>
        <p:spPr bwMode="auto">
          <a:xfrm flipV="1">
            <a:off x="3924300" y="5805488"/>
            <a:ext cx="0" cy="647700"/>
          </a:xfrm>
          <a:prstGeom prst="line">
            <a:avLst/>
          </a:prstGeom>
          <a:noFill/>
          <a:ln w="28575" cap="sq">
            <a:solidFill>
              <a:srgbClr val="33CCFF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cs-CZ"/>
          </a:p>
        </p:txBody>
      </p:sp>
      <p:pic>
        <p:nvPicPr>
          <p:cNvPr id="22538" name="Picture 5" descr="1_Geoeko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5" y="0"/>
            <a:ext cx="197008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Rectangle 4"/>
          <p:cNvSpPr>
            <a:spLocks noGrp="1" noChangeArrowheads="1"/>
          </p:cNvSpPr>
          <p:nvPr>
            <p:ph type="title"/>
          </p:nvPr>
        </p:nvSpPr>
        <p:spPr>
          <a:xfrm>
            <a:off x="3616325" y="981075"/>
            <a:ext cx="5527675" cy="739775"/>
          </a:xfrm>
        </p:spPr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sz="4000" b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</a:rPr>
              <a:t>Krajina v ekologii</a:t>
            </a:r>
          </a:p>
        </p:txBody>
      </p:sp>
      <p:pic>
        <p:nvPicPr>
          <p:cNvPr id="23555" name="Picture 12" descr="MODEL3_ek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692150"/>
            <a:ext cx="3132138" cy="3022600"/>
          </a:xfrm>
        </p:spPr>
      </p:pic>
      <p:pic>
        <p:nvPicPr>
          <p:cNvPr id="23556" name="Picture 7" descr="Niva_co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76375" y="2139950"/>
            <a:ext cx="7667625" cy="47180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endParaRPr lang="cs-CZ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4579" name="Zástupný symbol pro obsah 2"/>
          <p:cNvSpPr>
            <a:spLocks noGrp="1"/>
          </p:cNvSpPr>
          <p:nvPr>
            <p:ph sz="half" idx="1"/>
          </p:nvPr>
        </p:nvSpPr>
        <p:spPr>
          <a:xfrm>
            <a:off x="428625" y="3214688"/>
            <a:ext cx="2852738" cy="1314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cs-CZ" smtClean="0"/>
              <a:t>Krajina v geografii a nauce o krajině</a:t>
            </a:r>
          </a:p>
        </p:txBody>
      </p:sp>
      <p:sp>
        <p:nvSpPr>
          <p:cNvPr id="24580" name="Zástupný symbol pro obsah 3"/>
          <p:cNvSpPr>
            <a:spLocks noGrp="1"/>
          </p:cNvSpPr>
          <p:nvPr>
            <p:ph sz="half" idx="2"/>
          </p:nvPr>
        </p:nvSpPr>
        <p:spPr>
          <a:xfrm>
            <a:off x="6072188" y="3143250"/>
            <a:ext cx="2257425" cy="14573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cs-CZ" smtClean="0"/>
              <a:t>Krajina v geoekologii</a:t>
            </a:r>
          </a:p>
        </p:txBody>
      </p:sp>
      <p:pic>
        <p:nvPicPr>
          <p:cNvPr id="24581" name="Picture 12" descr="MODEL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1071563"/>
            <a:ext cx="19081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 descr="MODEL5_krajek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5" y="2643188"/>
            <a:ext cx="188118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3429000" y="4643438"/>
            <a:ext cx="1857375" cy="142875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292100" indent="-2921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r>
              <a:rPr lang="cs-CZ" sz="2800" dirty="0">
                <a:latin typeface="+mn-lt"/>
                <a:cs typeface="+mn-cs"/>
              </a:rPr>
              <a:t>Krajina v krajinné ekologii</a:t>
            </a:r>
          </a:p>
        </p:txBody>
      </p:sp>
      <p:pic>
        <p:nvPicPr>
          <p:cNvPr id="24584" name="Picture 13" descr="MODEL4_geoek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1071563"/>
            <a:ext cx="17494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2" descr="MODEL3_ek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0" y="4357688"/>
            <a:ext cx="15001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ástupný symbol pro obsah 3"/>
          <p:cNvSpPr txBox="1">
            <a:spLocks/>
          </p:cNvSpPr>
          <p:nvPr/>
        </p:nvSpPr>
        <p:spPr>
          <a:xfrm>
            <a:off x="5786438" y="5715000"/>
            <a:ext cx="2500312" cy="8858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92100" indent="-2921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r>
              <a:rPr lang="cs-CZ" sz="2800" dirty="0">
                <a:latin typeface="+mn-lt"/>
                <a:cs typeface="+mn-cs"/>
              </a:rPr>
              <a:t>Krajina v ekologii</a:t>
            </a:r>
          </a:p>
        </p:txBody>
      </p:sp>
      <p:pic>
        <p:nvPicPr>
          <p:cNvPr id="24587" name="Obrázek 11" descr="krajina geografie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3" y="4572000"/>
            <a:ext cx="2171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Aplikace teorie systémů pro geografii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Systémová teorie: systém – prvky - vazby , model </a:t>
            </a:r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/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každý dílčí systém se dále člení na subsystémy</a:t>
            </a:r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/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/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až KAM?  po nejmenší prvek nejnižšího subsystému, který  se dále nečlení, je dle metodiky homogenní</a:t>
            </a:r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/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Otevřenost – izolovanost systému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smtClean="0"/>
              <a:t>Otevřený</a:t>
            </a:r>
            <a:r>
              <a:rPr lang="cs-CZ" smtClean="0"/>
              <a:t> systém si s okolím vyměňuje hmotu, energii a informace,</a:t>
            </a:r>
          </a:p>
          <a:p>
            <a:r>
              <a:rPr lang="cs-CZ" u="sng" smtClean="0"/>
              <a:t> </a:t>
            </a:r>
          </a:p>
          <a:p>
            <a:r>
              <a:rPr lang="cs-CZ" u="sng" smtClean="0"/>
              <a:t>uzavřený </a:t>
            </a:r>
            <a:r>
              <a:rPr lang="cs-CZ" smtClean="0"/>
              <a:t>pouze energii a informace</a:t>
            </a:r>
          </a:p>
          <a:p>
            <a:endParaRPr lang="cs-CZ" u="sng" smtClean="0"/>
          </a:p>
          <a:p>
            <a:r>
              <a:rPr lang="cs-CZ" u="sng" smtClean="0"/>
              <a:t>izolovaný</a:t>
            </a:r>
            <a:r>
              <a:rPr lang="cs-CZ" smtClean="0"/>
              <a:t> systém zůstává bez výměny s okolím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Geosystém</a:t>
            </a: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- aplikace teorie systémů pro geografii -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sz="2800" smtClean="0"/>
          </a:p>
          <a:p>
            <a:r>
              <a:rPr lang="cs-CZ" sz="2800" smtClean="0"/>
              <a:t>"Geosystém" </a:t>
            </a:r>
            <a:r>
              <a:rPr lang="cs-CZ" sz="2800" b="1" smtClean="0"/>
              <a:t>je</a:t>
            </a:r>
            <a:endParaRPr lang="cs-CZ" sz="2800" smtClean="0"/>
          </a:p>
          <a:p>
            <a:pPr lvl="1"/>
            <a:r>
              <a:rPr lang="cs-CZ" sz="2200" smtClean="0"/>
              <a:t>je soubor prvků (komponent) geografické sféry a jejich vzájemných vztahů každého s každým. </a:t>
            </a:r>
          </a:p>
          <a:p>
            <a:pPr lvl="1"/>
            <a:endParaRPr lang="cs-CZ" sz="2200" smtClean="0"/>
          </a:p>
          <a:p>
            <a:pPr lvl="1"/>
            <a:r>
              <a:rPr lang="cs-CZ" sz="2200" smtClean="0"/>
              <a:t>model reálné krajiny sestavený na podkladě systémové teorie.</a:t>
            </a:r>
          </a:p>
          <a:p>
            <a:pPr lvl="1"/>
            <a:r>
              <a:rPr lang="cs-CZ" sz="2200" b="1" smtClean="0"/>
              <a:t>celek sestávající ze vzájemně propojených složek přírody, jež podléhají zákonitostem působícím v krajinné sféře</a:t>
            </a:r>
            <a:r>
              <a:rPr lang="cs-CZ" sz="2200" smtClean="0"/>
              <a:t>.</a:t>
            </a:r>
          </a:p>
          <a:p>
            <a:endParaRPr lang="cs-CZ" sz="2800" smtClean="0"/>
          </a:p>
          <a:p>
            <a:endParaRPr lang="cs-CZ" sz="2800" smtClean="0"/>
          </a:p>
          <a:p>
            <a:endParaRPr lang="cs-CZ" sz="2800" smtClean="0"/>
          </a:p>
          <a:p>
            <a:endParaRPr lang="cs-CZ" sz="2800" smtClean="0"/>
          </a:p>
          <a:p>
            <a:endParaRPr lang="cs-CZ" sz="2800" smtClean="0"/>
          </a:p>
          <a:p>
            <a:endParaRPr lang="cs-CZ" sz="2800" smtClean="0"/>
          </a:p>
        </p:txBody>
      </p:sp>
      <p:pic>
        <p:nvPicPr>
          <p:cNvPr id="27652" name="Picture 12" descr="MODEL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1071563"/>
            <a:ext cx="1217613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GEOSYSTÉM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 smtClean="0"/>
              <a:t>Hranice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 smtClean="0"/>
              <a:t>prvky a složky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 smtClean="0"/>
              <a:t>vstup a výstup energie,hmoty a informace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 smtClean="0"/>
              <a:t>Energetické toky,přeměna energie, transport hmoty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 smtClean="0"/>
              <a:t>Struktura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 smtClean="0"/>
              <a:t>Chování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dirty="0" smtClean="0"/>
              <a:t>Dobu trvání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Hranice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Místa diskontinuity, pásy kvalitativních změn,  změny charakteristik systému </a:t>
            </a:r>
          </a:p>
          <a:p>
            <a:endParaRPr lang="cs-CZ" smtClean="0"/>
          </a:p>
          <a:p>
            <a:r>
              <a:rPr lang="cs-CZ" smtClean="0"/>
              <a:t>Dělení na </a:t>
            </a:r>
          </a:p>
          <a:p>
            <a:r>
              <a:rPr lang="cs-CZ" smtClean="0"/>
              <a:t>A)přírodní  a antropogenní</a:t>
            </a:r>
          </a:p>
          <a:p>
            <a:r>
              <a:rPr lang="cs-CZ" smtClean="0"/>
              <a:t>B)vertikální a horizontální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Krajina</a:t>
            </a:r>
            <a:b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Krajina je životním prostředím člověka a ostatních organismů. </a:t>
            </a:r>
          </a:p>
          <a:p>
            <a:r>
              <a:rPr lang="cs-CZ" smtClean="0"/>
              <a:t>Krajinu tvoří její jednotlivé </a:t>
            </a:r>
            <a:r>
              <a:rPr lang="cs-CZ" b="1" smtClean="0"/>
              <a:t>přírodní složky (voda, vzduch, energie, geologický podklad s reliéfem, půdy a biota</a:t>
            </a:r>
            <a:r>
              <a:rPr lang="cs-CZ" smtClean="0"/>
              <a:t>) a udržují, resp. vyvíjí se díky působení </a:t>
            </a:r>
            <a:r>
              <a:rPr lang="cs-CZ" b="1" smtClean="0"/>
              <a:t>přirozených procesů</a:t>
            </a:r>
            <a:r>
              <a:rPr lang="cs-CZ" smtClean="0"/>
              <a:t>. </a:t>
            </a:r>
          </a:p>
          <a:p>
            <a:r>
              <a:rPr lang="cs-CZ" smtClean="0"/>
              <a:t>V krajině se vyskytují dále výtvory člověka a působí jeho aktivity.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Prvky a složky</a:t>
            </a:r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Krajina se skládá z prvků a složek,které sou provázány vztahy</a:t>
            </a:r>
          </a:p>
          <a:p>
            <a:endParaRPr lang="cs-CZ" smtClean="0"/>
          </a:p>
          <a:p>
            <a:r>
              <a:rPr lang="cs-CZ" smtClean="0"/>
              <a:t>Prvek – nedělitelná část krajiny</a:t>
            </a:r>
          </a:p>
          <a:p>
            <a:r>
              <a:rPr lang="cs-CZ" smtClean="0"/>
              <a:t>Složka je tvořena více prvky, vytváří subsystém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Aplikace teorie systémů na krajinnou sféru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Geosystém nejvyššího řádu je krajinná sféra, </a:t>
            </a:r>
          </a:p>
          <a:p>
            <a:r>
              <a:rPr lang="cs-CZ" smtClean="0"/>
              <a:t>je vazebně propojena s dílčími systémy – listosférou, hydrosférou, pedosférou, atmosférou, biosférou a sociosférou, </a:t>
            </a:r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Systémové modely krajiny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dirty="0" err="1" smtClean="0"/>
              <a:t>Monosystémový</a:t>
            </a:r>
            <a:r>
              <a:rPr lang="cs-CZ" sz="2800" dirty="0" smtClean="0"/>
              <a:t> model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cs-CZ" sz="28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dirty="0" smtClean="0"/>
              <a:t>Tj. krajina se skládá z prvků a složek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sz="2800" dirty="0" smtClean="0"/>
              <a:t>přírodních a socioekonomických a přírodně- technických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sz="2800" dirty="0" smtClean="0"/>
              <a:t>Přírodní – Homogenní (</a:t>
            </a:r>
            <a:r>
              <a:rPr lang="cs-CZ" sz="2800" dirty="0" err="1" smtClean="0"/>
              <a:t>georeliéf</a:t>
            </a:r>
            <a:r>
              <a:rPr lang="cs-CZ" sz="2800" dirty="0" smtClean="0"/>
              <a:t>, horniny, vzduch, voda), hybridních (půda), biota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sz="2800" dirty="0" smtClean="0"/>
              <a:t>Socioekonomické - Lidská sídla, dopravní linie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sz="2800" dirty="0" smtClean="0"/>
              <a:t>Přírodně-technické (prvky přírodní, lidské výtvory a současně řídící prvky v krajině):rybníky, nádrže, lesní monokultury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cs-CZ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Systémové modely: územní model</a:t>
            </a:r>
            <a:endParaRPr lang="cs-CZ" dirty="0"/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Prvky a složky jsou geosystémy nižší úrovně,</a:t>
            </a:r>
          </a:p>
          <a:p>
            <a:r>
              <a:rPr lang="cs-CZ" smtClean="0"/>
              <a:t> nejnižší jsou tzv. geotopy (geosystémy topické úrovně) – diferenciace krajinné sféry</a:t>
            </a:r>
          </a:p>
        </p:txBody>
      </p:sp>
      <p:pic>
        <p:nvPicPr>
          <p:cNvPr id="33796" name="Picture 2" descr="KRAJURO+dif_faktor_COL"/>
          <p:cNvPicPr>
            <a:picLocks noChangeAspect="1" noChangeArrowheads="1"/>
          </p:cNvPicPr>
          <p:nvPr/>
        </p:nvPicPr>
        <p:blipFill>
          <a:blip r:embed="rId2" cstate="print"/>
          <a:srcRect r="41011"/>
          <a:stretch>
            <a:fillRect/>
          </a:stretch>
        </p:blipFill>
        <p:spPr bwMode="auto">
          <a:xfrm>
            <a:off x="3000375" y="3643313"/>
            <a:ext cx="55006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Vazby - aplikace teorie systémů pro geografii -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smtClean="0"/>
              <a:t>Vazbami v geosystémech</a:t>
            </a:r>
            <a:r>
              <a:rPr lang="cs-CZ" smtClean="0"/>
              <a:t> se rozumí</a:t>
            </a:r>
          </a:p>
          <a:p>
            <a:pPr lvl="1"/>
            <a:r>
              <a:rPr lang="cs-CZ" smtClean="0"/>
              <a:t>Vztahy mezi prvky a složkami</a:t>
            </a:r>
          </a:p>
          <a:p>
            <a:endParaRPr lang="cs-CZ" smtClean="0"/>
          </a:p>
          <a:p>
            <a:pPr lvl="1"/>
            <a:r>
              <a:rPr lang="cs-CZ" smtClean="0"/>
              <a:t> </a:t>
            </a:r>
            <a:r>
              <a:rPr lang="cs-CZ" b="1" smtClean="0"/>
              <a:t>toky látek, energie a informace mezi jednotlivými stavebními částmi: složkami </a:t>
            </a:r>
            <a:r>
              <a:rPr lang="cs-CZ" smtClean="0"/>
              <a:t>či </a:t>
            </a:r>
            <a:r>
              <a:rPr lang="cs-CZ" b="1" smtClean="0"/>
              <a:t>prvky</a:t>
            </a:r>
          </a:p>
          <a:p>
            <a:endParaRPr lang="cs-CZ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Vazby - dělení</a:t>
            </a:r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Hmotné, energetické, informační</a:t>
            </a:r>
          </a:p>
          <a:p>
            <a:r>
              <a:rPr lang="cs-CZ" smtClean="0"/>
              <a:t>Dle původu </a:t>
            </a:r>
          </a:p>
          <a:p>
            <a:pPr lvl="1"/>
            <a:r>
              <a:rPr lang="cs-CZ" smtClean="0"/>
              <a:t>přírodní a socioekonomické)</a:t>
            </a:r>
          </a:p>
          <a:p>
            <a:r>
              <a:rPr lang="cs-CZ" smtClean="0"/>
              <a:t>Podle typu vazeb </a:t>
            </a:r>
          </a:p>
          <a:p>
            <a:pPr lvl="1"/>
            <a:r>
              <a:rPr lang="cs-CZ" smtClean="0"/>
              <a:t>bezprostřední, zpětná,zpětná se smyčkou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Vazby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Vazby se uskutečňují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Dotykem prvků nebo složek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Toky (hmotné, energetické, informační)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Toky existují pokud v krajině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 existuje nějaký gradient ( např. teplotní, výškový)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Musí zde existovat pohyblivé prvky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Platí termodynamické zákony – z. zachování energie, z. o degradaci krajiny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Vazby - toky</a:t>
            </a:r>
          </a:p>
        </p:txBody>
      </p:sp>
      <p:sp>
        <p:nvSpPr>
          <p:cNvPr id="378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Toky vytvářejí oběhy</a:t>
            </a:r>
          </a:p>
          <a:p>
            <a:pPr lvl="1"/>
            <a:r>
              <a:rPr lang="cs-CZ" smtClean="0"/>
              <a:t>Koloběh vody v přírodě</a:t>
            </a:r>
          </a:p>
          <a:p>
            <a:pPr lvl="1"/>
            <a:r>
              <a:rPr lang="cs-CZ" smtClean="0"/>
              <a:t>Potravní řetězec</a:t>
            </a:r>
          </a:p>
          <a:p>
            <a:pPr lvl="1"/>
            <a:r>
              <a:rPr lang="cs-CZ" smtClean="0"/>
              <a:t>Dále např. oběh uhlíku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Struktura krajiny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604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Struktura krajiny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Struktura krajiny je vlastnost spočívající v tom, že se krajiny skládají </a:t>
            </a:r>
            <a:r>
              <a:rPr lang="cs-CZ" b="1" smtClean="0"/>
              <a:t>z částí , které se nacházejí v relativně stálých vazbách.</a:t>
            </a:r>
            <a:r>
              <a:rPr lang="cs-CZ" smtClean="0"/>
              <a:t> Tak vytvářejí určitý hierarchický, vnitřní pořádek (Demek,1999)</a:t>
            </a:r>
          </a:p>
          <a:p>
            <a:r>
              <a:rPr lang="cs-CZ" smtClean="0"/>
              <a:t>Strukturu tvoří prvky a  složky krajiny a vazby mezi nimi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Nauka o krajině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mtClean="0"/>
              <a:t>Je geografická disciplína zabývající se syntetickým studiem geosystémů.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cs-CZ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mtClean="0"/>
              <a:t>Těžiště NoK spočívá </a:t>
            </a:r>
            <a:r>
              <a:rPr lang="cs-CZ" b="1" smtClean="0"/>
              <a:t>ve fyzické geografii.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cs-CZ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mtClean="0"/>
              <a:t>Charakterizuje  ji </a:t>
            </a:r>
            <a:r>
              <a:rPr lang="cs-CZ" b="1" smtClean="0"/>
              <a:t>komplexně systémový výzkum krajiny, </a:t>
            </a:r>
            <a:r>
              <a:rPr lang="cs-CZ" smtClean="0"/>
              <a:t>vztahu krajiny k rozmanitým aktivitám lidské společnosti..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cs-CZ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889000"/>
            <a:ext cx="8885237" cy="739775"/>
          </a:xfrm>
        </p:spPr>
        <p:txBody>
          <a:bodyPr/>
          <a:lstStyle/>
          <a:p>
            <a:r>
              <a:rPr lang="cs-CZ" sz="4000" b="1">
                <a:latin typeface="Arial" charset="0"/>
              </a:rPr>
              <a:t>Struktura krajiny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645525" cy="50847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dirty="0" smtClean="0">
                <a:latin typeface="Arial" charset="0"/>
              </a:rPr>
              <a:t>Kolejka: Struktura je </a:t>
            </a:r>
            <a:r>
              <a:rPr lang="cs-CZ" dirty="0">
                <a:latin typeface="Arial" charset="0"/>
              </a:rPr>
              <a:t>dána vzájemným poměrem a uspořádáním stavebních součástí krajiny a charakterem vztahů, resp. vazeb mezi nimi.</a:t>
            </a:r>
          </a:p>
          <a:p>
            <a:pPr>
              <a:buFont typeface="Wingdings" pitchFamily="2" charset="2"/>
              <a:buNone/>
            </a:pPr>
            <a:r>
              <a:rPr lang="cs-CZ" dirty="0">
                <a:latin typeface="Arial" charset="0"/>
              </a:rPr>
              <a:t>Je základní rozlišovací a definiční vlastností každé krajiny.</a:t>
            </a:r>
          </a:p>
          <a:p>
            <a:pPr>
              <a:buFont typeface="Wingdings" pitchFamily="2" charset="2"/>
              <a:buNone/>
            </a:pPr>
            <a:r>
              <a:rPr lang="cs-CZ" dirty="0" smtClean="0">
                <a:latin typeface="Arial" charset="0"/>
              </a:rPr>
              <a:t>Složitost </a:t>
            </a:r>
            <a:r>
              <a:rPr lang="cs-CZ" dirty="0">
                <a:latin typeface="Arial" charset="0"/>
              </a:rPr>
              <a:t>struktur je rozmanitá jak v přírodní, tak v kulturní krajině.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Struktura</a:t>
            </a:r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 struktuře rozlišujeme:</a:t>
            </a:r>
          </a:p>
          <a:p>
            <a:pPr lvl="1"/>
            <a:r>
              <a:rPr lang="cs-CZ" dirty="0" smtClean="0"/>
              <a:t> stabilní složky a prvky ( tvoří </a:t>
            </a:r>
            <a:r>
              <a:rPr lang="cs-CZ" dirty="0" err="1" smtClean="0"/>
              <a:t>tzv.invariant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Proměnné složky a prvky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Invariant krajiny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smtClean="0"/>
              <a:t>Invariant</a:t>
            </a:r>
            <a:r>
              <a:rPr lang="cs-CZ" smtClean="0"/>
              <a:t> je </a:t>
            </a:r>
            <a:r>
              <a:rPr lang="cs-CZ" b="1" smtClean="0"/>
              <a:t>souborem vzorových vlastností geosystému</a:t>
            </a:r>
            <a:r>
              <a:rPr lang="cs-CZ" smtClean="0"/>
              <a:t>.</a:t>
            </a:r>
          </a:p>
          <a:p>
            <a:r>
              <a:rPr lang="cs-CZ" smtClean="0"/>
              <a:t> </a:t>
            </a:r>
            <a:r>
              <a:rPr lang="cs-CZ" b="1" u="sng" smtClean="0"/>
              <a:t>Invariant p</a:t>
            </a:r>
            <a:r>
              <a:rPr lang="cs-CZ" b="1" smtClean="0"/>
              <a:t>opisuje definiční jádro krajiny (viz. dále typologická či individuální regionalizace)</a:t>
            </a:r>
            <a:endParaRPr lang="cs-CZ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642910" y="2143116"/>
            <a:ext cx="80724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 smtClean="0"/>
              <a:t>Struktura krajiny není stálá,prodělává změny v čase v závislosti na změnách energie, hmoty, informace</a:t>
            </a:r>
          </a:p>
          <a:p>
            <a:endParaRPr lang="cs-CZ" sz="3200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r>
              <a:rPr lang="cs-CZ" sz="3200" dirty="0" smtClean="0"/>
              <a:t>Krajina je </a:t>
            </a:r>
            <a:r>
              <a:rPr lang="cs-CZ" sz="3200" b="1" dirty="0" smtClean="0"/>
              <a:t>dynamickým </a:t>
            </a:r>
            <a:r>
              <a:rPr lang="cs-CZ" sz="3200" b="1" dirty="0" err="1" smtClean="0"/>
              <a:t>geosystémem</a:t>
            </a:r>
            <a:r>
              <a:rPr lang="cs-CZ" sz="3200" dirty="0" smtClean="0"/>
              <a:t>,má proto </a:t>
            </a:r>
            <a:r>
              <a:rPr lang="cs-CZ" sz="3200" b="1" dirty="0" smtClean="0"/>
              <a:t>prostorovou a časovou </a:t>
            </a:r>
            <a:r>
              <a:rPr lang="cs-CZ" sz="3200" dirty="0" smtClean="0"/>
              <a:t>strukturu</a:t>
            </a:r>
          </a:p>
          <a:p>
            <a:endParaRPr lang="cs-CZ" sz="36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struktury</a:t>
            </a:r>
          </a:p>
        </p:txBody>
      </p:sp>
      <p:sp>
        <p:nvSpPr>
          <p:cNvPr id="419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charset="0"/>
              </a:rPr>
              <a:t>Má vždy tři stránky: prostorovou, funkcionální a časovou.</a:t>
            </a:r>
          </a:p>
          <a:p>
            <a:pPr lvl="1"/>
            <a:r>
              <a:rPr lang="cs-CZ" dirty="0" smtClean="0"/>
              <a:t>Tj. Prostorová struktura,funkční struktura a časová struktura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Přírodní</a:t>
            </a:r>
            <a:r>
              <a:rPr lang="cs-CZ" dirty="0" smtClean="0"/>
              <a:t>, ekonomická, humánní, duchovní </a:t>
            </a:r>
            <a:r>
              <a:rPr lang="cs-CZ" dirty="0" smtClean="0"/>
              <a:t> struktura</a:t>
            </a:r>
            <a:endParaRPr lang="cs-CZ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Prostorová struktura krajiny</a:t>
            </a:r>
          </a:p>
        </p:txBody>
      </p:sp>
      <p:sp>
        <p:nvSpPr>
          <p:cNvPr id="430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vzájemné postavení, propojení a směry vazeb a složek či prvků nebo mezi jednotlivými krajinnými jednotkami. </a:t>
            </a:r>
            <a:r>
              <a:rPr lang="cs-CZ" b="1" i="1" smtClean="0"/>
              <a:t>struktura</a:t>
            </a:r>
            <a:r>
              <a:rPr lang="cs-CZ" b="1" smtClean="0"/>
              <a:t> </a:t>
            </a:r>
            <a:r>
              <a:rPr lang="cs-CZ" b="1" i="1" smtClean="0"/>
              <a:t>vertikální</a:t>
            </a:r>
            <a:r>
              <a:rPr lang="cs-CZ" smtClean="0"/>
              <a:t>  - prostorové rozmístění </a:t>
            </a:r>
            <a:r>
              <a:rPr lang="cs-CZ" b="1" smtClean="0"/>
              <a:t>stavebních složek krajiny</a:t>
            </a:r>
            <a:r>
              <a:rPr lang="cs-CZ" smtClean="0"/>
              <a:t> </a:t>
            </a:r>
            <a:r>
              <a:rPr lang="cs-CZ" b="1" i="1" smtClean="0"/>
              <a:t>horizontální</a:t>
            </a:r>
            <a:r>
              <a:rPr lang="cs-CZ" b="1" smtClean="0"/>
              <a:t> </a:t>
            </a:r>
            <a:r>
              <a:rPr lang="cs-CZ" b="1" i="1" smtClean="0"/>
              <a:t>struktura</a:t>
            </a:r>
            <a:r>
              <a:rPr lang="cs-CZ" smtClean="0"/>
              <a:t>  - rozmístění krajinných jednotek nižšího řádu v rámci jednotek řadu vyššího.</a:t>
            </a:r>
          </a:p>
          <a:p>
            <a:endParaRPr lang="cs-CZ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Struktury horizontální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1800" b="1" dirty="0" smtClean="0"/>
              <a:t>Mozaikovitá  strukturu</a:t>
            </a:r>
            <a:r>
              <a:rPr lang="cs-CZ" sz="1800" dirty="0" smtClean="0"/>
              <a:t>, kdy se v území složitě střídají odlišné </a:t>
            </a:r>
            <a:r>
              <a:rPr lang="cs-CZ" sz="1800" dirty="0" err="1" smtClean="0"/>
              <a:t>geosystémy</a:t>
            </a:r>
            <a:r>
              <a:rPr lang="cs-CZ" sz="1800" dirty="0" smtClean="0"/>
              <a:t>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1800" b="1" dirty="0" smtClean="0"/>
              <a:t>Skvrnitá strukturu</a:t>
            </a:r>
            <a:r>
              <a:rPr lang="cs-CZ" sz="1800" dirty="0" smtClean="0"/>
              <a:t>, kdy jeden typ </a:t>
            </a:r>
            <a:r>
              <a:rPr lang="cs-CZ" sz="1800" dirty="0" err="1" smtClean="0"/>
              <a:t>geosystému</a:t>
            </a:r>
            <a:r>
              <a:rPr lang="cs-CZ" sz="1800" dirty="0" smtClean="0"/>
              <a:t> tvoří pozadí, v němž jsou převážně vzájemně odděleně rozmístěny jednotky jiných typů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1800" b="1" dirty="0" smtClean="0"/>
              <a:t>Zonální struktura</a:t>
            </a:r>
            <a:r>
              <a:rPr lang="cs-CZ" sz="1800" dirty="0" smtClean="0"/>
              <a:t>, kdy </a:t>
            </a:r>
            <a:r>
              <a:rPr lang="cs-CZ" sz="1800" dirty="0" err="1" smtClean="0"/>
              <a:t>geosystémy</a:t>
            </a:r>
            <a:r>
              <a:rPr lang="cs-CZ" sz="1800" dirty="0" smtClean="0"/>
              <a:t> různých typů se střídají v prostoru v pásech od paralelního po koncentrické uspořádání.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1800" b="1" dirty="0" smtClean="0"/>
              <a:t>Stupňovitou struktura</a:t>
            </a:r>
            <a:r>
              <a:rPr lang="cs-CZ" sz="1800" dirty="0" smtClean="0"/>
              <a:t>, kdy </a:t>
            </a:r>
            <a:r>
              <a:rPr lang="cs-CZ" sz="1800" dirty="0" err="1" smtClean="0"/>
              <a:t>geosystémy</a:t>
            </a:r>
            <a:r>
              <a:rPr lang="cs-CZ" sz="1800" dirty="0" smtClean="0"/>
              <a:t> jednoho typu postupně přecházejí v </a:t>
            </a:r>
            <a:r>
              <a:rPr lang="cs-CZ" sz="1800" dirty="0" err="1" smtClean="0"/>
              <a:t>geosystémy</a:t>
            </a:r>
            <a:r>
              <a:rPr lang="cs-CZ" sz="1800" dirty="0" smtClean="0"/>
              <a:t> jiného typu podle gradace změn konkrétního hlavního diferenciačního faktoru krajiny.(dlouhodobě hodně prší, tak se území nivy mění na močál)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1800" b="1" dirty="0" smtClean="0"/>
              <a:t>Nepravidelnou struktura</a:t>
            </a:r>
            <a:r>
              <a:rPr lang="cs-CZ" sz="1800" dirty="0" smtClean="0"/>
              <a:t>, kdy </a:t>
            </a:r>
            <a:r>
              <a:rPr lang="cs-CZ" sz="1800" dirty="0" err="1" smtClean="0"/>
              <a:t>geosystémy</a:t>
            </a:r>
            <a:r>
              <a:rPr lang="cs-CZ" sz="1800" dirty="0" smtClean="0"/>
              <a:t> jsou v prostoru rozmístěny chaoticky s velice proměnlivou velikostí jednotek různého i téhož typu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cs-CZ" sz="18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1800" b="1" dirty="0" smtClean="0"/>
              <a:t>Homogenní </a:t>
            </a:r>
            <a:r>
              <a:rPr lang="cs-CZ" sz="1800" b="1" dirty="0" err="1" smtClean="0"/>
              <a:t>struktua</a:t>
            </a:r>
            <a:r>
              <a:rPr lang="cs-CZ" sz="1800" b="1" dirty="0" smtClean="0"/>
              <a:t> </a:t>
            </a:r>
            <a:r>
              <a:rPr lang="cs-CZ" sz="1800" dirty="0" smtClean="0"/>
              <a:t>u představující v území pouze jeden typ krajinné jednotky(</a:t>
            </a:r>
            <a:r>
              <a:rPr lang="cs-CZ" sz="1800" dirty="0" err="1" smtClean="0"/>
              <a:t>tj</a:t>
            </a:r>
            <a:r>
              <a:rPr lang="cs-CZ" sz="1800" dirty="0" smtClean="0"/>
              <a:t> tvoří ji jen jeden </a:t>
            </a:r>
            <a:r>
              <a:rPr lang="cs-CZ" sz="1800" dirty="0" err="1" smtClean="0"/>
              <a:t>geosystém</a:t>
            </a:r>
            <a:r>
              <a:rPr lang="cs-CZ" sz="1800" dirty="0" smtClean="0"/>
              <a:t> nižšího řádu).</a:t>
            </a:r>
            <a:endParaRPr lang="cs-CZ" sz="1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Funkcionální struktura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smtClean="0"/>
              <a:t>funkcionální struktura</a:t>
            </a:r>
            <a:r>
              <a:rPr lang="cs-CZ" smtClean="0"/>
              <a:t> - souvisí s mechanismem fungování krajiny. Je dána rozmístěním a rolemi stavebních bloků krajiny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Struktury krajiny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smtClean="0"/>
              <a:t>1. </a:t>
            </a:r>
            <a:r>
              <a:rPr lang="cs-CZ" sz="2000" i="1" u="sng" dirty="0" smtClean="0"/>
              <a:t>Přírodní (neboli primární) strukturu</a:t>
            </a:r>
            <a:r>
              <a:rPr lang="cs-CZ" sz="2000" dirty="0" smtClean="0"/>
              <a:t>  - </a:t>
            </a:r>
            <a:r>
              <a:rPr lang="cs-CZ" sz="2000" b="1" dirty="0" smtClean="0"/>
              <a:t>propojených  </a:t>
            </a:r>
            <a:r>
              <a:rPr lang="cs-CZ" sz="2000" b="1" dirty="0" err="1" smtClean="0"/>
              <a:t>přír</a:t>
            </a:r>
            <a:r>
              <a:rPr lang="cs-CZ" sz="2000" b="1" dirty="0" smtClean="0"/>
              <a:t>. složek</a:t>
            </a:r>
            <a:r>
              <a:rPr lang="cs-CZ" sz="2000" dirty="0" smtClean="0"/>
              <a:t> (komponent: voda, vzduch, horniny a zeminy, reliéf, energie, půda a biota)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smtClean="0"/>
              <a:t>2. </a:t>
            </a:r>
            <a:r>
              <a:rPr lang="cs-CZ" sz="2000" i="1" u="sng" dirty="0" smtClean="0"/>
              <a:t>Ekonomickou (sekundární) strukturu</a:t>
            </a:r>
            <a:r>
              <a:rPr lang="cs-CZ" sz="2000" dirty="0" smtClean="0"/>
              <a:t> </a:t>
            </a:r>
            <a:r>
              <a:rPr lang="cs-CZ" sz="2000" dirty="0" smtClean="0"/>
              <a:t>-.systém složený z forem využívání </a:t>
            </a:r>
            <a:r>
              <a:rPr lang="cs-CZ" sz="2000" dirty="0" smtClean="0"/>
              <a:t>ploch v krajině člověkem (</a:t>
            </a:r>
            <a:r>
              <a:rPr lang="cs-CZ" sz="2000" dirty="0" err="1" smtClean="0"/>
              <a:t>land</a:t>
            </a:r>
            <a:r>
              <a:rPr lang="cs-CZ" sz="2000" dirty="0" smtClean="0"/>
              <a:t> use, resp. </a:t>
            </a:r>
            <a:r>
              <a:rPr lang="cs-CZ" sz="2000" dirty="0" err="1" smtClean="0"/>
              <a:t>land</a:t>
            </a:r>
            <a:r>
              <a:rPr lang="cs-CZ" sz="2000" dirty="0" smtClean="0"/>
              <a:t> </a:t>
            </a:r>
            <a:r>
              <a:rPr lang="cs-CZ" sz="2000" dirty="0" err="1" smtClean="0"/>
              <a:t>cover</a:t>
            </a:r>
            <a:r>
              <a:rPr lang="cs-CZ" sz="2000" dirty="0" smtClean="0"/>
              <a:t>), uspořádané plochy lesa, orné půdy, luk a pastvin, zástavby různého určení, trvalých kultur a mnoha dalších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i="1" u="sng" dirty="0" smtClean="0"/>
              <a:t>terciární struktura </a:t>
            </a:r>
            <a:r>
              <a:rPr lang="cs-CZ" sz="2000" dirty="0" smtClean="0"/>
              <a:t>– </a:t>
            </a:r>
            <a:r>
              <a:rPr lang="cs-CZ" sz="2000" dirty="0" smtClean="0"/>
              <a:t>TVOŘÍ rozmanitými </a:t>
            </a:r>
            <a:r>
              <a:rPr lang="cs-CZ" sz="2000" dirty="0" smtClean="0"/>
              <a:t>v prostoru lokalizovanými společenskými a individuální zájmy, limity a rozvojovými motivy, ale také i demografickými a sociálními parametry území. </a:t>
            </a:r>
            <a:r>
              <a:rPr lang="cs-CZ" sz="2000" dirty="0" smtClean="0"/>
              <a:t>Zájmy sahají od rozličných ochranářských opatření až po legislativní, technologická, environmentální či vlastnická omezení, zatímco "nad nimi stojí" rozličné sociálně politické motivy či tradice.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i="1" u="sng" dirty="0" smtClean="0"/>
              <a:t>Duchovní (neboli kvartérní) strukturu </a:t>
            </a:r>
            <a:r>
              <a:rPr lang="cs-CZ" sz="2000" dirty="0" smtClean="0"/>
              <a:t>- pod níž lze chápat symbolicky  "genius </a:t>
            </a:r>
            <a:r>
              <a:rPr lang="cs-CZ" sz="2000" dirty="0" err="1" smtClean="0"/>
              <a:t>loci</a:t>
            </a:r>
            <a:r>
              <a:rPr lang="cs-CZ" sz="2000" dirty="0" smtClean="0"/>
              <a:t>" krajiny daný jak imaginárními, tak skutečnými událostmi (bojiště, pobyty významných osobností, pověsti, hudba, pohádky apod.).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cs-CZ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Objekt a předmět Nauky o krajině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smtClean="0"/>
              <a:t>Objektem</a:t>
            </a:r>
            <a:r>
              <a:rPr lang="cs-CZ" smtClean="0"/>
              <a:t> studia nauky o krajině je </a:t>
            </a:r>
            <a:r>
              <a:rPr lang="cs-CZ" b="1" u="sng" smtClean="0"/>
              <a:t>krajinná sféra Země</a:t>
            </a:r>
            <a:r>
              <a:rPr lang="cs-CZ" u="sng" smtClean="0"/>
              <a:t>, </a:t>
            </a:r>
            <a:r>
              <a:rPr lang="cs-CZ" smtClean="0"/>
              <a:t>resp. </a:t>
            </a:r>
            <a:r>
              <a:rPr lang="cs-CZ" b="1" smtClean="0"/>
              <a:t>její teritoriálně omezené segmenty - </a:t>
            </a:r>
            <a:r>
              <a:rPr lang="cs-CZ" b="1" u="sng" smtClean="0"/>
              <a:t>krajiny</a:t>
            </a:r>
            <a:r>
              <a:rPr lang="cs-CZ" u="sng" smtClean="0"/>
              <a:t>.</a:t>
            </a:r>
            <a:r>
              <a:rPr lang="cs-CZ" smtClean="0"/>
              <a:t> </a:t>
            </a:r>
          </a:p>
          <a:p>
            <a:endParaRPr lang="cs-CZ" b="1" smtClean="0"/>
          </a:p>
          <a:p>
            <a:r>
              <a:rPr lang="cs-CZ" b="1" u="sng" smtClean="0"/>
              <a:t>Předmětem</a:t>
            </a:r>
            <a:r>
              <a:rPr lang="cs-CZ" smtClean="0"/>
              <a:t> výzkumu NoK jsou jednotlivé </a:t>
            </a:r>
            <a:r>
              <a:rPr lang="cs-CZ" b="1" u="sng" smtClean="0"/>
              <a:t>vlastnosti, zákonitosti a vazby v krajině.</a:t>
            </a:r>
            <a:endParaRPr lang="cs-CZ" u="sng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889000"/>
            <a:ext cx="8885237" cy="595313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sz="4000" b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</a:rPr>
              <a:t>Přírodní struktura krajiny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4938" y="1700213"/>
            <a:ext cx="8685212" cy="208915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cs-CZ" sz="2800" b="1" dirty="0" smtClean="0"/>
              <a:t>Prostorová struktura:</a:t>
            </a:r>
            <a:r>
              <a:rPr lang="cs-CZ" sz="2800" b="1" dirty="0" smtClean="0"/>
              <a:t> </a:t>
            </a:r>
            <a:endParaRPr lang="cs-CZ" sz="2800" b="1" dirty="0" smtClean="0"/>
          </a:p>
          <a:p>
            <a:pPr marL="609600" indent="-609600">
              <a:buFont typeface="Wingdings" pitchFamily="2" charset="2"/>
              <a:buNone/>
            </a:pPr>
            <a:r>
              <a:rPr lang="cs-CZ" sz="2800" b="1" dirty="0" smtClean="0"/>
              <a:t>vertikální struktura složek</a:t>
            </a:r>
            <a:endParaRPr lang="cs-CZ" sz="2800" b="1" dirty="0" smtClean="0"/>
          </a:p>
        </p:txBody>
      </p:sp>
      <p:pic>
        <p:nvPicPr>
          <p:cNvPr id="47108" name="Picture 7" descr="MODEL1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86500" y="2786063"/>
            <a:ext cx="1871663" cy="1990725"/>
          </a:xfrm>
        </p:spPr>
      </p:pic>
      <p:pic>
        <p:nvPicPr>
          <p:cNvPr id="47109" name="Picture 8" descr="rezy_co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700338"/>
            <a:ext cx="4679950" cy="4157662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692150"/>
            <a:ext cx="8885237" cy="792163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b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</a:rPr>
              <a:t>Přírodní struktura krajiny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4938" y="1557338"/>
            <a:ext cx="4941887" cy="16557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800" b="1" smtClean="0"/>
              <a:t>Aspekty:      Prostorový</a:t>
            </a:r>
          </a:p>
          <a:p>
            <a:pPr>
              <a:buFont typeface="Wingdings" pitchFamily="2" charset="2"/>
              <a:buNone/>
            </a:pPr>
            <a:r>
              <a:rPr lang="cs-CZ" sz="2800" b="1" smtClean="0"/>
              <a:t>Územní stavba = horizontální struktura</a:t>
            </a:r>
          </a:p>
          <a:p>
            <a:pPr>
              <a:buFont typeface="Wingdings" pitchFamily="2" charset="2"/>
              <a:buNone/>
            </a:pPr>
            <a:endParaRPr lang="cs-CZ" sz="2800" smtClean="0"/>
          </a:p>
        </p:txBody>
      </p:sp>
      <p:pic>
        <p:nvPicPr>
          <p:cNvPr id="48132" name="Picture 4" descr="10_podyj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86380" y="2493941"/>
            <a:ext cx="3436025" cy="4364059"/>
          </a:xfrm>
        </p:spPr>
      </p:pic>
      <p:pic>
        <p:nvPicPr>
          <p:cNvPr id="48133" name="Picture 6" descr="MODEL1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3068638"/>
            <a:ext cx="1625600" cy="1728787"/>
          </a:xfrm>
        </p:spPr>
      </p:pic>
      <p:pic>
        <p:nvPicPr>
          <p:cNvPr id="48134" name="Picture 8" descr="MODEL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3068638"/>
            <a:ext cx="1670050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9" descr="MODEL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5084763"/>
            <a:ext cx="1666875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10" descr="MODEL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84763"/>
            <a:ext cx="1666875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7" name="Line 11"/>
          <p:cNvSpPr>
            <a:spLocks noChangeShapeType="1"/>
          </p:cNvSpPr>
          <p:nvPr/>
        </p:nvSpPr>
        <p:spPr bwMode="auto">
          <a:xfrm flipV="1">
            <a:off x="1258888" y="2924175"/>
            <a:ext cx="6408737" cy="360363"/>
          </a:xfrm>
          <a:prstGeom prst="line">
            <a:avLst/>
          </a:prstGeom>
          <a:noFill/>
          <a:ln w="57150" cap="sq">
            <a:solidFill>
              <a:srgbClr val="FF0066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48138" name="Line 12"/>
          <p:cNvSpPr>
            <a:spLocks noChangeShapeType="1"/>
          </p:cNvSpPr>
          <p:nvPr/>
        </p:nvSpPr>
        <p:spPr bwMode="auto">
          <a:xfrm>
            <a:off x="3657600" y="4114800"/>
            <a:ext cx="2362200" cy="0"/>
          </a:xfrm>
          <a:prstGeom prst="line">
            <a:avLst/>
          </a:prstGeom>
          <a:noFill/>
          <a:ln w="57150" cap="sq">
            <a:solidFill>
              <a:srgbClr val="FF0066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48139" name="Line 13"/>
          <p:cNvSpPr>
            <a:spLocks noChangeShapeType="1"/>
          </p:cNvSpPr>
          <p:nvPr/>
        </p:nvSpPr>
        <p:spPr bwMode="auto">
          <a:xfrm flipV="1">
            <a:off x="1331913" y="5084763"/>
            <a:ext cx="6119812" cy="144462"/>
          </a:xfrm>
          <a:prstGeom prst="line">
            <a:avLst/>
          </a:prstGeom>
          <a:noFill/>
          <a:ln w="57150" cap="sq">
            <a:solidFill>
              <a:srgbClr val="FF0066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48140" name="Line 15"/>
          <p:cNvSpPr>
            <a:spLocks noChangeShapeType="1"/>
          </p:cNvSpPr>
          <p:nvPr/>
        </p:nvSpPr>
        <p:spPr bwMode="auto">
          <a:xfrm flipV="1">
            <a:off x="3419475" y="6453188"/>
            <a:ext cx="2592388" cy="71437"/>
          </a:xfrm>
          <a:prstGeom prst="line">
            <a:avLst/>
          </a:prstGeom>
          <a:noFill/>
          <a:ln w="57150" cap="sq">
            <a:solidFill>
              <a:srgbClr val="FF0066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cs-CZ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889000"/>
            <a:ext cx="8885237" cy="811213"/>
          </a:xfrm>
        </p:spPr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b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</a:rPr>
              <a:t>Přírodní struktura krajiny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4938" y="2116138"/>
            <a:ext cx="4005262" cy="41354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800" b="1" smtClean="0"/>
              <a:t>Aspekty:      Prostorový</a:t>
            </a:r>
          </a:p>
          <a:p>
            <a:pPr>
              <a:buFont typeface="Wingdings" pitchFamily="2" charset="2"/>
              <a:buNone/>
            </a:pPr>
            <a:r>
              <a:rPr lang="cs-CZ" sz="2800" b="1" smtClean="0"/>
              <a:t>Územní stavba = horizontální struktura</a:t>
            </a:r>
          </a:p>
          <a:p>
            <a:pPr>
              <a:buFont typeface="Wingdings" pitchFamily="2" charset="2"/>
              <a:buNone/>
            </a:pPr>
            <a:endParaRPr lang="cs-CZ" sz="2800" smtClean="0"/>
          </a:p>
        </p:txBody>
      </p:sp>
      <p:pic>
        <p:nvPicPr>
          <p:cNvPr id="49156" name="Picture 4" descr="1IntegrNatu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32138" y="1844675"/>
            <a:ext cx="6011862" cy="5013325"/>
          </a:xfrm>
        </p:spPr>
      </p:pic>
      <p:sp>
        <p:nvSpPr>
          <p:cNvPr id="49157" name="Rectangle 6"/>
          <p:cNvSpPr>
            <a:spLocks noChangeArrowheads="1"/>
          </p:cNvSpPr>
          <p:nvPr/>
        </p:nvSpPr>
        <p:spPr bwMode="auto">
          <a:xfrm>
            <a:off x="5724525" y="1828800"/>
            <a:ext cx="3419475" cy="663575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>
              <a:latin typeface="Rockwell"/>
            </a:endParaRPr>
          </a:p>
        </p:txBody>
      </p:sp>
      <p:sp>
        <p:nvSpPr>
          <p:cNvPr id="49158" name="Text Box 7"/>
          <p:cNvSpPr txBox="1">
            <a:spLocks noChangeArrowheads="1"/>
          </p:cNvSpPr>
          <p:nvPr/>
        </p:nvSpPr>
        <p:spPr bwMode="auto">
          <a:xfrm>
            <a:off x="5715000" y="1752600"/>
            <a:ext cx="3429000" cy="825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>
                <a:solidFill>
                  <a:schemeClr val="bg2"/>
                </a:solidFill>
              </a:rPr>
              <a:t>každá stejnorodá krajinná jednotka má jedinou vertikální strukturu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692150"/>
            <a:ext cx="8885237" cy="1152525"/>
          </a:xfrm>
        </p:spPr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b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</a:rPr>
              <a:t>Přírodní struktura krajiny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4938" y="2116138"/>
            <a:ext cx="3429000" cy="41354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800" b="1" smtClean="0"/>
              <a:t>Aspekty:      Funkcionální</a:t>
            </a:r>
          </a:p>
          <a:p>
            <a:pPr>
              <a:buFont typeface="Wingdings" pitchFamily="2" charset="2"/>
              <a:buNone/>
            </a:pPr>
            <a:r>
              <a:rPr lang="cs-CZ" sz="2800" b="1" smtClean="0"/>
              <a:t>Bloková stavba = rozdělení rolí</a:t>
            </a:r>
            <a:endParaRPr lang="cs-CZ" sz="2800" smtClean="0"/>
          </a:p>
        </p:txBody>
      </p:sp>
      <p:pic>
        <p:nvPicPr>
          <p:cNvPr id="50180" name="Picture 7" descr="3BlokyCZ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1844675"/>
            <a:ext cx="8929718" cy="7629884"/>
          </a:xfrm>
        </p:spPr>
      </p:pic>
      <p:sp>
        <p:nvSpPr>
          <p:cNvPr id="50181" name="Text Box 8"/>
          <p:cNvSpPr txBox="1">
            <a:spLocks noChangeArrowheads="1"/>
          </p:cNvSpPr>
          <p:nvPr/>
        </p:nvSpPr>
        <p:spPr bwMode="auto">
          <a:xfrm>
            <a:off x="0" y="5013325"/>
            <a:ext cx="3203575" cy="1552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Každá krajinná jednotka plní určitou roli v krajinném systému svého okolí.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>
          <a:xfrm>
            <a:off x="134938" y="692150"/>
            <a:ext cx="8885237" cy="649288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sz="4000" b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</a:rPr>
              <a:t>Struktura současné kulturní krajiny</a:t>
            </a:r>
          </a:p>
        </p:txBody>
      </p:sp>
      <p:pic>
        <p:nvPicPr>
          <p:cNvPr id="51203" name="Picture 17" descr="StMGeoSy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341438"/>
            <a:ext cx="4140200" cy="3503612"/>
          </a:xfrm>
        </p:spPr>
      </p:pic>
      <p:pic>
        <p:nvPicPr>
          <p:cNvPr id="51204" name="Picture 20" descr="C:\kolejka\obrazky\habitat\stmluse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27700" y="2116138"/>
            <a:ext cx="2235200" cy="1990725"/>
          </a:xfrm>
        </p:spPr>
      </p:pic>
      <p:pic>
        <p:nvPicPr>
          <p:cNvPr id="51205" name="Picture 22" descr="C:\kolejka\obrazky\habitat\limity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886200" y="3397250"/>
            <a:ext cx="3949700" cy="3460750"/>
          </a:xfrm>
        </p:spPr>
      </p:pic>
      <p:sp>
        <p:nvSpPr>
          <p:cNvPr id="51206" name="Text Box 12"/>
          <p:cNvSpPr txBox="1">
            <a:spLocks noChangeArrowheads="1"/>
          </p:cNvSpPr>
          <p:nvPr/>
        </p:nvSpPr>
        <p:spPr bwMode="auto">
          <a:xfrm>
            <a:off x="0" y="5084763"/>
            <a:ext cx="4572000" cy="1768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cs-CZ" sz="2000" b="1"/>
              <a:t>Typy struktury: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cs-CZ" sz="2000" b="1"/>
              <a:t>Přírodní – primární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cs-CZ" sz="2000" b="1"/>
              <a:t>Hospodářská – sekundární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cs-CZ" sz="2000" b="1"/>
              <a:t>Humánní - terciérní</a:t>
            </a:r>
          </a:p>
        </p:txBody>
      </p:sp>
      <p:sp>
        <p:nvSpPr>
          <p:cNvPr id="51207" name="Line 18"/>
          <p:cNvSpPr>
            <a:spLocks noChangeShapeType="1"/>
          </p:cNvSpPr>
          <p:nvPr/>
        </p:nvSpPr>
        <p:spPr bwMode="auto">
          <a:xfrm flipH="1" flipV="1">
            <a:off x="1476375" y="2924175"/>
            <a:ext cx="1008063" cy="2592388"/>
          </a:xfrm>
          <a:prstGeom prst="line">
            <a:avLst/>
          </a:prstGeom>
          <a:noFill/>
          <a:ln w="57150" cap="sq">
            <a:solidFill>
              <a:srgbClr val="FF0066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51208" name="Line 23"/>
          <p:cNvSpPr>
            <a:spLocks noChangeShapeType="1"/>
          </p:cNvSpPr>
          <p:nvPr/>
        </p:nvSpPr>
        <p:spPr bwMode="auto">
          <a:xfrm flipV="1">
            <a:off x="3276600" y="2819400"/>
            <a:ext cx="2895600" cy="3200400"/>
          </a:xfrm>
          <a:prstGeom prst="line">
            <a:avLst/>
          </a:prstGeom>
          <a:noFill/>
          <a:ln w="57150" cap="sq">
            <a:solidFill>
              <a:srgbClr val="FF0066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51209" name="Line 24"/>
          <p:cNvSpPr>
            <a:spLocks noChangeShapeType="1"/>
          </p:cNvSpPr>
          <p:nvPr/>
        </p:nvSpPr>
        <p:spPr bwMode="auto">
          <a:xfrm flipV="1">
            <a:off x="3048000" y="6248400"/>
            <a:ext cx="1905000" cy="457200"/>
          </a:xfrm>
          <a:prstGeom prst="line">
            <a:avLst/>
          </a:prstGeom>
          <a:noFill/>
          <a:ln w="57150" cap="sq">
            <a:solidFill>
              <a:srgbClr val="FF0066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cs-CZ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889000"/>
            <a:ext cx="4868862" cy="1155700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sz="4000" b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</a:rPr>
              <a:t>Přírodní struktura krajiny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133600"/>
            <a:ext cx="4371975" cy="24479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800" b="1" smtClean="0"/>
              <a:t>Aspekty:      Časový</a:t>
            </a:r>
          </a:p>
          <a:p>
            <a:pPr>
              <a:buFont typeface="Wingdings" pitchFamily="2" charset="2"/>
              <a:buNone/>
            </a:pPr>
            <a:r>
              <a:rPr lang="cs-CZ" sz="2800" b="1" smtClean="0"/>
              <a:t>Posloupnost stavů = sebezáchova krajiny a současně směřování k neodvratné změně.</a:t>
            </a:r>
            <a:endParaRPr lang="cs-CZ" sz="2800" smtClean="0"/>
          </a:p>
          <a:p>
            <a:pPr>
              <a:buFont typeface="Wingdings" pitchFamily="2" charset="2"/>
              <a:buNone/>
            </a:pPr>
            <a:endParaRPr lang="cs-CZ" sz="2800" smtClean="0"/>
          </a:p>
        </p:txBody>
      </p:sp>
      <p:pic>
        <p:nvPicPr>
          <p:cNvPr id="52228" name="Picture 4" descr="Snytko_model_co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981075"/>
            <a:ext cx="4500562" cy="5876925"/>
          </a:xfrm>
        </p:spPr>
      </p:pic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0" y="5516563"/>
            <a:ext cx="4427538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i="1"/>
              <a:t>Roční období, povětrnostní singularity, části dnes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8763" y="476250"/>
            <a:ext cx="8885237" cy="1008063"/>
          </a:xfrm>
        </p:spPr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b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</a:rPr>
              <a:t>Ekonomická struktura krajiny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84313"/>
            <a:ext cx="8316913" cy="12969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800" b="1" smtClean="0"/>
              <a:t>Aspekty:      Prostorový</a:t>
            </a:r>
          </a:p>
          <a:p>
            <a:pPr>
              <a:buFont typeface="Wingdings" pitchFamily="2" charset="2"/>
              <a:buNone/>
            </a:pPr>
            <a:r>
              <a:rPr lang="cs-CZ" sz="2800" b="1" smtClean="0"/>
              <a:t>Mozaika využití ploch = land use</a:t>
            </a:r>
          </a:p>
          <a:p>
            <a:pPr>
              <a:buFont typeface="Wingdings" pitchFamily="2" charset="2"/>
              <a:buNone/>
            </a:pPr>
            <a:endParaRPr lang="cs-CZ" sz="2800" smtClean="0"/>
          </a:p>
          <a:p>
            <a:pPr>
              <a:buFont typeface="Wingdings" pitchFamily="2" charset="2"/>
              <a:buNone/>
            </a:pPr>
            <a:endParaRPr lang="cs-CZ" sz="2800" smtClean="0"/>
          </a:p>
        </p:txBody>
      </p:sp>
      <p:pic>
        <p:nvPicPr>
          <p:cNvPr id="53252" name="Picture 7" descr="dedictv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2595563"/>
            <a:ext cx="7308850" cy="4262437"/>
          </a:xfrm>
        </p:spPr>
      </p:pic>
      <p:sp>
        <p:nvSpPr>
          <p:cNvPr id="53253" name="Text Box 8"/>
          <p:cNvSpPr txBox="1">
            <a:spLocks noChangeArrowheads="1"/>
          </p:cNvSpPr>
          <p:nvPr/>
        </p:nvSpPr>
        <p:spPr bwMode="auto">
          <a:xfrm>
            <a:off x="0" y="4365625"/>
            <a:ext cx="1763713" cy="2441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b="1"/>
              <a:t>Aspekt časový:</a:t>
            </a:r>
          </a:p>
          <a:p>
            <a:pPr>
              <a:spcBef>
                <a:spcPct val="50000"/>
              </a:spcBef>
            </a:pPr>
            <a:r>
              <a:rPr lang="cs-CZ" sz="2800" b="1"/>
              <a:t>Sezónní aktivity člověka</a:t>
            </a:r>
          </a:p>
        </p:txBody>
      </p:sp>
      <p:sp>
        <p:nvSpPr>
          <p:cNvPr id="53254" name="Text Box 9"/>
          <p:cNvSpPr txBox="1">
            <a:spLocks noChangeArrowheads="1"/>
          </p:cNvSpPr>
          <p:nvPr/>
        </p:nvSpPr>
        <p:spPr bwMode="auto">
          <a:xfrm>
            <a:off x="6443663" y="1412875"/>
            <a:ext cx="2700337" cy="20145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b="1"/>
              <a:t>Aspekt funkcionální:</a:t>
            </a:r>
          </a:p>
          <a:p>
            <a:pPr>
              <a:spcBef>
                <a:spcPct val="50000"/>
              </a:spcBef>
            </a:pPr>
            <a:r>
              <a:rPr lang="cs-CZ" sz="2800" b="1"/>
              <a:t>Role plochy v hospodářství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692150"/>
            <a:ext cx="7977187" cy="576263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sz="4000" b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</a:rPr>
              <a:t>Humánní struktura krajiny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5867400" cy="16859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000" b="1" smtClean="0"/>
              <a:t>Aspekty:      Prostorový</a:t>
            </a:r>
          </a:p>
          <a:p>
            <a:pPr>
              <a:buFont typeface="Wingdings" pitchFamily="2" charset="2"/>
              <a:buNone/>
            </a:pPr>
            <a:r>
              <a:rPr lang="cs-CZ" sz="2000" b="1" smtClean="0"/>
              <a:t>Prostorové rozmístění zájmů a omezení = sociální a rozvojové limity</a:t>
            </a:r>
          </a:p>
        </p:txBody>
      </p:sp>
      <p:pic>
        <p:nvPicPr>
          <p:cNvPr id="54276" name="Picture 8" descr="D:\cast2\Obrazky\Telc\T3limit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66950"/>
            <a:ext cx="53340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ext Box 9"/>
          <p:cNvSpPr txBox="1">
            <a:spLocks noChangeArrowheads="1"/>
          </p:cNvSpPr>
          <p:nvPr/>
        </p:nvSpPr>
        <p:spPr bwMode="auto">
          <a:xfrm>
            <a:off x="5943600" y="1905000"/>
            <a:ext cx="320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b="1" i="1"/>
              <a:t>zájmy státu (příroda, infrastruktura)</a:t>
            </a:r>
          </a:p>
        </p:txBody>
      </p:sp>
      <p:sp>
        <p:nvSpPr>
          <p:cNvPr id="54278" name="Text Box 10"/>
          <p:cNvSpPr txBox="1">
            <a:spLocks noChangeArrowheads="1"/>
          </p:cNvSpPr>
          <p:nvPr/>
        </p:nvSpPr>
        <p:spPr bwMode="auto">
          <a:xfrm>
            <a:off x="6096000" y="2667000"/>
            <a:ext cx="3048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b="1" i="1"/>
              <a:t>regionální a obecní zájmy (voda)</a:t>
            </a:r>
          </a:p>
        </p:txBody>
      </p:sp>
      <p:sp>
        <p:nvSpPr>
          <p:cNvPr id="54279" name="Text Box 11"/>
          <p:cNvSpPr txBox="1">
            <a:spLocks noChangeArrowheads="1"/>
          </p:cNvSpPr>
          <p:nvPr/>
        </p:nvSpPr>
        <p:spPr bwMode="auto">
          <a:xfrm>
            <a:off x="5867400" y="4724400"/>
            <a:ext cx="3124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b="1" i="1"/>
              <a:t>investiční zájmy a limity, stavební uzávěry</a:t>
            </a:r>
          </a:p>
        </p:txBody>
      </p:sp>
      <p:sp>
        <p:nvSpPr>
          <p:cNvPr id="54280" name="Text Box 12"/>
          <p:cNvSpPr txBox="1">
            <a:spLocks noChangeArrowheads="1"/>
          </p:cNvSpPr>
          <p:nvPr/>
        </p:nvSpPr>
        <p:spPr bwMode="auto">
          <a:xfrm>
            <a:off x="6019800" y="6035675"/>
            <a:ext cx="251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b="1" i="1"/>
              <a:t>individuální zájmy</a:t>
            </a:r>
          </a:p>
        </p:txBody>
      </p:sp>
      <p:sp>
        <p:nvSpPr>
          <p:cNvPr id="54281" name="Line 13"/>
          <p:cNvSpPr>
            <a:spLocks noChangeShapeType="1"/>
          </p:cNvSpPr>
          <p:nvPr/>
        </p:nvSpPr>
        <p:spPr bwMode="auto">
          <a:xfrm flipV="1">
            <a:off x="2590800" y="2362200"/>
            <a:ext cx="3200400" cy="1524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4282" name="Line 14"/>
          <p:cNvSpPr>
            <a:spLocks noChangeShapeType="1"/>
          </p:cNvSpPr>
          <p:nvPr/>
        </p:nvSpPr>
        <p:spPr bwMode="auto">
          <a:xfrm flipV="1">
            <a:off x="2590800" y="3124200"/>
            <a:ext cx="3505200" cy="914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4283" name="Line 15"/>
          <p:cNvSpPr>
            <a:spLocks noChangeShapeType="1"/>
          </p:cNvSpPr>
          <p:nvPr/>
        </p:nvSpPr>
        <p:spPr bwMode="auto">
          <a:xfrm flipV="1">
            <a:off x="2590800" y="4038600"/>
            <a:ext cx="3352800" cy="152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4284" name="Line 16"/>
          <p:cNvSpPr>
            <a:spLocks noChangeShapeType="1"/>
          </p:cNvSpPr>
          <p:nvPr/>
        </p:nvSpPr>
        <p:spPr bwMode="auto">
          <a:xfrm>
            <a:off x="2590800" y="4343400"/>
            <a:ext cx="3352800" cy="762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4285" name="Line 17"/>
          <p:cNvSpPr>
            <a:spLocks noChangeShapeType="1"/>
          </p:cNvSpPr>
          <p:nvPr/>
        </p:nvSpPr>
        <p:spPr bwMode="auto">
          <a:xfrm>
            <a:off x="2590800" y="4495800"/>
            <a:ext cx="3429000" cy="1905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4286" name="Text Box 18"/>
          <p:cNvSpPr txBox="1">
            <a:spLocks noChangeArrowheads="1"/>
          </p:cNvSpPr>
          <p:nvPr/>
        </p:nvSpPr>
        <p:spPr bwMode="auto">
          <a:xfrm>
            <a:off x="5867400" y="3505200"/>
            <a:ext cx="3276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b="1" i="1"/>
              <a:t>technická a technologická omezení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Časová struktura krajiny</a:t>
            </a:r>
            <a:br>
              <a:rPr lang="cs-CZ" dirty="0" smtClean="0"/>
            </a:br>
            <a:r>
              <a:rPr lang="cs-CZ" dirty="0" smtClean="0"/>
              <a:t>nauka 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400" i="1" dirty="0" smtClean="0"/>
              <a:t>časová struktura</a:t>
            </a:r>
            <a:r>
              <a:rPr lang="cs-CZ" sz="2400" dirty="0" smtClean="0"/>
              <a:t> je dána typickou </a:t>
            </a:r>
            <a:r>
              <a:rPr lang="cs-CZ" sz="2400" b="1" dirty="0" smtClean="0"/>
              <a:t>posloupností charakteristických stavů krajinné jednotky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400" dirty="0" smtClean="0"/>
              <a:t>charakteristické střídání čtyř ročních období.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400" dirty="0" smtClean="0"/>
              <a:t>typická posloupnost singularit (např. „zmrzlí“, „Medardova kápě“, „svatá Anna“, „babí léto“, vánoční obleva a další) a s nimi spojených procesů. Jejich opakování udržuje krajinu ČR a představuje nutný základ časové struktury jako součásti invariantu.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400" dirty="0" smtClean="0"/>
              <a:t>i pro kulturní krajinu – pravidelné opakování lidských aktivit v místě udržuje mozaiku využití ploch kulturní krajiny a tím i její místní typ. Typické procesy udržují venkovskou zemědělskou krajinu, jiné krajinu městskou, </a:t>
            </a:r>
            <a:endParaRPr lang="cs-CZ" sz="2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Stav krajiny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63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313" y="2428875"/>
            <a:ext cx="8229600" cy="1143000"/>
          </a:xfrm>
        </p:spPr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sz="48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</a:rPr>
              <a:t>Vědy studující krajinu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Typologie krajiny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73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Typy krajiny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83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>
            <a:normAutofit/>
          </a:bodyPr>
          <a:lstStyle/>
          <a:p>
            <a:pPr marL="514350" indent="-514350" fontAlgn="auto"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Typologický  a  individuální charakter</a:t>
            </a:r>
            <a:r>
              <a:rPr lang="cs-CZ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cs-CZ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cs-CZ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všechny </a:t>
            </a:r>
            <a:r>
              <a:rPr lang="cs-CZ" b="1" dirty="0" smtClean="0"/>
              <a:t>zjištěné krajinné jednotky mohou mít buď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cs-CZ" b="1" dirty="0" smtClean="0"/>
              <a:t>typologický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cs-CZ" b="1" dirty="0" smtClean="0"/>
              <a:t>nebo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cs-CZ" b="1" dirty="0" smtClean="0"/>
              <a:t> individuální charakter</a:t>
            </a:r>
            <a:endParaRPr lang="cs-CZ" dirty="0" smtClean="0"/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(bez ohledu na rozlišovací úroveň - </a:t>
            </a:r>
            <a:r>
              <a:rPr lang="cs-CZ" dirty="0" err="1" smtClean="0"/>
              <a:t>úroveň</a:t>
            </a:r>
            <a:r>
              <a:rPr lang="cs-CZ" dirty="0" smtClean="0"/>
              <a:t> diferenciace krajinné sféry Země,)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Krajinná sféra a její diferenciace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6144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6144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Geosféry Země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Země vnitřní struktura  - vrstvy lišící se hustotou a složením</a:t>
            </a:r>
          </a:p>
          <a:p>
            <a:r>
              <a:rPr lang="cs-CZ" smtClean="0"/>
              <a:t>„slupky cibule“</a:t>
            </a:r>
          </a:p>
          <a:p>
            <a:r>
              <a:rPr lang="cs-CZ" smtClean="0"/>
              <a:t>rotace – uspořádání od nejhustšího po nejřidší, od jádra se železa, niklu a síry po atmosféru </a:t>
            </a:r>
          </a:p>
          <a:p>
            <a:r>
              <a:rPr lang="cs-CZ" smtClean="0"/>
              <a:t>pevná část, tekutá část a plynná část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Geosféra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 geosféra - koncentrická vrstva Země – prostor se specifickým výskytem určitých jevů</a:t>
            </a:r>
          </a:p>
          <a:p>
            <a:endParaRPr lang="cs-CZ" smtClean="0"/>
          </a:p>
          <a:p>
            <a:r>
              <a:rPr lang="cs-CZ" sz="2400" i="1" smtClean="0"/>
              <a:t>z řeckého „sfaira „– koule, zeměkoule, globus, přeneseně i jako prostor např. sféra zájmů apod.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endParaRPr lang="cs-CZ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64516" name="Picture 5" descr="C:\Documents and Settings\Svatonova\Dokumenty\Výuka\ocean\REZ_KŮRA_tex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696277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2" descr="kraj_sfera_detail_tx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0"/>
            <a:ext cx="2944813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Geosféry Země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smtClean="0"/>
              <a:t>Homogenní:</a:t>
            </a:r>
          </a:p>
          <a:p>
            <a:pPr lvl="1"/>
            <a:r>
              <a:rPr lang="cs-CZ" sz="2200" u="sng" smtClean="0"/>
              <a:t>Litosféra</a:t>
            </a:r>
            <a:r>
              <a:rPr lang="cs-CZ" sz="2200" smtClean="0"/>
              <a:t>, tj. kamenný obal Země – zemský kůra a spodní část zemského pláště ( pod ním je již plastická astenosféra) ( - 100 km až 8,8 km)</a:t>
            </a:r>
          </a:p>
          <a:p>
            <a:pPr lvl="1"/>
            <a:r>
              <a:rPr lang="cs-CZ" sz="2200" u="sng" smtClean="0"/>
              <a:t>Hydrosféra </a:t>
            </a:r>
            <a:r>
              <a:rPr lang="cs-CZ" sz="2200" smtClean="0"/>
              <a:t>(-4 km až 0 km)</a:t>
            </a:r>
          </a:p>
          <a:p>
            <a:pPr lvl="1"/>
            <a:r>
              <a:rPr lang="cs-CZ" sz="2200" u="sng" smtClean="0"/>
              <a:t>Atmosféra </a:t>
            </a:r>
            <a:r>
              <a:rPr lang="cs-CZ" sz="2200" smtClean="0"/>
              <a:t>(0  až 40 tisíc km, řadu dílčích vrstev, t, s, m, i, t, e – z.k.) , pozn. hranice zemské korony je považována za hranici planety Země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Geosféry Země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b="1" smtClean="0"/>
              <a:t>Heterogenní</a:t>
            </a:r>
          </a:p>
          <a:p>
            <a:pPr lvl="1"/>
            <a:r>
              <a:rPr lang="cs-CZ" u="sng" smtClean="0"/>
              <a:t>Pedosféra</a:t>
            </a:r>
          </a:p>
          <a:p>
            <a:pPr lvl="1"/>
            <a:r>
              <a:rPr lang="cs-CZ" u="sng" smtClean="0"/>
              <a:t>biosféra</a:t>
            </a:r>
          </a:p>
          <a:p>
            <a:pPr lvl="1"/>
            <a:r>
              <a:rPr lang="cs-CZ" u="sng" smtClean="0"/>
              <a:t>antroposféra, sociosféra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diferenciace krajinné sféry Země 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675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  <a:p>
            <a:r>
              <a:rPr lang="cs-CZ" smtClean="0"/>
              <a:t>geosféry spolu </a:t>
            </a:r>
            <a:r>
              <a:rPr lang="cs-CZ" b="1" smtClean="0"/>
              <a:t>navzájem souvisejí, ale přitom zůstávají relativně samostatné</a:t>
            </a:r>
            <a:r>
              <a:rPr lang="cs-CZ" smtClean="0"/>
              <a:t>.</a:t>
            </a:r>
          </a:p>
          <a:p>
            <a:r>
              <a:rPr lang="cs-CZ" smtClean="0"/>
              <a:t> </a:t>
            </a:r>
          </a:p>
          <a:p>
            <a:r>
              <a:rPr lang="cs-CZ" smtClean="0"/>
              <a:t>Jen část z nich má bezprostřední vliv na genezi a existenci krajiny a </a:t>
            </a:r>
            <a:r>
              <a:rPr lang="cs-CZ" u="sng" smtClean="0"/>
              <a:t>tyto společně tvoří krajinnou sféru Země.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Grp="1" noChangeArrowheads="1"/>
          </p:cNvSpPr>
          <p:nvPr>
            <p:ph type="title"/>
          </p:nvPr>
        </p:nvSpPr>
        <p:spPr>
          <a:xfrm>
            <a:off x="258763" y="836613"/>
            <a:ext cx="8885237" cy="452437"/>
          </a:xfrm>
        </p:spPr>
        <p:txBody>
          <a:bodyPr>
            <a:normAutofit fontScale="90000"/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cs-CZ" sz="40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</a:rPr>
              <a:t>Vědy studující krajinu</a:t>
            </a:r>
          </a:p>
        </p:txBody>
      </p:sp>
      <p:pic>
        <p:nvPicPr>
          <p:cNvPr id="16387" name="Picture 5" descr="1_Geoeko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5725" y="1600200"/>
            <a:ext cx="5670550" cy="4525963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Definice krajinné sféry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b="1" smtClean="0"/>
              <a:t>Krajinná sféra představuje složitý systém vzájemného pronikání a spolupůsobení atmosféry, zastoupené </a:t>
            </a:r>
            <a:r>
              <a:rPr lang="cs-CZ" b="1" u="sng" smtClean="0"/>
              <a:t>troposférou, hydrosféry, pedosféry, biosféry</a:t>
            </a:r>
            <a:r>
              <a:rPr lang="cs-CZ" b="1" smtClean="0"/>
              <a:t> a zemské</a:t>
            </a:r>
            <a:endParaRPr lang="cs-CZ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cs-CZ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mtClean="0"/>
              <a:t>je  geosystémem nejvyššího řádu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cs-CZ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b="1" smtClean="0"/>
              <a:t>otevřený autoregulační systém</a:t>
            </a:r>
            <a:endParaRPr lang="cs-CZ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Krajinná sféra a její hranice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je vymezena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err="1" smtClean="0"/>
              <a:t>Mohorovičičovou</a:t>
            </a:r>
            <a:r>
              <a:rPr lang="cs-CZ" dirty="0" smtClean="0"/>
              <a:t> vrstvou diskontinuity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tropopauzou</a:t>
            </a:r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ke krajinné sféře náleží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část litosféry - zemská kůra: pevninská a oceánská, hydrosféra a </a:t>
            </a:r>
            <a:r>
              <a:rPr lang="cs-CZ" dirty="0" err="1" smtClean="0"/>
              <a:t>kryosféra</a:t>
            </a:r>
            <a:r>
              <a:rPr lang="cs-CZ" dirty="0" smtClean="0"/>
              <a:t>, </a:t>
            </a:r>
            <a:r>
              <a:rPr lang="cs-CZ" dirty="0" err="1" smtClean="0"/>
              <a:t>pedosféra</a:t>
            </a:r>
            <a:r>
              <a:rPr lang="cs-CZ" dirty="0" smtClean="0"/>
              <a:t>, biosféra, troposféra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cs-CZ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 </a:t>
            </a:r>
            <a:r>
              <a:rPr lang="cs-CZ" dirty="0" err="1" smtClean="0"/>
              <a:t>antroposféra</a:t>
            </a:r>
            <a:endParaRPr lang="cs-CZ" dirty="0" smtClean="0"/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cs-CZ" b="1" dirty="0" smtClean="0"/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cs-CZ" b="1" dirty="0" smtClean="0"/>
              <a:t>okolí krajinné sféry.</a:t>
            </a:r>
            <a:r>
              <a:rPr lang="cs-CZ" dirty="0" smtClean="0"/>
              <a:t> zemský plášť  a stratosféra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Mocnost krajinné sféry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mtClean="0"/>
              <a:t>od zemského jádra po horní hranici atmosféry – více než 46 tisíc km</a:t>
            </a:r>
          </a:p>
          <a:p>
            <a:pPr>
              <a:lnSpc>
                <a:spcPct val="90000"/>
              </a:lnSpc>
            </a:pPr>
            <a:r>
              <a:rPr lang="cs-CZ" smtClean="0"/>
              <a:t>krajinná sféra – její „tloušťka“? </a:t>
            </a:r>
          </a:p>
          <a:p>
            <a:pPr>
              <a:lnSpc>
                <a:spcPct val="90000"/>
              </a:lnSpc>
            </a:pPr>
            <a:r>
              <a:rPr lang="cs-CZ" smtClean="0"/>
              <a:t> cca 30 km,</a:t>
            </a:r>
          </a:p>
          <a:p>
            <a:pPr>
              <a:lnSpc>
                <a:spcPct val="90000"/>
              </a:lnSpc>
            </a:pPr>
            <a:r>
              <a:rPr lang="cs-CZ" smtClean="0"/>
              <a:t>krajinná sféra  -  jediná známá sféra života ve vesmíru</a:t>
            </a:r>
          </a:p>
          <a:p>
            <a:pPr>
              <a:lnSpc>
                <a:spcPct val="90000"/>
              </a:lnSpc>
            </a:pPr>
            <a:r>
              <a:rPr lang="cs-CZ" smtClean="0">
                <a:solidFill>
                  <a:srgbClr val="FF0000"/>
                </a:solidFill>
              </a:rPr>
              <a:t>Úkol:jakým dílem je vertikální mocnost krajinné sféry vůči celé Zemi?“</a:t>
            </a:r>
          </a:p>
          <a:p>
            <a:pPr>
              <a:lnSpc>
                <a:spcPct val="90000"/>
              </a:lnSpc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Diferenciace krajinné sféry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716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Otázka ke státní zkoušce:</a:t>
            </a:r>
          </a:p>
          <a:p>
            <a:r>
              <a:rPr lang="cs-CZ" smtClean="0"/>
              <a:t> Vysvětlete teritoriální diferenciaci krajinné sféry Země na jednotlivých úrovních a příčiny jejího členění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Diferenciace krajinné sféry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727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objektivní vlastností  KS je </a:t>
            </a:r>
            <a:r>
              <a:rPr lang="cs-CZ" b="1" u="sng" smtClean="0"/>
              <a:t>vnitřní diferenciace</a:t>
            </a:r>
            <a:r>
              <a:rPr lang="cs-CZ" smtClean="0"/>
              <a:t>. </a:t>
            </a:r>
          </a:p>
          <a:p>
            <a:r>
              <a:rPr lang="cs-CZ" b="1" smtClean="0"/>
              <a:t>členění do specifických jednotek</a:t>
            </a:r>
            <a:r>
              <a:rPr lang="cs-CZ" smtClean="0"/>
              <a:t> - relativně </a:t>
            </a:r>
            <a:r>
              <a:rPr lang="cs-CZ" u="sng" smtClean="0"/>
              <a:t>homogenních segmentů </a:t>
            </a:r>
            <a:r>
              <a:rPr lang="cs-CZ" smtClean="0"/>
              <a:t>různého charakteru, rozměrů a míry stejnorodosti. </a:t>
            </a:r>
          </a:p>
          <a:p>
            <a:r>
              <a:rPr lang="cs-CZ" smtClean="0"/>
              <a:t>. </a:t>
            </a:r>
          </a:p>
          <a:p>
            <a:endParaRPr lang="cs-CZ" smtClean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Diferenciace krajinné sféry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smtClean="0"/>
              <a:t>Příčinou</a:t>
            </a:r>
            <a:r>
              <a:rPr lang="cs-CZ" b="1" smtClean="0"/>
              <a:t> diferenciace</a:t>
            </a:r>
            <a:r>
              <a:rPr lang="cs-CZ" smtClean="0"/>
              <a:t> krajinné sféry je </a:t>
            </a:r>
          </a:p>
          <a:p>
            <a:endParaRPr lang="cs-CZ" b="1" u="sng" smtClean="0"/>
          </a:p>
          <a:p>
            <a:r>
              <a:rPr lang="cs-CZ" b="1" u="sng" smtClean="0"/>
              <a:t>rozdílná vláhově energetická a materiálová bilance</a:t>
            </a:r>
          </a:p>
          <a:p>
            <a:endParaRPr lang="cs-CZ" b="1" u="sng" smtClean="0"/>
          </a:p>
          <a:p>
            <a:pPr>
              <a:buFont typeface="Wingdings 2" pitchFamily="18" charset="2"/>
              <a:buNone/>
            </a:pPr>
            <a:r>
              <a:rPr lang="cs-CZ" smtClean="0"/>
              <a:t> jednotlivých oblastí povrchu planety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Diferenciace krajinné sféry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747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Funkční </a:t>
            </a:r>
            <a:r>
              <a:rPr lang="cs-CZ" b="1" smtClean="0"/>
              <a:t>jednota</a:t>
            </a:r>
            <a:r>
              <a:rPr lang="cs-CZ" smtClean="0"/>
              <a:t> krajinné sféry je zabezpečována</a:t>
            </a:r>
          </a:p>
          <a:p>
            <a:endParaRPr lang="cs-CZ" smtClean="0"/>
          </a:p>
          <a:p>
            <a:r>
              <a:rPr lang="cs-CZ" smtClean="0"/>
              <a:t> </a:t>
            </a:r>
            <a:r>
              <a:rPr lang="cs-CZ" b="1" u="sng" smtClean="0"/>
              <a:t>krajinotvornými procesy</a:t>
            </a:r>
            <a:r>
              <a:rPr lang="cs-CZ" u="sng" smtClean="0"/>
              <a:t>, </a:t>
            </a:r>
          </a:p>
          <a:p>
            <a:endParaRPr lang="cs-CZ" u="sng" smtClean="0"/>
          </a:p>
          <a:p>
            <a:r>
              <a:rPr lang="cs-CZ" smtClean="0"/>
              <a:t>založenými na </a:t>
            </a:r>
            <a:r>
              <a:rPr lang="cs-CZ" b="1" u="sng" smtClean="0"/>
              <a:t>koloběhu</a:t>
            </a:r>
            <a:r>
              <a:rPr lang="cs-CZ" b="1" smtClean="0"/>
              <a:t> látek, energií a informací</a:t>
            </a:r>
            <a:r>
              <a:rPr lang="cs-CZ" smtClean="0"/>
              <a:t>. 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sz="48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čtyři základní úrovně diferenciace krajinné sféry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75779" name="Zástupný symbol pro obsah 2"/>
          <p:cNvSpPr>
            <a:spLocks noGrp="1"/>
          </p:cNvSpPr>
          <p:nvPr>
            <p:ph idx="1"/>
          </p:nvPr>
        </p:nvSpPr>
        <p:spPr>
          <a:xfrm>
            <a:off x="357188" y="1714500"/>
            <a:ext cx="4400550" cy="3886200"/>
          </a:xfrm>
        </p:spPr>
        <p:txBody>
          <a:bodyPr/>
          <a:lstStyle/>
          <a:p>
            <a:r>
              <a:rPr lang="cs-CZ" smtClean="0"/>
              <a:t>D</a:t>
            </a:r>
            <a:r>
              <a:rPr lang="cs-CZ" b="1" smtClean="0"/>
              <a:t>iferenciace krajinné sféry Země</a:t>
            </a:r>
            <a:r>
              <a:rPr lang="cs-CZ" smtClean="0"/>
              <a:t> </a:t>
            </a:r>
          </a:p>
          <a:p>
            <a:r>
              <a:rPr lang="cs-CZ" smtClean="0"/>
              <a:t>do </a:t>
            </a:r>
            <a:r>
              <a:rPr lang="cs-CZ" b="1" smtClean="0"/>
              <a:t>jednotek dimenze</a:t>
            </a:r>
          </a:p>
          <a:p>
            <a:pPr marL="925513" lvl="1" indent="-514350">
              <a:buFont typeface="Rockwell"/>
              <a:buAutoNum type="arabicPeriod"/>
            </a:pPr>
            <a:r>
              <a:rPr lang="cs-CZ" b="1" smtClean="0"/>
              <a:t>globální,</a:t>
            </a:r>
          </a:p>
          <a:p>
            <a:pPr marL="925513" lvl="1" indent="-514350">
              <a:buFont typeface="Rockwell"/>
              <a:buAutoNum type="arabicPeriod"/>
            </a:pPr>
            <a:r>
              <a:rPr lang="cs-CZ" b="1" smtClean="0"/>
              <a:t> regionální,</a:t>
            </a:r>
          </a:p>
          <a:p>
            <a:pPr marL="925513" lvl="1" indent="-514350">
              <a:buFont typeface="Rockwell"/>
              <a:buAutoNum type="arabicPeriod"/>
            </a:pPr>
            <a:r>
              <a:rPr lang="cs-CZ" b="1" smtClean="0"/>
              <a:t> chorické </a:t>
            </a:r>
          </a:p>
          <a:p>
            <a:pPr marL="925513" lvl="1" indent="-514350">
              <a:buFont typeface="Rockwell"/>
              <a:buAutoNum type="arabicPeriod"/>
            </a:pPr>
            <a:r>
              <a:rPr lang="cs-CZ" b="1" smtClean="0"/>
              <a:t>topické </a:t>
            </a:r>
          </a:p>
          <a:p>
            <a:endParaRPr lang="cs-CZ" smtClean="0"/>
          </a:p>
        </p:txBody>
      </p:sp>
      <p:sp>
        <p:nvSpPr>
          <p:cNvPr id="75780" name="Obdélník 4"/>
          <p:cNvSpPr>
            <a:spLocks noChangeArrowheads="1"/>
          </p:cNvSpPr>
          <p:nvPr/>
        </p:nvSpPr>
        <p:spPr bwMode="auto">
          <a:xfrm>
            <a:off x="4857750" y="1785938"/>
            <a:ext cx="40290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2100" indent="-292100">
              <a:buClr>
                <a:srgbClr val="72A376"/>
              </a:buClr>
              <a:buSzPct val="70000"/>
            </a:pPr>
            <a:r>
              <a:rPr lang="cs-CZ" sz="3200">
                <a:solidFill>
                  <a:srgbClr val="FFFFFF"/>
                </a:solidFill>
                <a:latin typeface="Rockwell"/>
              </a:rPr>
              <a:t>je založená na: </a:t>
            </a:r>
          </a:p>
          <a:p>
            <a:pPr marL="925513" lvl="1" indent="-514350">
              <a:spcBef>
                <a:spcPts val="400"/>
              </a:spcBef>
              <a:buClr>
                <a:srgbClr val="B0CCB0"/>
              </a:buClr>
              <a:buSzPct val="90000"/>
              <a:buFont typeface="Rockwell"/>
              <a:buAutoNum type="arabicPeriod"/>
            </a:pPr>
            <a:r>
              <a:rPr lang="cs-CZ" sz="2600">
                <a:solidFill>
                  <a:srgbClr val="FFFFFF"/>
                </a:solidFill>
                <a:latin typeface="Rockwell"/>
              </a:rPr>
              <a:t>energetické bilanci</a:t>
            </a:r>
          </a:p>
          <a:p>
            <a:pPr marL="925513" lvl="1" indent="-514350">
              <a:spcBef>
                <a:spcPts val="400"/>
              </a:spcBef>
              <a:buClr>
                <a:srgbClr val="B0CCB0"/>
              </a:buClr>
              <a:buSzPct val="90000"/>
              <a:buFont typeface="Rockwell"/>
              <a:buAutoNum type="arabicPeriod"/>
            </a:pPr>
            <a:r>
              <a:rPr lang="cs-CZ" sz="2600">
                <a:solidFill>
                  <a:srgbClr val="FFFFFF"/>
                </a:solidFill>
                <a:latin typeface="Rockwell"/>
              </a:rPr>
              <a:t>vláhově energetické  bilanci</a:t>
            </a:r>
          </a:p>
          <a:p>
            <a:pPr marL="925513" lvl="1" indent="-514350">
              <a:spcBef>
                <a:spcPts val="400"/>
              </a:spcBef>
              <a:buClr>
                <a:srgbClr val="B0CCB0"/>
              </a:buClr>
              <a:buSzPct val="90000"/>
              <a:buFont typeface="Rockwell"/>
              <a:buAutoNum type="arabicPeriod"/>
            </a:pPr>
            <a:r>
              <a:rPr lang="cs-CZ" sz="2600">
                <a:solidFill>
                  <a:srgbClr val="FFFFFF"/>
                </a:solidFill>
                <a:latin typeface="Rockwell"/>
              </a:rPr>
              <a:t>materiálově vláhově energetické bilanci</a:t>
            </a:r>
          </a:p>
        </p:txBody>
      </p:sp>
      <p:sp>
        <p:nvSpPr>
          <p:cNvPr id="75781" name="TextovéPole 5"/>
          <p:cNvSpPr txBox="1">
            <a:spLocks noChangeArrowheads="1"/>
          </p:cNvSpPr>
          <p:nvPr/>
        </p:nvSpPr>
        <p:spPr bwMode="auto">
          <a:xfrm>
            <a:off x="1214438" y="6072188"/>
            <a:ext cx="2686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Rockwell"/>
              </a:rPr>
              <a:t>Aplikace teorie systémů:</a:t>
            </a:r>
          </a:p>
          <a:p>
            <a:endParaRPr lang="cs-CZ">
              <a:latin typeface="Rockwel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889000"/>
            <a:ext cx="8885237" cy="523875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sz="3600" b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</a:rPr>
              <a:t>Hlavní vlastnosti krajinné sféry Země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57338"/>
            <a:ext cx="9144000" cy="11525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800" b="1" smtClean="0"/>
              <a:t>1. Energetická a vláhově energetická bilance</a:t>
            </a:r>
          </a:p>
          <a:p>
            <a:pPr>
              <a:buFont typeface="Wingdings" pitchFamily="2" charset="2"/>
              <a:buNone/>
            </a:pPr>
            <a:r>
              <a:rPr lang="cs-CZ" sz="2800" b="1" smtClean="0"/>
              <a:t>2. Jednota spojitosti a nespojitosti</a:t>
            </a:r>
          </a:p>
        </p:txBody>
      </p:sp>
      <p:sp>
        <p:nvSpPr>
          <p:cNvPr id="76804" name="Text Box 6"/>
          <p:cNvSpPr txBox="1">
            <a:spLocks noChangeArrowheads="1"/>
          </p:cNvSpPr>
          <p:nvPr/>
        </p:nvSpPr>
        <p:spPr bwMode="auto">
          <a:xfrm>
            <a:off x="6191250" y="3286125"/>
            <a:ext cx="2952750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>
                <a:solidFill>
                  <a:srgbClr val="FF0066"/>
                </a:solidFill>
              </a:rPr>
              <a:t>klimatické pásy</a:t>
            </a:r>
          </a:p>
        </p:txBody>
      </p:sp>
      <p:sp>
        <p:nvSpPr>
          <p:cNvPr id="76805" name="Text Box 7"/>
          <p:cNvSpPr txBox="1">
            <a:spLocks noChangeArrowheads="1"/>
          </p:cNvSpPr>
          <p:nvPr/>
        </p:nvSpPr>
        <p:spPr bwMode="auto">
          <a:xfrm>
            <a:off x="6156325" y="4365625"/>
            <a:ext cx="2232025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>
                <a:solidFill>
                  <a:srgbClr val="FF0066"/>
                </a:solidFill>
              </a:rPr>
              <a:t>geomy</a:t>
            </a:r>
          </a:p>
        </p:txBody>
      </p:sp>
      <p:sp>
        <p:nvSpPr>
          <p:cNvPr id="76806" name="Text Box 8"/>
          <p:cNvSpPr txBox="1">
            <a:spLocks noChangeArrowheads="1"/>
          </p:cNvSpPr>
          <p:nvPr/>
        </p:nvSpPr>
        <p:spPr bwMode="auto">
          <a:xfrm>
            <a:off x="5867400" y="5516563"/>
            <a:ext cx="3276600" cy="274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>
                <a:solidFill>
                  <a:srgbClr val="FF0066"/>
                </a:solidFill>
              </a:rPr>
              <a:t>geochory čili krajiny</a:t>
            </a:r>
          </a:p>
        </p:txBody>
      </p:sp>
      <p:sp>
        <p:nvSpPr>
          <p:cNvPr id="76807" name="Text Box 9"/>
          <p:cNvSpPr txBox="1">
            <a:spLocks noChangeArrowheads="1"/>
          </p:cNvSpPr>
          <p:nvPr/>
        </p:nvSpPr>
        <p:spPr bwMode="auto">
          <a:xfrm>
            <a:off x="4932363" y="6583363"/>
            <a:ext cx="3311525" cy="274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>
                <a:solidFill>
                  <a:srgbClr val="FF0066"/>
                </a:solidFill>
              </a:rPr>
              <a:t>geoméry čili geotopy</a:t>
            </a:r>
          </a:p>
        </p:txBody>
      </p:sp>
      <p:pic>
        <p:nvPicPr>
          <p:cNvPr id="76808" name="Picture 2" descr="KRAJURO+dif_faktor_C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71813"/>
            <a:ext cx="93249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57188" y="214313"/>
            <a:ext cx="8972551" cy="682625"/>
          </a:xfrm>
        </p:spPr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Globální úroveň</a:t>
            </a:r>
            <a:endParaRPr lang="cs-CZ" sz="28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69635" name="Zástupný symbol pro obsah 2"/>
          <p:cNvSpPr>
            <a:spLocks noGrp="1"/>
          </p:cNvSpPr>
          <p:nvPr>
            <p:ph idx="1"/>
          </p:nvPr>
        </p:nvSpPr>
        <p:spPr>
          <a:xfrm>
            <a:off x="285750" y="142875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1800" b="1" smtClean="0"/>
              <a:t>1. Globální úroveň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1800" smtClean="0"/>
              <a:t>základní stavební komponenty - složky prostředí vertikálním směru: litosféra s reliéfem, troposféra, hydrosféra, pedosféra, kryosféra, biosféra a socioekonomická sféra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1800" smtClean="0"/>
              <a:t>. </a:t>
            </a:r>
            <a:r>
              <a:rPr lang="cs-CZ" sz="1800" b="1" smtClean="0"/>
              <a:t>primárními faktory diferenciace a distribuce energie: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b="1" smtClean="0"/>
              <a:t> rotace Země, 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b="1" smtClean="0"/>
              <a:t>oběh kolem Slunce,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b="1" smtClean="0"/>
              <a:t> elipsoidní tvar zemského tělesa 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b="1" smtClean="0"/>
              <a:t> sklon zemské osy.</a:t>
            </a:r>
            <a:r>
              <a:rPr lang="cs-CZ" sz="1800" smtClean="0"/>
              <a:t>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cs-CZ" sz="180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1800" smtClean="0"/>
              <a:t>prvotní rozdělení dávek energie potřebné pro fungování krajinného systému ze Slunce (cca 99,98 %).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cs-CZ" sz="180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1800" smtClean="0"/>
              <a:t> Výsledkem je </a:t>
            </a:r>
            <a:r>
              <a:rPr lang="cs-CZ" sz="1800" b="1" u="sng" smtClean="0"/>
              <a:t>zonální uspořádání „krajinných“ (klimatických) pasů </a:t>
            </a:r>
            <a:r>
              <a:rPr lang="cs-CZ" sz="1800" b="1" smtClean="0"/>
              <a:t>na zemském povrchu s klesajícími dávkami přímé sluneční energie od rovníku k pólům.</a:t>
            </a:r>
            <a:r>
              <a:rPr lang="cs-CZ" sz="1800" smtClean="0"/>
              <a:t>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cs-CZ" sz="180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cs-CZ" sz="180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NoK</a:t>
            </a: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-  definice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smtClean="0"/>
              <a:t>Nauka o krajině je vědním oborem, studujícím ve vzájemných souvislostech jednotlivé složky, aspekty a vlastnosti krajinné sféry Země a jejích výsečí – krajin a krajinných jednotek všech prostorových (územních) dimenzí. </a:t>
            </a:r>
          </a:p>
          <a:p>
            <a:endParaRPr lang="cs-CZ" i="1" smtClean="0"/>
          </a:p>
          <a:p>
            <a:r>
              <a:rPr lang="cs-CZ" i="1" smtClean="0"/>
              <a:t>. </a:t>
            </a:r>
            <a:endParaRPr lang="cs-CZ" smtClean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globální úroveň - krajinné pásy Země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78851" name="Picture 2" descr="kraj_pasy_tx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714500"/>
            <a:ext cx="5072063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2.Regionální úroveň</a:t>
            </a: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. </a:t>
            </a:r>
            <a:b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cs-CZ" b="1" dirty="0" smtClean="0"/>
              <a:t>2.Regionální úroveň</a:t>
            </a:r>
            <a:r>
              <a:rPr lang="cs-CZ" dirty="0" smtClean="0"/>
              <a:t>. </a:t>
            </a:r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jsou rozlišovány tzv. </a:t>
            </a:r>
            <a:r>
              <a:rPr lang="cs-CZ" b="1" dirty="0" smtClean="0"/>
              <a:t>regionální krajinné jednotky, krajinná pásma či </a:t>
            </a:r>
            <a:r>
              <a:rPr lang="cs-CZ" b="1" dirty="0" err="1" smtClean="0"/>
              <a:t>geosystémy</a:t>
            </a:r>
            <a:r>
              <a:rPr lang="cs-CZ" b="1" dirty="0" smtClean="0"/>
              <a:t> zvané "</a:t>
            </a:r>
            <a:r>
              <a:rPr lang="cs-CZ" b="1" dirty="0" err="1" smtClean="0"/>
              <a:t>geomy</a:t>
            </a:r>
            <a:r>
              <a:rPr lang="cs-CZ" dirty="0" smtClean="0"/>
              <a:t>". </a:t>
            </a:r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produkt sekundární distribuce energie (tepla):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 přerozdělení primárních dávek energie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 smtClean="0"/>
              <a:t>cestou výměny vzduchových mas s rozdílnou teplotou a vlhkostí</a:t>
            </a:r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cs-CZ" b="1" dirty="0" smtClean="0"/>
              <a:t> a primární distribuce vláhy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 smtClean="0"/>
              <a:t>podle rozdělení pevnin a oceánů.</a:t>
            </a:r>
            <a:r>
              <a:rPr lang="cs-CZ" dirty="0" smtClean="0"/>
              <a:t> </a:t>
            </a:r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Z hlediska prostorového rozmístění tyto jednotky podléhají zákonitostem :</a:t>
            </a:r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cs-CZ" b="1" dirty="0" smtClean="0"/>
              <a:t>výškové stupňovitosti (vertikální </a:t>
            </a:r>
            <a:r>
              <a:rPr lang="cs-CZ" b="1" dirty="0" err="1" smtClean="0"/>
              <a:t>geomy</a:t>
            </a:r>
            <a:r>
              <a:rPr lang="cs-CZ" b="1" dirty="0" smtClean="0"/>
              <a:t>) </a:t>
            </a:r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cs-CZ" b="1" dirty="0" smtClean="0"/>
              <a:t> šířkové </a:t>
            </a:r>
            <a:r>
              <a:rPr lang="cs-CZ" b="1" dirty="0" err="1" smtClean="0"/>
              <a:t>pásmovitosti</a:t>
            </a:r>
            <a:r>
              <a:rPr lang="cs-CZ" b="1" dirty="0" smtClean="0"/>
              <a:t> (horizontální </a:t>
            </a:r>
            <a:r>
              <a:rPr lang="cs-CZ" b="1" dirty="0" err="1" smtClean="0"/>
              <a:t>geomy</a:t>
            </a:r>
            <a:r>
              <a:rPr lang="cs-CZ" b="1" dirty="0" smtClean="0"/>
              <a:t>).</a:t>
            </a:r>
            <a:endParaRPr lang="cs-CZ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8885238" cy="720725"/>
          </a:xfrm>
        </p:spPr>
        <p:txBody>
          <a:bodyPr>
            <a:normAutofit/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cs-CZ" sz="3600" b="1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</a:rPr>
              <a:t>Geomy</a:t>
            </a:r>
            <a:endParaRPr lang="cs-CZ" sz="3600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Arial" pitchFamily="34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4938" y="1484313"/>
            <a:ext cx="5876925" cy="28813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400" b="1" smtClean="0"/>
              <a:t>Rozdíly energetické a vláhově energetické bilance nacházejí svůj odraz v horizontální pásmitosti a vertikální stupňovitosti.</a:t>
            </a:r>
          </a:p>
        </p:txBody>
      </p:sp>
      <p:pic>
        <p:nvPicPr>
          <p:cNvPr id="80900" name="Picture 4" descr="evropa_geo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59413" y="2224088"/>
            <a:ext cx="2771775" cy="1774825"/>
          </a:xfrm>
        </p:spPr>
      </p:pic>
      <p:pic>
        <p:nvPicPr>
          <p:cNvPr id="80901" name="Picture 6" descr="ReunTrojuhWorkBa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00113" y="3802063"/>
            <a:ext cx="4248150" cy="3055937"/>
          </a:xfrm>
        </p:spPr>
      </p:pic>
      <p:sp>
        <p:nvSpPr>
          <p:cNvPr id="80902" name="Text Box 8"/>
          <p:cNvSpPr txBox="1">
            <a:spLocks noChangeArrowheads="1"/>
          </p:cNvSpPr>
          <p:nvPr/>
        </p:nvSpPr>
        <p:spPr bwMode="auto">
          <a:xfrm>
            <a:off x="5651500" y="2060575"/>
            <a:ext cx="34925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/>
              <a:t>Horizontální geomy Evropy</a:t>
            </a:r>
          </a:p>
        </p:txBody>
      </p:sp>
      <p:sp>
        <p:nvSpPr>
          <p:cNvPr id="80903" name="Text Box 9"/>
          <p:cNvSpPr txBox="1">
            <a:spLocks noChangeArrowheads="1"/>
          </p:cNvSpPr>
          <p:nvPr/>
        </p:nvSpPr>
        <p:spPr bwMode="auto">
          <a:xfrm>
            <a:off x="900113" y="3357563"/>
            <a:ext cx="4608512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/>
              <a:t>Vertikální geomy ostrova Réunion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88" y="0"/>
            <a:ext cx="8229600" cy="1143000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sz="2800" i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Rozšíření horizontálních </a:t>
            </a:r>
            <a:r>
              <a:rPr lang="cs-CZ" sz="2800" i="1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geomů</a:t>
            </a:r>
            <a:r>
              <a:rPr lang="cs-CZ" sz="2800" i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v krajinné sféře Země </a:t>
            </a:r>
            <a:r>
              <a:rPr lang="cs-CZ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cs-CZ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cs-CZ" sz="28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81923" name="Picture 2" descr="geomy_svet_no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785813"/>
            <a:ext cx="8215313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4" name="Obdélník 5"/>
          <p:cNvSpPr>
            <a:spLocks noChangeArrowheads="1"/>
          </p:cNvSpPr>
          <p:nvPr/>
        </p:nvSpPr>
        <p:spPr bwMode="auto">
          <a:xfrm>
            <a:off x="357188" y="5357813"/>
            <a:ext cx="8143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i="1">
                <a:latin typeface="Rockwell"/>
              </a:rPr>
              <a:t>: 1 – polární pouště, 2 – tundra, 3 – lesotundra, 4 – tajga, 5 – smíšený les, 6 – opadavý listnatý les mírného pásu, 7 – stepi mírného pásu, 8 – stálezelené subtropické lesy a křoviny, 9 - subtropický deštný les, 10 – subtropické stepi, 11 – polopouště a pouště mírného pásu, 12 – tropické pouště, 13 – tropické horské stepi, 14 – suché savany, 15 – vlhké savany a sucholesy, 16 – tropické deštné lesy</a:t>
            </a:r>
            <a:endParaRPr lang="cs-CZ" sz="1600">
              <a:latin typeface="Rockwel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Zástupný symbol pro obsah 2"/>
          <p:cNvSpPr>
            <a:spLocks noGrp="1"/>
          </p:cNvSpPr>
          <p:nvPr>
            <p:ph idx="1"/>
          </p:nvPr>
        </p:nvSpPr>
        <p:spPr>
          <a:xfrm>
            <a:off x="5572125" y="214313"/>
            <a:ext cx="3000375" cy="714375"/>
          </a:xfrm>
        </p:spPr>
        <p:txBody>
          <a:bodyPr/>
          <a:lstStyle/>
          <a:p>
            <a:r>
              <a:rPr lang="cs-CZ" sz="2400" smtClean="0"/>
              <a:t>Ideální kontinent</a:t>
            </a:r>
          </a:p>
        </p:txBody>
      </p:sp>
      <p:pic>
        <p:nvPicPr>
          <p:cNvPr id="82947" name="Picture 2" descr="ideal_kontin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85750"/>
            <a:ext cx="498475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8" name="Obdélník 4"/>
          <p:cNvSpPr>
            <a:spLocks noChangeArrowheads="1"/>
          </p:cNvSpPr>
          <p:nvPr/>
        </p:nvSpPr>
        <p:spPr bwMode="auto">
          <a:xfrm>
            <a:off x="5572125" y="671513"/>
            <a:ext cx="3286125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i="1">
                <a:latin typeface="Rockwell"/>
              </a:rPr>
              <a:t>Schéma ideálního kontinentu s rozmístěním regionálních geosystémů detailních krajinných pásech (Vysvětlivky: 1 – polární pouště, 2 – tundra, 3 – lesotundra, 4 – tajga, 5 – smíšený les, 6 – opadavý listnatý les mírného pásu, 7 – stepi mírného pásu, 8 – stálezelené subtropické lesy a křoviny, 9 - subtropický deštný les, 10 – subtropické stepi, 11 – polopouště a pouště mírného pásu, 12 – tropické pouště, 13 – suché savany, 14 – vlhké savany a sucholesy, 15 – tropické deštné lesy, 16 – směry teplých mořských proudů, 17 – směry chladných mořských prodů, 18 – hlavní směry místních větrů </a:t>
            </a:r>
            <a:endParaRPr lang="cs-CZ">
              <a:latin typeface="Rockwel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endParaRPr lang="cs-CZ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83971" name="Picture 2" descr="vert_geom_goudie_C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0"/>
            <a:ext cx="8072438" cy="5429250"/>
          </a:xfrm>
        </p:spPr>
      </p:pic>
      <p:sp>
        <p:nvSpPr>
          <p:cNvPr id="83972" name="Obdélník 4"/>
          <p:cNvSpPr>
            <a:spLocks noChangeArrowheads="1"/>
          </p:cNvSpPr>
          <p:nvPr/>
        </p:nvSpPr>
        <p:spPr bwMode="auto">
          <a:xfrm>
            <a:off x="428625" y="5380038"/>
            <a:ext cx="935831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i="1">
                <a:latin typeface="Rockwell"/>
              </a:rPr>
              <a:t>Model uspořádání vertikálních geomů v různých zeměpisných šířkách (Vysvětlivky: 1 – polární pouště, 2 – tundra, 3 – tajga, 4 – listnatý les mírného pásu, 5 – stepi mírného pásu, a stálezelené subtropické lesy s křovinami, 6 - pouště, 7 – savany, 8 – tropické deštné lesy, 9 – tropické lesy, 10 – subtropické lesy</a:t>
            </a:r>
            <a:endParaRPr lang="cs-CZ">
              <a:latin typeface="Rockwel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3.Chorická úroveň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cs-CZ" b="1" dirty="0" smtClean="0"/>
              <a:t>3.Chorická úroveň</a:t>
            </a:r>
            <a:r>
              <a:rPr lang="cs-CZ" dirty="0" smtClean="0"/>
              <a:t>. </a:t>
            </a:r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cs-CZ" b="1" dirty="0" smtClean="0"/>
              <a:t>"krajinná" úroveň</a:t>
            </a:r>
            <a:r>
              <a:rPr lang="cs-CZ" dirty="0" smtClean="0"/>
              <a:t> diferenciace krajinné z  </a:t>
            </a:r>
          </a:p>
          <a:p>
            <a:pPr marL="862330" lvl="1" indent="-51435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 err="1" smtClean="0"/>
              <a:t>terciálního</a:t>
            </a:r>
            <a:r>
              <a:rPr lang="cs-CZ" b="1" dirty="0" smtClean="0"/>
              <a:t> přerozdělení energie,</a:t>
            </a:r>
          </a:p>
          <a:p>
            <a:pPr marL="862330" lvl="1" indent="-51435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 smtClean="0"/>
              <a:t> sekundárního přerozdělení vláhy </a:t>
            </a:r>
          </a:p>
          <a:p>
            <a:pPr marL="862330" lvl="1" indent="-51435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 smtClean="0"/>
              <a:t>a primární redistribuce pevné hmoty</a:t>
            </a:r>
            <a:r>
              <a:rPr lang="cs-CZ" dirty="0" smtClean="0"/>
              <a:t> v území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Reliéfu hlavního diferenciačního faktoru krajiny (aj. tzv. místních faktorů - geologické stavby, tektoniky, polohy a objemu vodních objektů, účinku místních větrů, ...) modifikujícího účinky globální a regionální diferenciace krajinné sféry.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/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Dominantní účinek reliéfu se projevuje v genezi konkrétního "krajinného systému", resp. jednodušeji </a:t>
            </a:r>
            <a:r>
              <a:rPr lang="cs-CZ" b="1" dirty="0" smtClean="0"/>
              <a:t>"přirozené mozaiky krajin ", tvořené krajinnými jednotkami </a:t>
            </a:r>
            <a:r>
              <a:rPr lang="cs-CZ" b="1" dirty="0" err="1" smtClean="0"/>
              <a:t>chorické</a:t>
            </a:r>
            <a:r>
              <a:rPr lang="cs-CZ" b="1" dirty="0" smtClean="0"/>
              <a:t> úrovně – </a:t>
            </a:r>
            <a:r>
              <a:rPr lang="cs-CZ" b="1" dirty="0" err="1" smtClean="0"/>
              <a:t>geochorami</a:t>
            </a:r>
            <a:r>
              <a:rPr lang="cs-CZ" b="1" dirty="0" smtClean="0"/>
              <a:t>,</a:t>
            </a:r>
            <a:r>
              <a:rPr lang="cs-CZ" b="1" dirty="0" err="1" smtClean="0"/>
              <a:t>tj.krajinami</a:t>
            </a:r>
            <a:r>
              <a:rPr lang="cs-CZ" b="1" dirty="0" smtClean="0"/>
              <a:t>.</a:t>
            </a:r>
            <a:endParaRPr lang="cs-CZ" dirty="0" smtClean="0"/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4. Topická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860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smtClean="0"/>
              <a:t>4. Topická úroveň</a:t>
            </a:r>
            <a:r>
              <a:rPr lang="cs-CZ" smtClean="0"/>
              <a:t>. </a:t>
            </a:r>
          </a:p>
          <a:p>
            <a:r>
              <a:rPr lang="cs-CZ" smtClean="0"/>
              <a:t>Na této místní (lokální a z geografického hlediska konečné) úrovni diferenciace krajinné sféry Země jsou rozlišovány </a:t>
            </a:r>
            <a:r>
              <a:rPr lang="cs-CZ" b="1" smtClean="0"/>
              <a:t>elementární krajinné jednotky - geoméry nebo geotopy</a:t>
            </a:r>
            <a:r>
              <a:rPr lang="cs-CZ" smtClean="0"/>
              <a:t> </a:t>
            </a:r>
          </a:p>
          <a:p>
            <a:r>
              <a:rPr lang="cs-CZ" smtClean="0"/>
              <a:t>konečné přerozdělení energie, vláhy a pevné hmoty. 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sz="2800" i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model znázorňující vertikální uspořádání přírodních složek v topickém </a:t>
            </a:r>
            <a:r>
              <a:rPr lang="cs-CZ" sz="2800" i="1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geosystému</a:t>
            </a:r>
            <a:r>
              <a:rPr lang="cs-CZ" sz="2800" i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endParaRPr lang="cs-CZ" sz="28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87043" name="Obdélník 3"/>
          <p:cNvSpPr>
            <a:spLocks noChangeArrowheads="1"/>
          </p:cNvSpPr>
          <p:nvPr/>
        </p:nvSpPr>
        <p:spPr bwMode="auto">
          <a:xfrm>
            <a:off x="4572000" y="1785938"/>
            <a:ext cx="4572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i="1">
                <a:latin typeface="Rockwell"/>
              </a:rPr>
              <a:t>Výřez z modelu znázorňujícího vertikální uspořádání přírodních složek v topickém geosystému (geotopu) severského jehličnatého lesa</a:t>
            </a:r>
          </a:p>
          <a:p>
            <a:r>
              <a:rPr lang="cs-CZ" i="1">
                <a:latin typeface="Rockwell"/>
              </a:rPr>
              <a:t>1 – porost modřínu dahurského, 2 – (polo)keřové patro s brusinkou a borůvkou, 3 – bylinné patro s travinami, jitrocelem a lilií zlatohlavou, 4 – mechové patro, 5 – prokořeněná půda podzolu – aktivní vrstvy na premafrostu, 6 – mělký humusový horizont ochrikový, 7 – loňská výplň mrazového klínu, 8 – hlinitopísčitý Br horizont, 9 – kryoturbací zvířený a promísený přechodový horizont B/C, 10 - zvětralina pískovce, 11 – trvale zmrzlá (sezónně neroztávající) hornina </a:t>
            </a:r>
            <a:endParaRPr lang="cs-CZ">
              <a:latin typeface="Rockwell"/>
            </a:endParaRPr>
          </a:p>
        </p:txBody>
      </p:sp>
      <p:pic>
        <p:nvPicPr>
          <p:cNvPr id="87044" name="Picture 2" descr="LenPlato2m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000250"/>
            <a:ext cx="3773487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0" y="0"/>
          <a:ext cx="8572500" cy="6535801"/>
        </p:xfrm>
        <a:graphic>
          <a:graphicData uri="http://schemas.openxmlformats.org/drawingml/2006/table">
            <a:tbl>
              <a:tblPr/>
              <a:tblGrid>
                <a:gridCol w="785813"/>
                <a:gridCol w="2058987"/>
                <a:gridCol w="1357313"/>
                <a:gridCol w="2084387"/>
                <a:gridCol w="1143000"/>
                <a:gridCol w="1143000"/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Rozlišovací úroveň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Diferenciační faktor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Diferenciační proces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Indikátor diferenciace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Geografická krajinná jednotka t.j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globální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astronomická poloha na zemském povrchu</a:t>
                      </a: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energetická bilance (příkon přímého slunečního záření na rovinnou plochu za rok)</a:t>
                      </a: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průměrná dávka přímého slunečního záření, průměrná roční teplota vzduchu, střídání ročních období (chod teplot)</a:t>
                      </a: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krajinný pás</a:t>
                      </a: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0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regionální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poloha vůči globálnímu vzdušnému a mořskému proudění (od oceánu do vnitrozemí, od hladiny moře po vrcholy hor)</a:t>
                      </a: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vláhově energetická bilance</a:t>
                      </a: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biom (hlavní vegetační společenstva reflektující dlouhodobé vláhové a teplotní poměry území)</a:t>
                      </a: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geom</a:t>
                      </a: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chorická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typy a tvary reliéfu (včetně sklonitosti, expozice, vertikální a horizontální členitosti, nadmořské výšky)</a:t>
                      </a: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materiálová a vláhově energetická bilance</a:t>
                      </a: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místní krajina a heterogenní dílčí krajinné jednotky (vč. vegetačního stupně)</a:t>
                      </a: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Krajina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geochora</a:t>
                      </a: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topická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klíčová vlastnost dané komponenty krajiny</a:t>
                      </a: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finální geografická materiálová a vláhově energetická bilance</a:t>
                      </a: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biota (ekosystém, biotop) místního společenstva rostlin a živočichů</a:t>
                      </a: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211" marR="172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NoK</a:t>
            </a: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a její pohled na krajinu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smtClean="0"/>
              <a:t> </a:t>
            </a:r>
            <a:endParaRPr lang="cs-CZ" smtClean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krajiny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890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i="1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Monosystémový</a:t>
            </a:r>
            <a:r>
              <a:rPr lang="cs-CZ" i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model krajiny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90115" name="Obdélník 3"/>
          <p:cNvSpPr>
            <a:spLocks noChangeArrowheads="1"/>
          </p:cNvSpPr>
          <p:nvPr/>
        </p:nvSpPr>
        <p:spPr bwMode="auto">
          <a:xfrm>
            <a:off x="6215063" y="1928813"/>
            <a:ext cx="25717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i="1">
                <a:latin typeface="Rockwell"/>
              </a:rPr>
              <a:t> Monosystémový model krajiny schematicky představuje stavební komponenty krajiny jako její funkční bloky</a:t>
            </a:r>
            <a:endParaRPr lang="cs-CZ">
              <a:latin typeface="Rockwell"/>
            </a:endParaRPr>
          </a:p>
        </p:txBody>
      </p:sp>
      <p:pic>
        <p:nvPicPr>
          <p:cNvPr id="90116" name="Picture 2" descr="9_MonoModelC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643063"/>
            <a:ext cx="5470525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Krajiny 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911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smtClean="0"/>
              <a:t>Krajiny se liší vlastnostmi: </a:t>
            </a:r>
            <a:endParaRPr lang="cs-CZ" smtClean="0"/>
          </a:p>
          <a:p>
            <a:pPr lvl="1"/>
            <a:r>
              <a:rPr lang="cs-CZ" smtClean="0"/>
              <a:t>reliéfu,</a:t>
            </a:r>
          </a:p>
          <a:p>
            <a:pPr lvl="1"/>
            <a:r>
              <a:rPr lang="cs-CZ" smtClean="0"/>
              <a:t>mezoklimatu, </a:t>
            </a:r>
          </a:p>
          <a:p>
            <a:pPr lvl="1"/>
            <a:r>
              <a:rPr lang="cs-CZ" smtClean="0"/>
              <a:t>vlhkostními poměry</a:t>
            </a:r>
          </a:p>
          <a:p>
            <a:pPr lvl="1"/>
            <a:r>
              <a:rPr lang="cs-CZ" smtClean="0"/>
              <a:t>půdními poměry</a:t>
            </a:r>
          </a:p>
          <a:p>
            <a:pPr lvl="1"/>
            <a:r>
              <a:rPr lang="cs-CZ" smtClean="0"/>
              <a:t>vegetačním krytem</a:t>
            </a:r>
          </a:p>
          <a:p>
            <a:endParaRPr lang="cs-CZ" smtClean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endParaRPr lang="cs-CZ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921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92164" name="Picture 2" descr="Geo_CHOR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214563"/>
            <a:ext cx="7847012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889000"/>
            <a:ext cx="8885237" cy="884238"/>
          </a:xfrm>
        </p:spPr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b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</a:rPr>
              <a:t>Krajiny dneška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sz="2800" b="1" smtClean="0"/>
              <a:t>PŘÍRODNÍ KRAJINA – vznikla a vyvíjí se jen účinkem přírodních faktorů bez účasti člověka.</a:t>
            </a:r>
          </a:p>
        </p:txBody>
      </p:sp>
      <p:pic>
        <p:nvPicPr>
          <p:cNvPr id="93188" name="Picture 4" descr="PICT0101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836613"/>
            <a:ext cx="4284662" cy="3213100"/>
          </a:xfrm>
        </p:spPr>
      </p:pic>
      <p:pic>
        <p:nvPicPr>
          <p:cNvPr id="93189" name="Picture 7" descr="DSCF46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3643313"/>
            <a:ext cx="4284662" cy="3214687"/>
          </a:xfrm>
        </p:spPr>
      </p:pic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323850" y="4437063"/>
            <a:ext cx="4392613" cy="19177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i="1"/>
              <a:t>Pouště, polární a subpolární oblasti, severský a tropický les, vysokohoří, mokřady, stepi v chráněných územích i mimo ně, velké NP.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b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</a:rPr>
              <a:t>Krajiny dneška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sz="2800" b="1" smtClean="0"/>
              <a:t>PŘÍRODĚ BLÍZKÁ KRAJINA</a:t>
            </a:r>
            <a:r>
              <a:rPr lang="cs-CZ" sz="2800" smtClean="0"/>
              <a:t> </a:t>
            </a:r>
            <a:r>
              <a:rPr lang="cs-CZ" sz="2800" b="1" smtClean="0"/>
              <a:t>– vznikla za minulé spoluúčasti člověka, nyní se vyvíjí jen účinkem přírodních faktorů.</a:t>
            </a:r>
          </a:p>
          <a:p>
            <a:endParaRPr lang="cs-CZ" sz="2800" smtClean="0"/>
          </a:p>
        </p:txBody>
      </p:sp>
      <p:pic>
        <p:nvPicPr>
          <p:cNvPr id="94212" name="Picture 4" descr="poskozLesSumav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41950" y="765175"/>
            <a:ext cx="3702050" cy="6092825"/>
          </a:xfrm>
        </p:spPr>
      </p:pic>
      <p:sp>
        <p:nvSpPr>
          <p:cNvPr id="94213" name="Text Box 6"/>
          <p:cNvSpPr txBox="1">
            <a:spLocks noChangeArrowheads="1"/>
          </p:cNvSpPr>
          <p:nvPr/>
        </p:nvSpPr>
        <p:spPr bwMode="auto">
          <a:xfrm>
            <a:off x="0" y="5445125"/>
            <a:ext cx="5292725" cy="1187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i="1"/>
              <a:t>Středoevropské, západoevropské a balkánské NP, naše NPR a PR, NPP a PP.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b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</a:rPr>
              <a:t>Krajiny dneška</a:t>
            </a:r>
          </a:p>
        </p:txBody>
      </p:sp>
      <p:sp>
        <p:nvSpPr>
          <p:cNvPr id="95235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400" b="1" smtClean="0"/>
              <a:t>KULTURNÍ KRAJINA – PRODUKČNÍ – vznikla, udržuje se či mění vlivem přírodních faktorů za aktivní spoluúčasti člověka, který odebírá část produkce vznikající využíváním přírodních vlastností a procesů v území. Člověk pak do krajiny odkládá své výtvory.</a:t>
            </a:r>
          </a:p>
        </p:txBody>
      </p:sp>
      <p:pic>
        <p:nvPicPr>
          <p:cNvPr id="95236" name="Picture 8" descr="Radišov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7538" y="765175"/>
            <a:ext cx="4716462" cy="3286125"/>
          </a:xfrm>
        </p:spPr>
      </p:pic>
      <p:pic>
        <p:nvPicPr>
          <p:cNvPr id="95237" name="Picture 10" descr="Telcsk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27538" y="3709988"/>
            <a:ext cx="4716462" cy="3148012"/>
          </a:xfrm>
        </p:spPr>
      </p:pic>
      <p:sp>
        <p:nvSpPr>
          <p:cNvPr id="95238" name="Text Box 12"/>
          <p:cNvSpPr txBox="1">
            <a:spLocks noChangeArrowheads="1"/>
          </p:cNvSpPr>
          <p:nvPr/>
        </p:nvSpPr>
        <p:spPr bwMode="auto">
          <a:xfrm>
            <a:off x="0" y="6165850"/>
            <a:ext cx="428466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i="1"/>
              <a:t>Venkovská krajina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889000"/>
            <a:ext cx="8885237" cy="1027113"/>
          </a:xfrm>
        </p:spPr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b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</a:rPr>
              <a:t>Krajiny dneška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sz="2400" b="1" smtClean="0"/>
              <a:t>KULTURNÍ KRAJINA KONTROLOVANÁ – vznikla dominantním účinkem člověka v původním přírodním rámci. Člověk zavedl do ní nové procesy, ponechává jim volnost působení, ovšem určuje místo a čas výskytu.</a:t>
            </a:r>
          </a:p>
        </p:txBody>
      </p:sp>
      <p:pic>
        <p:nvPicPr>
          <p:cNvPr id="96260" name="Picture 4" descr="Lipn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4663" y="765175"/>
            <a:ext cx="4859337" cy="2744788"/>
          </a:xfrm>
        </p:spPr>
      </p:pic>
      <p:pic>
        <p:nvPicPr>
          <p:cNvPr id="96261" name="Picture 6" descr="MoKrasSloupSosJ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56375" y="3068638"/>
            <a:ext cx="2587625" cy="3789362"/>
          </a:xfrm>
        </p:spPr>
      </p:pic>
      <p:sp>
        <p:nvSpPr>
          <p:cNvPr id="96262" name="Text Box 8"/>
          <p:cNvSpPr txBox="1">
            <a:spLocks noChangeArrowheads="1"/>
          </p:cNvSpPr>
          <p:nvPr/>
        </p:nvSpPr>
        <p:spPr bwMode="auto">
          <a:xfrm>
            <a:off x="0" y="5949950"/>
            <a:ext cx="6227763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i="1"/>
              <a:t>Vodní nádrže, zavlažované plochy, skleníky, uměle osvětlované plochy.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b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" pitchFamily="34" charset="0"/>
              </a:rPr>
              <a:t>Krajiny dneška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sz="2800" b="1" smtClean="0"/>
              <a:t>KULTURNÍ KRAJINA TECHNICKÁ – přírodní rámec krajiny člověk přetvořil, zavedl do krajiny nové procesy sice respektující jevy přírodní, avšak řízené plně člověkem.</a:t>
            </a:r>
          </a:p>
        </p:txBody>
      </p:sp>
      <p:pic>
        <p:nvPicPr>
          <p:cNvPr id="97284" name="Picture 4" descr="NymburkMax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836613"/>
            <a:ext cx="4211637" cy="3341687"/>
          </a:xfrm>
        </p:spPr>
      </p:pic>
      <p:pic>
        <p:nvPicPr>
          <p:cNvPr id="97285" name="Picture 6" descr="DSCF48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18150" y="4259263"/>
            <a:ext cx="2654300" cy="1992312"/>
          </a:xfrm>
        </p:spPr>
      </p:pic>
      <p:sp>
        <p:nvSpPr>
          <p:cNvPr id="97286" name="Text Box 8"/>
          <p:cNvSpPr txBox="1">
            <a:spLocks noChangeArrowheads="1"/>
          </p:cNvSpPr>
          <p:nvPr/>
        </p:nvSpPr>
        <p:spPr bwMode="auto">
          <a:xfrm>
            <a:off x="250825" y="5876925"/>
            <a:ext cx="4392613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i="1"/>
              <a:t>Městská, těžební a dopravní krajina.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642938" y="2714625"/>
            <a:ext cx="9786938" cy="1143000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Invariant krajiny, struktura krajiny</a:t>
            </a: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endParaRPr lang="cs-CZ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9459" name="Zástupný symbol pro obsah 2"/>
          <p:cNvSpPr>
            <a:spLocks noGrp="1"/>
          </p:cNvSpPr>
          <p:nvPr>
            <p:ph sz="half" idx="1"/>
          </p:nvPr>
        </p:nvSpPr>
        <p:spPr>
          <a:xfrm>
            <a:off x="134938" y="2116138"/>
            <a:ext cx="8437562" cy="4098925"/>
          </a:xfrm>
        </p:spPr>
        <p:txBody>
          <a:bodyPr/>
          <a:lstStyle/>
          <a:p>
            <a:r>
              <a:rPr lang="cs-CZ" i="1" u="sng" smtClean="0"/>
              <a:t>Nauka o krajině</a:t>
            </a:r>
            <a:r>
              <a:rPr lang="cs-CZ" i="1" smtClean="0"/>
              <a:t> věnuje rovnocennou pozornost jednotlivým složkám a vlastnostem krajiny v duchu </a:t>
            </a:r>
            <a:r>
              <a:rPr lang="cs-CZ" i="1" u="sng" smtClean="0"/>
              <a:t>geocentrického</a:t>
            </a:r>
            <a:r>
              <a:rPr lang="cs-CZ" i="1" smtClean="0"/>
              <a:t> přístupu.</a:t>
            </a:r>
          </a:p>
          <a:p>
            <a:r>
              <a:rPr lang="cs-CZ" i="1" smtClean="0"/>
              <a:t> </a:t>
            </a:r>
            <a:r>
              <a:rPr lang="cs-CZ" i="1" u="sng" smtClean="0"/>
              <a:t>Geografie </a:t>
            </a:r>
            <a:r>
              <a:rPr lang="cs-CZ" i="1" smtClean="0"/>
              <a:t>cestou pěstování nauky o krajině vnáší do studnice poznání krajin Země rozhled, přehlednost a prostorovost (územní syntézu)</a:t>
            </a:r>
            <a:r>
              <a:rPr lang="cs-CZ" smtClean="0"/>
              <a:t> co člověk?</a:t>
            </a:r>
          </a:p>
          <a:p>
            <a:endParaRPr lang="cs-CZ" smtClean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endParaRPr lang="cs-CZ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99331" name="Obdélník 3"/>
          <p:cNvSpPr>
            <a:spLocks noChangeArrowheads="1"/>
          </p:cNvSpPr>
          <p:nvPr/>
        </p:nvSpPr>
        <p:spPr bwMode="auto">
          <a:xfrm>
            <a:off x="1357313" y="2828925"/>
            <a:ext cx="550068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latin typeface="Rockwell"/>
              </a:rPr>
              <a:t>Změny krajin v čase</a:t>
            </a:r>
            <a:r>
              <a:rPr lang="cs-CZ">
                <a:latin typeface="Rockwell"/>
              </a:rPr>
              <a:t>, jakožto projevy mnoha rozmanitých, vzájemně často propojených procesů, </a:t>
            </a:r>
            <a:r>
              <a:rPr lang="cs-CZ" b="1">
                <a:latin typeface="Rockwell"/>
              </a:rPr>
              <a:t>vyžadují stanovení kritéria</a:t>
            </a:r>
          </a:p>
          <a:p>
            <a:r>
              <a:rPr lang="cs-CZ">
                <a:latin typeface="Rockwell"/>
              </a:rPr>
              <a:t>Sibiřská krajinářská škola za tímto účelem vyvinula pojem </a:t>
            </a:r>
            <a:r>
              <a:rPr lang="cs-CZ" b="1" u="sng">
                <a:latin typeface="Rockwell"/>
              </a:rPr>
              <a:t>"invariant</a:t>
            </a:r>
            <a:endParaRPr lang="cs-CZ">
              <a:latin typeface="Rockwel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Krajinné mapy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003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krajinné mapy a krajinné profily středních měřítek (1:25 000 - 1:2 mil.) znázorňují</a:t>
            </a:r>
          </a:p>
          <a:p>
            <a:pPr lvl="1"/>
            <a:r>
              <a:rPr lang="cs-CZ" smtClean="0"/>
              <a:t>polohu</a:t>
            </a:r>
          </a:p>
          <a:p>
            <a:pPr lvl="1"/>
            <a:r>
              <a:rPr lang="cs-CZ" smtClean="0"/>
              <a:t>genezi</a:t>
            </a:r>
          </a:p>
          <a:p>
            <a:pPr lvl="1"/>
            <a:r>
              <a:rPr lang="cs-CZ" smtClean="0"/>
              <a:t>fungování</a:t>
            </a:r>
          </a:p>
          <a:p>
            <a:pPr lvl="1"/>
            <a:r>
              <a:rPr lang="cs-CZ" smtClean="0"/>
              <a:t> strukturní i dynamické vlastnosti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765175"/>
            <a:ext cx="8885237" cy="360363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Krajinné mapy</a:t>
            </a:r>
            <a:endParaRPr lang="cs-CZ" sz="3600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Arial" pitchFamily="34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25538"/>
            <a:ext cx="9009063" cy="5207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cs-CZ" sz="2000" b="1" smtClean="0"/>
              <a:t>Přírodní krajiny České republiky 1:500 000</a:t>
            </a:r>
          </a:p>
        </p:txBody>
      </p:sp>
      <p:pic>
        <p:nvPicPr>
          <p:cNvPr id="101380" name="Picture 10" descr="500_NATU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49400"/>
            <a:ext cx="9144000" cy="5308600"/>
          </a:xfrm>
        </p:spPr>
      </p:pic>
      <p:sp>
        <p:nvSpPr>
          <p:cNvPr id="101381" name="Text Box 11"/>
          <p:cNvSpPr txBox="1">
            <a:spLocks noChangeArrowheads="1"/>
          </p:cNvSpPr>
          <p:nvPr/>
        </p:nvSpPr>
        <p:spPr bwMode="auto">
          <a:xfrm>
            <a:off x="6443663" y="1844675"/>
            <a:ext cx="2700337" cy="13700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chemeClr val="bg2"/>
                </a:solidFill>
              </a:rPr>
              <a:t>271 typů přírodní krajiny</a:t>
            </a:r>
          </a:p>
          <a:p>
            <a:pPr>
              <a:spcBef>
                <a:spcPct val="50000"/>
              </a:spcBef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889000"/>
            <a:ext cx="8885237" cy="379413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Krajinné mapy</a:t>
            </a:r>
            <a:endParaRPr lang="cs-CZ" sz="3600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Arial" pitchFamily="34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11638" y="1484313"/>
            <a:ext cx="4932362" cy="5762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400" b="1" smtClean="0"/>
              <a:t>Přírodní krajiny Jižní Moravy</a:t>
            </a:r>
          </a:p>
        </p:txBody>
      </p:sp>
      <p:pic>
        <p:nvPicPr>
          <p:cNvPr id="102404" name="Picture 4" descr="750_podyj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73238"/>
            <a:ext cx="4016375" cy="5084762"/>
          </a:xfrm>
        </p:spPr>
      </p:pic>
      <p:pic>
        <p:nvPicPr>
          <p:cNvPr id="102405" name="Picture 14" descr="200_podyji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55875" y="2466975"/>
            <a:ext cx="3452813" cy="4391025"/>
          </a:xfrm>
        </p:spPr>
      </p:pic>
      <p:pic>
        <p:nvPicPr>
          <p:cNvPr id="102406" name="Picture 16" descr="50_podyj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2847975"/>
            <a:ext cx="3160712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7" name="Picture 17" descr="10_podyj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5100" y="3500438"/>
            <a:ext cx="26289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8" name="Text Box 18"/>
          <p:cNvSpPr txBox="1">
            <a:spLocks noChangeArrowheads="1"/>
          </p:cNvSpPr>
          <p:nvPr/>
        </p:nvSpPr>
        <p:spPr bwMode="auto">
          <a:xfrm>
            <a:off x="1331913" y="1341438"/>
            <a:ext cx="19431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/>
              <a:t>1:750 000</a:t>
            </a:r>
          </a:p>
        </p:txBody>
      </p:sp>
      <p:sp>
        <p:nvSpPr>
          <p:cNvPr id="102409" name="Text Box 19"/>
          <p:cNvSpPr txBox="1">
            <a:spLocks noChangeArrowheads="1"/>
          </p:cNvSpPr>
          <p:nvPr/>
        </p:nvSpPr>
        <p:spPr bwMode="auto">
          <a:xfrm>
            <a:off x="4356100" y="1989138"/>
            <a:ext cx="1944688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/>
              <a:t>1:200 000</a:t>
            </a:r>
          </a:p>
        </p:txBody>
      </p:sp>
      <p:sp>
        <p:nvSpPr>
          <p:cNvPr id="102410" name="Text Box 20"/>
          <p:cNvSpPr txBox="1">
            <a:spLocks noChangeArrowheads="1"/>
          </p:cNvSpPr>
          <p:nvPr/>
        </p:nvSpPr>
        <p:spPr bwMode="auto">
          <a:xfrm>
            <a:off x="6156325" y="2349500"/>
            <a:ext cx="15113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/>
              <a:t>1:50 000</a:t>
            </a:r>
          </a:p>
        </p:txBody>
      </p:sp>
      <p:sp>
        <p:nvSpPr>
          <p:cNvPr id="102411" name="Text Box 21"/>
          <p:cNvSpPr txBox="1">
            <a:spLocks noChangeArrowheads="1"/>
          </p:cNvSpPr>
          <p:nvPr/>
        </p:nvSpPr>
        <p:spPr bwMode="auto">
          <a:xfrm>
            <a:off x="7740650" y="2997200"/>
            <a:ext cx="14033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/>
              <a:t>1:10 000</a:t>
            </a:r>
          </a:p>
        </p:txBody>
      </p:sp>
      <p:sp>
        <p:nvSpPr>
          <p:cNvPr id="102412" name="Line 22"/>
          <p:cNvSpPr>
            <a:spLocks noChangeShapeType="1"/>
          </p:cNvSpPr>
          <p:nvPr/>
        </p:nvSpPr>
        <p:spPr bwMode="auto">
          <a:xfrm flipH="1">
            <a:off x="5580063" y="4221163"/>
            <a:ext cx="2447925" cy="1152525"/>
          </a:xfrm>
          <a:prstGeom prst="line">
            <a:avLst/>
          </a:prstGeom>
          <a:noFill/>
          <a:ln w="28575" cap="sq">
            <a:solidFill>
              <a:srgbClr val="FFFF00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02413" name="Line 23"/>
          <p:cNvSpPr>
            <a:spLocks noChangeShapeType="1"/>
          </p:cNvSpPr>
          <p:nvPr/>
        </p:nvSpPr>
        <p:spPr bwMode="auto">
          <a:xfrm>
            <a:off x="5435600" y="5300663"/>
            <a:ext cx="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02414" name="Line 24"/>
          <p:cNvSpPr>
            <a:spLocks noChangeShapeType="1"/>
          </p:cNvSpPr>
          <p:nvPr/>
        </p:nvSpPr>
        <p:spPr bwMode="auto">
          <a:xfrm flipH="1">
            <a:off x="3635375" y="5300663"/>
            <a:ext cx="1873250" cy="0"/>
          </a:xfrm>
          <a:prstGeom prst="line">
            <a:avLst/>
          </a:prstGeom>
          <a:noFill/>
          <a:ln w="28575" cap="sq">
            <a:solidFill>
              <a:srgbClr val="FFFF00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02415" name="Line 26"/>
          <p:cNvSpPr>
            <a:spLocks noChangeShapeType="1"/>
          </p:cNvSpPr>
          <p:nvPr/>
        </p:nvSpPr>
        <p:spPr bwMode="auto">
          <a:xfrm flipH="1" flipV="1">
            <a:off x="1403350" y="5157788"/>
            <a:ext cx="2089150" cy="215900"/>
          </a:xfrm>
          <a:prstGeom prst="line">
            <a:avLst/>
          </a:prstGeom>
          <a:noFill/>
          <a:ln w="28575" cap="sq">
            <a:solidFill>
              <a:srgbClr val="FFFF00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cs-CZ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endParaRPr lang="cs-CZ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034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Praktický význam pro společnost: </a:t>
            </a:r>
          </a:p>
          <a:p>
            <a:pPr lvl="1"/>
            <a:r>
              <a:rPr lang="cs-CZ" smtClean="0"/>
              <a:t>posuzování </a:t>
            </a:r>
            <a:r>
              <a:rPr lang="cs-CZ" b="1" smtClean="0"/>
              <a:t>vhodnosti krajin pro různé praktické účely</a:t>
            </a:r>
            <a:r>
              <a:rPr lang="cs-CZ" smtClean="0"/>
              <a:t>, (stanovování potenciálu krajiny např. potenciál krajiny pro bydlení, sport, konkrétní průmysl, zemědělskou činnost atd.)</a:t>
            </a:r>
          </a:p>
          <a:p>
            <a:pPr lvl="1"/>
            <a:r>
              <a:rPr lang="cs-CZ" smtClean="0"/>
              <a:t>analýza rizik,(ohrožení společnosti krajinou, např.vyhodnocení míst nebezpečných pro sesuvy, záplavová území, zemětřesení atd. ) </a:t>
            </a:r>
          </a:p>
          <a:p>
            <a:endParaRPr lang="cs-CZ" smtClean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endParaRPr lang="cs-CZ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04451" name="Zástupný symbol pro obsah 2"/>
          <p:cNvSpPr>
            <a:spLocks noGrp="1"/>
          </p:cNvSpPr>
          <p:nvPr>
            <p:ph idx="1"/>
          </p:nvPr>
        </p:nvSpPr>
        <p:spPr>
          <a:xfrm>
            <a:off x="3714750" y="1643063"/>
            <a:ext cx="8229600" cy="4525962"/>
          </a:xfrm>
        </p:spPr>
        <p:txBody>
          <a:bodyPr/>
          <a:lstStyle/>
          <a:p>
            <a:endParaRPr lang="cs-CZ" smtClean="0"/>
          </a:p>
        </p:txBody>
      </p:sp>
      <p:pic>
        <p:nvPicPr>
          <p:cNvPr id="104452" name="Picture 2" descr="PROFIL_d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0"/>
            <a:ext cx="8501062" cy="666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cs-CZ" sz="2800" i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Závislostní pyramida přírodních složek krajiny jako konvenční uspořádání komponent krajiny podle míry nezávislosti a nedotknutelnosti</a:t>
            </a:r>
            <a:endParaRPr lang="cs-CZ" sz="28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054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105476" name="Picture 2" descr="15_PYRAM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25"/>
            <a:ext cx="8915400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endParaRPr lang="cs-CZ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064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endParaRPr lang="cs-CZ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075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582</TotalTime>
  <Words>2903</Words>
  <Application>Microsoft Office PowerPoint</Application>
  <PresentationFormat>Předvádění na obrazovce (4:3)</PresentationFormat>
  <Paragraphs>439</Paragraphs>
  <Slides>98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98</vt:i4>
      </vt:variant>
    </vt:vector>
  </HeadingPairs>
  <TitlesOfParts>
    <vt:vector size="106" baseType="lpstr">
      <vt:lpstr>Arial</vt:lpstr>
      <vt:lpstr>Franklin Gothic Book</vt:lpstr>
      <vt:lpstr>Wingdings 2</vt:lpstr>
      <vt:lpstr>Calibri</vt:lpstr>
      <vt:lpstr>Wingdings</vt:lpstr>
      <vt:lpstr>Rockwell</vt:lpstr>
      <vt:lpstr>Times New Roman</vt:lpstr>
      <vt:lpstr>Technický</vt:lpstr>
      <vt:lpstr>Nauka o krajině </vt:lpstr>
      <vt:lpstr>Krajina </vt:lpstr>
      <vt:lpstr>Nauka o krajině</vt:lpstr>
      <vt:lpstr>Objekt a předmět Nauky o krajině</vt:lpstr>
      <vt:lpstr>Vědy studující krajinu</vt:lpstr>
      <vt:lpstr>Vědy studující krajinu</vt:lpstr>
      <vt:lpstr>NoK -  definice</vt:lpstr>
      <vt:lpstr>NoK a její pohled na krajinu</vt:lpstr>
      <vt:lpstr>Snímek 9</vt:lpstr>
      <vt:lpstr>Krajina v geografii</vt:lpstr>
      <vt:lpstr>Krajina v krajinné ekologii</vt:lpstr>
      <vt:lpstr>Krajina v geoekologii</vt:lpstr>
      <vt:lpstr>Krajina v ekologii</vt:lpstr>
      <vt:lpstr>Snímek 14</vt:lpstr>
      <vt:lpstr>Aplikace teorie systémů pro geografii</vt:lpstr>
      <vt:lpstr>Otevřenost – izolovanost systému</vt:lpstr>
      <vt:lpstr>Geosystém - aplikace teorie systémů pro geografii -</vt:lpstr>
      <vt:lpstr>GEOSYSTÉM</vt:lpstr>
      <vt:lpstr>Hranice</vt:lpstr>
      <vt:lpstr>Prvky a složky</vt:lpstr>
      <vt:lpstr>Aplikace teorie systémů na krajinnou sféru</vt:lpstr>
      <vt:lpstr>Systémové modely krajiny</vt:lpstr>
      <vt:lpstr>Systémové modely: územní model</vt:lpstr>
      <vt:lpstr>Vazby - aplikace teorie systémů pro geografii -</vt:lpstr>
      <vt:lpstr>Vazby - dělení</vt:lpstr>
      <vt:lpstr>Vazby</vt:lpstr>
      <vt:lpstr>Vazby - toky</vt:lpstr>
      <vt:lpstr>Struktura krajiny</vt:lpstr>
      <vt:lpstr>Struktura krajiny</vt:lpstr>
      <vt:lpstr>Struktura krajiny</vt:lpstr>
      <vt:lpstr>Struktura</vt:lpstr>
      <vt:lpstr>Invariant krajiny</vt:lpstr>
      <vt:lpstr>Snímek 33</vt:lpstr>
      <vt:lpstr>Snímek 34</vt:lpstr>
      <vt:lpstr>struktury</vt:lpstr>
      <vt:lpstr>Prostorová struktura krajiny</vt:lpstr>
      <vt:lpstr>Struktury horizontální </vt:lpstr>
      <vt:lpstr>Funkcionální struktura</vt:lpstr>
      <vt:lpstr>Struktury krajiny</vt:lpstr>
      <vt:lpstr>Přírodní struktura krajiny</vt:lpstr>
      <vt:lpstr>Přírodní struktura krajiny</vt:lpstr>
      <vt:lpstr>Přírodní struktura krajiny</vt:lpstr>
      <vt:lpstr>Přírodní struktura krajiny</vt:lpstr>
      <vt:lpstr>Struktura současné kulturní krajiny</vt:lpstr>
      <vt:lpstr>Přírodní struktura krajiny</vt:lpstr>
      <vt:lpstr>Ekonomická struktura krajiny</vt:lpstr>
      <vt:lpstr>Humánní struktura krajiny</vt:lpstr>
      <vt:lpstr>Časová struktura krajiny nauka 6</vt:lpstr>
      <vt:lpstr>Stav krajiny</vt:lpstr>
      <vt:lpstr>Typologie krajiny</vt:lpstr>
      <vt:lpstr>Typy krajiny</vt:lpstr>
      <vt:lpstr>Typologický  a  individuální charakter </vt:lpstr>
      <vt:lpstr>Krajinná sféra a její diferenciace</vt:lpstr>
      <vt:lpstr>Geosféry Země</vt:lpstr>
      <vt:lpstr> Geosféra</vt:lpstr>
      <vt:lpstr>Snímek 56</vt:lpstr>
      <vt:lpstr>Geosféry Země</vt:lpstr>
      <vt:lpstr>Geosféry Země</vt:lpstr>
      <vt:lpstr>diferenciace krajinné sféry Země </vt:lpstr>
      <vt:lpstr>Definice krajinné sféry</vt:lpstr>
      <vt:lpstr>Krajinná sféra a její hranice</vt:lpstr>
      <vt:lpstr>Mocnost krajinné sféry</vt:lpstr>
      <vt:lpstr>Diferenciace krajinné sféry</vt:lpstr>
      <vt:lpstr>Diferenciace krajinné sféry</vt:lpstr>
      <vt:lpstr>Diferenciace krajinné sféry</vt:lpstr>
      <vt:lpstr>Diferenciace krajinné sféry</vt:lpstr>
      <vt:lpstr>čtyři základní úrovně diferenciace krajinné sféry</vt:lpstr>
      <vt:lpstr>Hlavní vlastnosti krajinné sféry Země</vt:lpstr>
      <vt:lpstr>Globální úroveň</vt:lpstr>
      <vt:lpstr> globální úroveň - krajinné pásy Země</vt:lpstr>
      <vt:lpstr>2.Regionální úroveň.  </vt:lpstr>
      <vt:lpstr>Geomy</vt:lpstr>
      <vt:lpstr>Rozšíření horizontálních geomů v krajinné sféře Země  </vt:lpstr>
      <vt:lpstr>Snímek 74</vt:lpstr>
      <vt:lpstr>Snímek 75</vt:lpstr>
      <vt:lpstr>3.Chorická úroveň</vt:lpstr>
      <vt:lpstr> 4. Topická</vt:lpstr>
      <vt:lpstr>model znázorňující vertikální uspořádání přírodních složek v topickém geosystému </vt:lpstr>
      <vt:lpstr>Snímek 79</vt:lpstr>
      <vt:lpstr>krajiny</vt:lpstr>
      <vt:lpstr>Monosystémový model krajiny</vt:lpstr>
      <vt:lpstr>Krajiny </vt:lpstr>
      <vt:lpstr>Snímek 83</vt:lpstr>
      <vt:lpstr>Krajiny dneška</vt:lpstr>
      <vt:lpstr>Krajiny dneška</vt:lpstr>
      <vt:lpstr>Krajiny dneška</vt:lpstr>
      <vt:lpstr>Krajiny dneška</vt:lpstr>
      <vt:lpstr>Krajiny dneška</vt:lpstr>
      <vt:lpstr>Invariant krajiny, struktura krajiny </vt:lpstr>
      <vt:lpstr>Snímek 90</vt:lpstr>
      <vt:lpstr>Krajinné mapy</vt:lpstr>
      <vt:lpstr>Krajinné mapy</vt:lpstr>
      <vt:lpstr>Krajinné mapy</vt:lpstr>
      <vt:lpstr>Snímek 94</vt:lpstr>
      <vt:lpstr>Snímek 95</vt:lpstr>
      <vt:lpstr>Závislostní pyramida přírodních složek krajiny jako konvenční uspořádání komponent krajiny podle míry nezávislosti a nedotknutelnosti</vt:lpstr>
      <vt:lpstr>Snímek 97</vt:lpstr>
      <vt:lpstr>Snímek 98</vt:lpstr>
    </vt:vector>
  </TitlesOfParts>
  <Company>Pedagogicka fakulta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Nauka o krajině </dc:title>
  <dc:creator>Svatonova</dc:creator>
  <cp:lastModifiedBy>Svatonova</cp:lastModifiedBy>
  <cp:revision>57</cp:revision>
  <dcterms:created xsi:type="dcterms:W3CDTF">2009-09-21T14:51:25Z</dcterms:created>
  <dcterms:modified xsi:type="dcterms:W3CDTF">2009-10-07T19:58:45Z</dcterms:modified>
</cp:coreProperties>
</file>