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1" r:id="rId4"/>
    <p:sldId id="262" r:id="rId5"/>
    <p:sldId id="258" r:id="rId6"/>
    <p:sldId id="260" r:id="rId7"/>
    <p:sldId id="263" r:id="rId8"/>
    <p:sldId id="266" r:id="rId9"/>
    <p:sldId id="267" r:id="rId10"/>
    <p:sldId id="268" r:id="rId11"/>
    <p:sldId id="269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F66D5B-3601-4F43-B947-B9456C4F7F1B}" type="datetimeFigureOut">
              <a:rPr lang="cs-CZ" smtClean="0"/>
              <a:pPr/>
              <a:t>23.10.2010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AE60A3A-894C-492E-AFBB-61E9469824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bavme-se-o-alkoholu.cz/" TargetMode="External"/><Relationship Id="rId2" Type="http://schemas.openxmlformats.org/officeDocument/2006/relationships/hyperlink" Target="http://www.pijsrozumem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zu.cz/" TargetMode="External"/><Relationship Id="rId5" Type="http://schemas.openxmlformats.org/officeDocument/2006/relationships/hyperlink" Target="http://www.vychovakezdravi.cz/" TargetMode="External"/><Relationship Id="rId4" Type="http://schemas.openxmlformats.org/officeDocument/2006/relationships/hyperlink" Target="http://www.alkohol-test.cz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Nebezpečná droga, kterou stále tolerujeme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ALKOHOL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642918"/>
            <a:ext cx="814393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Jak často jste během posledn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 zjistili, že nejste schopni přestat p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t, když jste začali?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 než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3 - 1x týdně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Denně nebo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měř denně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 Jak často jste kvůli pit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během posledn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 neudělali to, co se od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běžně oček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valo?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 než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3 - 1x za týden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Denně nebo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měř denně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6) Jak často jste během posledn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 potřebovali hned r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 sklenici alkoholick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 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poje (poč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i pivo), abyste mohl fungovat po předchoz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vydatn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pit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 než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3 - 1x za týden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Denně nebo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měř denně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7) Jak často jste měli během posledn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 pocity viny nebo výčitky svědom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kvůli pit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 než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3 - 1x za týden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Denně nebo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měř denně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34" y="785794"/>
            <a:ext cx="828680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8) Jak často během posledn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 jste nebyli schopni si vzpomenout, co se dělo předchoz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večer, protože jste pili?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 než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2 - 1x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3 - 1x za týden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Denně nebo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měř denně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9) Byli jste nebo byl někdo jiný zraněn v důsledku va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eho pit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Ano, ale ne v posledn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Ano, během posledn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10) Byl někdo z př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buzných nebo př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tel, nějaký l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kař nebo soci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pracovn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 znepokojen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a navrhoval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m, abyste pili m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Ano, ale ne v posledn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Ano v posledn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Vyhodnocen</a:t>
            </a: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Nyn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sečtěte č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sla, kter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jste zakroužkovali.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Pokud součet dosahuje 8 bodů a 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ce,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 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alkoholem určitý probl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šší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hodnoty v ot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zk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1) - 3) svědč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 nebezpečn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pit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šší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hodnoty v ot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zk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4) - 6) svědč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 z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vislost na alkoholu.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šší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hodnoty v ot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zk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7) - 10) svědč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kodliv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pit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alkoholu.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156208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</a:rPr>
              <a:t>Důležitá je informovanost a prevence vysoce rizikového pití alkoholu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2214554"/>
            <a:ext cx="8115328" cy="3881446"/>
          </a:xfrm>
        </p:spPr>
        <p:txBody>
          <a:bodyPr/>
          <a:lstStyle/>
          <a:p>
            <a:r>
              <a:rPr lang="cs-CZ" dirty="0" smtClean="0"/>
              <a:t>Zdroje informací: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pijsrozumem.cz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www.pobavme-se-o-alkoholu.</a:t>
            </a:r>
            <a:r>
              <a:rPr lang="cs-CZ" dirty="0" err="1" smtClean="0">
                <a:hlinkClick r:id="rId3"/>
              </a:rPr>
              <a:t>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www.alkohol-test.</a:t>
            </a:r>
            <a:r>
              <a:rPr lang="cs-CZ" dirty="0" err="1" smtClean="0">
                <a:hlinkClick r:id="rId4"/>
              </a:rPr>
              <a:t>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vychovakezdravi.cz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szu.cz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Markéta Veselá</a:t>
            </a:r>
          </a:p>
          <a:p>
            <a:r>
              <a:rPr lang="cs-CZ" dirty="0" smtClean="0"/>
              <a:t>Miloslav </a:t>
            </a:r>
            <a:r>
              <a:rPr lang="cs-CZ" dirty="0" err="1" smtClean="0"/>
              <a:t>Dias</a:t>
            </a:r>
            <a:endParaRPr lang="cs-CZ" dirty="0" smtClean="0"/>
          </a:p>
          <a:p>
            <a:r>
              <a:rPr lang="cs-CZ" dirty="0" smtClean="0"/>
              <a:t>Šárka </a:t>
            </a:r>
            <a:r>
              <a:rPr lang="cs-CZ" dirty="0" err="1" smtClean="0"/>
              <a:t>Folberová</a:t>
            </a:r>
            <a:endParaRPr lang="cs-CZ" dirty="0" smtClean="0"/>
          </a:p>
          <a:p>
            <a:r>
              <a:rPr lang="cs-CZ" dirty="0" smtClean="0"/>
              <a:t>Jiřina </a:t>
            </a:r>
            <a:r>
              <a:rPr lang="cs-CZ" smtClean="0"/>
              <a:t>Szusciková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4"/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</a:rPr>
              <a:t>Děkujeme za pozornost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</a:rPr>
              <a:t>Prezentaci  připravili :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Vzniká kvašením cukrů, přirozenou cestou se dosahuje koncentrace asi kolem 12-14%, což je koncentrace vína; pak se kvašení zastaví. </a:t>
            </a:r>
          </a:p>
          <a:p>
            <a:endParaRPr lang="cs-CZ" dirty="0" smtClean="0"/>
          </a:p>
          <a:p>
            <a:r>
              <a:rPr lang="cs-CZ" dirty="0" smtClean="0"/>
              <a:t>Vyšších koncentrací je možné dosáhnout destilací. Pokud je destilace nedokonalá, bývá v destilátu obsažen kromě etanolu ještě metanol, který je silně neurotoxický; postihuje optický nerv, takže při intoxikaci hrozí oslepnutí. </a:t>
            </a:r>
          </a:p>
          <a:p>
            <a:endParaRPr lang="cs-CZ" dirty="0" smtClean="0"/>
          </a:p>
          <a:p>
            <a:r>
              <a:rPr lang="cs-CZ" dirty="0" smtClean="0"/>
              <a:t>Podobnou toxicitu, jen v menší míře má i alkohol.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163352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ETANOL, ETYLALKOHOL, C2H5-OH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opilec_na_chodnik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3429000"/>
            <a:ext cx="3619500" cy="2714625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43956" cy="263365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Každým rokem alkohol zabije v Evropě   </a:t>
            </a:r>
            <a:b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 115 000 lidí a stojí EU 125 miliard Euro.     </a:t>
            </a:r>
            <a:b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To odpovídá  1,3 %</a:t>
            </a:r>
            <a:b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hrubého domácího produktu.</a:t>
            </a: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152400"/>
            <a:ext cx="8115328" cy="1990716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Spotřeba  100%  alkoholu  se                          v  České  republice  pohybuje                          v  posledních  letech  kolem  10l  na  osobu.</a:t>
            </a: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1538" y="3214686"/>
            <a:ext cx="3445598" cy="2881314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5" name="Zástupný symbol pro obsah 4" descr="opilec v květináč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71670" y="2786058"/>
            <a:ext cx="4638682" cy="34790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Účinek se dostavuje velmi rychle (řádově v minutách) po požití. Menší dávky alkoholu mají mírně stimulační účinek, dochází ke zlepšení nálady a zvýšení sebevědomí, intoxikovaný je díky mizícím zábranám komunikativnější. </a:t>
            </a:r>
          </a:p>
          <a:p>
            <a:endParaRPr lang="cs-CZ" dirty="0" smtClean="0"/>
          </a:p>
          <a:p>
            <a:r>
              <a:rPr lang="cs-CZ" dirty="0" smtClean="0"/>
              <a:t>Vyšší dávky vedou k otupení soudnosti a sebekritičnosti, nálada někdy nabývá expanzivního charakteru, intoxikovaný může mít sklony k agresivitě. </a:t>
            </a:r>
          </a:p>
          <a:p>
            <a:endParaRPr lang="cs-CZ" dirty="0" smtClean="0"/>
          </a:p>
          <a:p>
            <a:r>
              <a:rPr lang="cs-CZ" dirty="0" smtClean="0"/>
              <a:t>Pokračující konzumace vede k útlumu, který se projeví usínáním, při vyšších dávkách se útlum prohlubuje až ke komatóznímu stavu. </a:t>
            </a:r>
          </a:p>
          <a:p>
            <a:endParaRPr lang="cs-CZ" dirty="0" smtClean="0"/>
          </a:p>
          <a:p>
            <a:r>
              <a:rPr lang="cs-CZ" dirty="0" smtClean="0"/>
              <a:t>V bezvědomí hrozí zástava životních funkcí (dechu a oběhu).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ÚČINKY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Nízkorizikové  pití  alkoholu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1472" y="1785926"/>
            <a:ext cx="3857652" cy="4667264"/>
          </a:xfrm>
        </p:spPr>
        <p:txBody>
          <a:bodyPr>
            <a:normAutofit/>
          </a:bodyPr>
          <a:lstStyle/>
          <a:p>
            <a:r>
              <a:rPr lang="cs-CZ" dirty="0" smtClean="0"/>
              <a:t> Jeden standardní nápoj odpovídá 10g čistého alkoholu</a:t>
            </a:r>
          </a:p>
          <a:p>
            <a:endParaRPr lang="cs-CZ" dirty="0" smtClean="0"/>
          </a:p>
          <a:p>
            <a:r>
              <a:rPr lang="cs-CZ" dirty="0" smtClean="0"/>
              <a:t>0,33 l	piva	3,5%</a:t>
            </a:r>
          </a:p>
          <a:p>
            <a:r>
              <a:rPr lang="cs-CZ" dirty="0" smtClean="0"/>
              <a:t>0,25 l	piva	5%</a:t>
            </a:r>
          </a:p>
          <a:p>
            <a:r>
              <a:rPr lang="cs-CZ" dirty="0" smtClean="0"/>
              <a:t>0,1 l		vína	12%</a:t>
            </a:r>
          </a:p>
          <a:p>
            <a:r>
              <a:rPr lang="cs-CZ" dirty="0" smtClean="0"/>
              <a:t>0,03 l	</a:t>
            </a:r>
            <a:r>
              <a:rPr lang="cs-CZ" dirty="0" err="1" smtClean="0"/>
              <a:t>destil</a:t>
            </a:r>
            <a:r>
              <a:rPr lang="cs-CZ" dirty="0" smtClean="0"/>
              <a:t>. 40%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857752" y="1785926"/>
            <a:ext cx="3850384" cy="4310074"/>
          </a:xfrm>
        </p:spPr>
        <p:txBody>
          <a:bodyPr/>
          <a:lstStyle/>
          <a:p>
            <a:r>
              <a:rPr lang="cs-CZ" dirty="0" smtClean="0"/>
              <a:t>Ženy by neměly pít více než 2 standardní nápoje za den.</a:t>
            </a:r>
          </a:p>
          <a:p>
            <a:endParaRPr lang="cs-CZ" dirty="0" smtClean="0"/>
          </a:p>
          <a:p>
            <a:r>
              <a:rPr lang="cs-CZ" dirty="0" smtClean="0"/>
              <a:t>Muži více než 3 standardní nápoje denně.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ucinky-alkoh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257175"/>
            <a:ext cx="4762500" cy="6343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857232"/>
            <a:ext cx="892971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Test závislosti na alkoholu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solidFill>
                <a:srgbClr val="00B0F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echny 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sleduj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zky se týkaj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obdob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posledn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ců. Vyberte tu z 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sleduj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odpověd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kter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nejv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 bl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ž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skutečnosti a poč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tejte, kolikr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odpov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kolikr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někdy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C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til jste během posledn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 silnou touhu nebo nutk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alkohol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- Někdy – Často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Nedok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zal jste se ve vztahu 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alkoholu ovl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dat? (Pil jste i tehdy, když to bylo nevhodn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nebo jste vypil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c, než jste původně chtěl?)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 - Někdy – 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Měl jste tělesn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odvykac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že (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absť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po vysazen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alkoholu (např. nejčastěji třes po r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nu)?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- Někdy – Často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Zvy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oval jste d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vku alkoholu, abyste dos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hl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ú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činku, původně vyvolan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 niž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vkou?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 - Někdy – 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Zanedb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 jste dobr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liby kvůli alkoholu nebo jste potřeboval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 času k z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k už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alkoholu či k zotaven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z jeho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ú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činku?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- Někdy – Často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Pokračoval jste v pit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alkoholu přes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kodliv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sledky, o kterých jste věděl?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 - Někdy – 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Vyhodnocen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Spoč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tejte odpovědi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odpovědi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někdy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odpověd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někdy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znamen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že se patrně nejedn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o z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vislost.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1 - 2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odpovědi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někdy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tento výsledek vyžaduje důkladněj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etřen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3 - 6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odpovědi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často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někdy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znamenaj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že se patrně jedn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 z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vislost.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571480"/>
            <a:ext cx="821537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Test ke zjišťování poruch působených alkoholem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 každ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zky zvolte odpověď, kter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nejv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 přibližuje skutečnosti a zapi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 si </a:t>
            </a:r>
            <a:r>
              <a:rPr kumimoji="0" lang="cs-CZ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čislici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před touto odpověd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V testu se použ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pojem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standardn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sklenice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Standardn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sklenic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rozum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verzi dotazn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 půl litru 12° piva, 2 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deci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př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rodn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 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 nebo 0,05 l (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půldeci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destil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tu. Ot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zky 1. - 8. se týkaj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posledn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12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ců.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Jak často pijete 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poje obsahuj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alkohol včetně piva?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Jednou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 a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</a:t>
            </a:r>
            <a:r>
              <a:rPr kumimoji="0" lang="cs-CZ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-4x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3 - 2-3x týdně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4 - 4x nebo 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 za týden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Kolik standardn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sklenic vypijete během typick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 dne, kdy pijete? (Jedna standardn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sklenice odpov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půl litru 12 stupňov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 piva, 2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deci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 nebo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půldeci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destil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tu.)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0- Nejvý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š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 1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</a:t>
            </a:r>
            <a:r>
              <a:rPr kumimoji="0" lang="cs-CZ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,5 až 2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</a:t>
            </a:r>
            <a:r>
              <a:rPr kumimoji="0" lang="cs-CZ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,5 až 3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 </a:t>
            </a:r>
            <a:r>
              <a:rPr kumimoji="0" lang="cs-CZ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,5 až 3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4- 5 a v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Jak často vypijete 3 nebo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 standardn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 sklenic při jedn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př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ležitosti? (Jedna standardn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sklenice odpov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půl litru 12° piva, 2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deci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 nebo 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„</a:t>
            </a:r>
            <a:r>
              <a:rPr kumimoji="0" lang="cs-CZ" sz="1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půldeci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destil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tu.)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0 - Nikdy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1 - M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ně než jednou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 Jednou za měs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Jednou za týden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4 - Denně nebo t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měř denně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190</TotalTime>
  <Words>894</Words>
  <Application>Microsoft Office PowerPoint</Application>
  <PresentationFormat>Předvádění na obrazovce (4:3)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Papír</vt:lpstr>
      <vt:lpstr>ALKOHOL</vt:lpstr>
      <vt:lpstr>ETANOL, ETYLALKOHOL, C2H5-OH  </vt:lpstr>
      <vt:lpstr>Každým rokem alkohol zabije v Evropě     115 000 lidí a stojí EU 125 miliard Euro.      To odpovídá  1,3 % hrubého domácího produktu.</vt:lpstr>
      <vt:lpstr>Spotřeba  100%  alkoholu  se                          v  České  republice  pohybuje                          v  posledních  letech  kolem  10l  na  osobu.</vt:lpstr>
      <vt:lpstr>ÚČINKY</vt:lpstr>
      <vt:lpstr>Nízkorizikové  pití  alkoholu</vt:lpstr>
      <vt:lpstr>Snímek 7</vt:lpstr>
      <vt:lpstr>Snímek 8</vt:lpstr>
      <vt:lpstr>Snímek 9</vt:lpstr>
      <vt:lpstr>Snímek 10</vt:lpstr>
      <vt:lpstr>Snímek 11</vt:lpstr>
      <vt:lpstr>Důležitá je informovanost a prevence vysoce rizikového pití alkoholu</vt:lpstr>
      <vt:lpstr>Prezentaci  připravili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Šárka Folberová</dc:creator>
  <cp:lastModifiedBy>Šárka Folberová</cp:lastModifiedBy>
  <cp:revision>23</cp:revision>
  <dcterms:created xsi:type="dcterms:W3CDTF">2010-10-10T15:26:05Z</dcterms:created>
  <dcterms:modified xsi:type="dcterms:W3CDTF">2010-10-23T08:36:04Z</dcterms:modified>
</cp:coreProperties>
</file>