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6" r:id="rId21"/>
    <p:sldId id="275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6222F-13BA-4E32-8FBA-0ABAAC806701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11DA-C968-43C8-A1CC-3520E6E2D6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76FC-7FC4-4BBD-9D10-D342F75B50C8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5A5E6-03B7-4B11-929F-BD4F654D8C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149A5-ADAD-4EDB-AF86-07ACB18F6436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D41B2-090E-4F38-8EE2-EC2644F8C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35163"/>
            <a:ext cx="4038600" cy="2117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205288"/>
            <a:ext cx="4038600" cy="2119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65F01-716E-4921-8AD1-EA4A0D0F963E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B7759-C7D0-4B8A-A4B6-B1D13A0C79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C2F0-240E-44C2-BC1E-5A0C906DF2FE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602E6-0ABB-4DFA-BDBB-C1631D1635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589F2-A37E-4D2E-9E66-DEAC5939CA11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E7457-64E1-4300-9D16-D26F82DA28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0F0FF-8DD4-48F4-9345-640DD09F36B4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E61E-2FBE-41FC-8CA1-9EB013554A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F9CB1-9313-4BE0-AAA6-63AFD5956E59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FBFE2-2315-4134-8F56-F98507454A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0BE2-E00B-43EA-8487-19914B689393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486B9-2467-444A-AA79-08D3CDDEC8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E6667-727D-4455-B88C-6C69CB2E1250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E388-E77A-4968-8589-0C6BEF3505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987CC-CA59-444F-91AC-11BE47962F0D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40371-3BD6-462F-B3C6-067F73038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D4496-6E17-4553-8D27-1138B7DA48DF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7D419-DA95-4A82-A09A-93EE9F2595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45F145-B43E-4F7C-9737-78D9A1305A89}" type="datetimeFigureOut">
              <a:rPr lang="cs-CZ"/>
              <a:pPr>
                <a:defRPr/>
              </a:pPr>
              <a:t>16.12.2010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822E30-5D71-4D56-8203-9660EB2879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4" r:id="rId2"/>
    <p:sldLayoutId id="214748367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5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7200" dirty="0" smtClean="0"/>
              <a:t>Emigrace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cs-CZ" smtClean="0"/>
              <a:t>Daniela Daňková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4800" smtClean="0"/>
              <a:t/>
            </a:r>
            <a:br>
              <a:rPr lang="cs-CZ" sz="4800" smtClean="0"/>
            </a:br>
            <a:r>
              <a:rPr lang="cs-CZ" sz="4800" i="1" smtClean="0"/>
              <a:t> Celková charakteristika:</a:t>
            </a:r>
            <a:endParaRPr lang="de-DE" sz="4800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/>
            <a:r>
              <a:rPr lang="cs-CZ" sz="2400" smtClean="0"/>
              <a:t>Damian je polské národnosti</a:t>
            </a:r>
          </a:p>
          <a:p>
            <a:pPr eaLnBrk="1" hangingPunct="1"/>
            <a:r>
              <a:rPr lang="cs-CZ" sz="2400" smtClean="0"/>
              <a:t>Od svých 14- ti let žije v Německu</a:t>
            </a:r>
          </a:p>
          <a:p>
            <a:pPr eaLnBrk="1" hangingPunct="1"/>
            <a:r>
              <a:rPr lang="cs-CZ" sz="2400" smtClean="0"/>
              <a:t>Bydlí se svými rodiči a sestrou v Bad-Dürkheimu</a:t>
            </a:r>
          </a:p>
          <a:p>
            <a:pPr eaLnBrk="1" hangingPunct="1"/>
            <a:r>
              <a:rPr lang="cs-CZ" sz="2400" smtClean="0"/>
              <a:t>Přes týden bydlí na internátě v Neckargemündu</a:t>
            </a:r>
          </a:p>
          <a:p>
            <a:pPr eaLnBrk="1" hangingPunct="1"/>
            <a:r>
              <a:rPr lang="cs-CZ" sz="2400" smtClean="0"/>
              <a:t>Navštěvuje školu Stephen-Hawking-Schule (SRH), přípravný rok na povolání (Berufsvorbereitungsjahr), zaměřený na obor elektrotechnika</a:t>
            </a:r>
          </a:p>
          <a:p>
            <a:pPr eaLnBrk="1" hangingPunct="1"/>
            <a:r>
              <a:rPr lang="cs-CZ" sz="2400" smtClean="0"/>
              <a:t>Je velmi společenské a přátelské povahy, extrovert</a:t>
            </a:r>
          </a:p>
          <a:p>
            <a:pPr eaLnBrk="1" hangingPunct="1"/>
            <a:r>
              <a:rPr lang="cs-CZ" sz="2400" smtClean="0"/>
              <a:t>Damian trpí kromě tělesného postižení narušenou plynulostí řeči, koktavostí</a:t>
            </a:r>
          </a:p>
          <a:p>
            <a:pPr eaLnBrk="1" hangingPunct="1"/>
            <a:r>
              <a:rPr lang="cs-CZ" sz="2400" smtClean="0"/>
              <a:t>Kouří 10 cigaret denně</a:t>
            </a:r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4800" i="1" smtClean="0"/>
              <a:t>Rodinná anamnéza:</a:t>
            </a:r>
            <a:endParaRPr lang="cs-CZ" sz="4800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/>
            <a:r>
              <a:rPr lang="cs-CZ" sz="2800" smtClean="0"/>
              <a:t>Matka se narodila v roce 1972, má vystudovanou střední odbornou školu, podniká v oblasti uklízecích služeb</a:t>
            </a:r>
          </a:p>
          <a:p>
            <a:pPr eaLnBrk="1" hangingPunct="1"/>
            <a:r>
              <a:rPr lang="cs-CZ" sz="2800" smtClean="0"/>
              <a:t>Otec se narodil v roce 1969. Vystudoval střední odbornou školu, pracuje jako dělník</a:t>
            </a:r>
          </a:p>
          <a:p>
            <a:pPr eaLnBrk="1" hangingPunct="1"/>
            <a:r>
              <a:rPr lang="cs-CZ" sz="2800" smtClean="0"/>
              <a:t>V rodině matky a otce se nevyskytují žádné vrozené choroby a postižení</a:t>
            </a:r>
          </a:p>
          <a:p>
            <a:pPr eaLnBrk="1" hangingPunct="1"/>
            <a:r>
              <a:rPr lang="cs-CZ" sz="2800" smtClean="0"/>
              <a:t>Pro emigraci do Německa se rodiče rozhodli z důvodu nezaměstnanosti</a:t>
            </a:r>
          </a:p>
          <a:p>
            <a:pPr eaLnBrk="1" hangingPunct="1"/>
            <a:r>
              <a:rPr lang="cs-CZ" sz="2800" smtClean="0"/>
              <a:t>Damian má o tři roky mladší sestru Annu</a:t>
            </a:r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525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4800" i="1" smtClean="0"/>
              <a:t>Osobní anamnéza:</a:t>
            </a:r>
            <a:r>
              <a:rPr lang="cs-CZ" sz="3200" b="1" smtClean="0"/>
              <a:t/>
            </a:r>
            <a:br>
              <a:rPr lang="cs-CZ" sz="3200" b="1" smtClean="0"/>
            </a:br>
            <a:endParaRPr lang="de-DE" sz="3200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/>
            <a:r>
              <a:rPr lang="cs-CZ" sz="2800" smtClean="0"/>
              <a:t>U Damianovi matky se jednalo o první těhotenství </a:t>
            </a:r>
          </a:p>
          <a:p>
            <a:pPr eaLnBrk="1" hangingPunct="1"/>
            <a:r>
              <a:rPr lang="cs-CZ" sz="2800" smtClean="0"/>
              <a:t>Chlapec se narodil v říjnu roku 1991 ve 25. týdnu těhotenství s nízkou porodní váhou</a:t>
            </a:r>
          </a:p>
          <a:p>
            <a:pPr eaLnBrk="1" hangingPunct="1"/>
            <a:r>
              <a:rPr lang="cs-CZ" sz="2800" smtClean="0"/>
              <a:t>Předčasný a protrahovaný porod způsobil Damianovo tělesné postižení dolních končetin na základě DMO</a:t>
            </a:r>
          </a:p>
          <a:p>
            <a:pPr eaLnBrk="1" hangingPunct="1"/>
            <a:r>
              <a:rPr lang="cs-CZ" sz="2800" smtClean="0"/>
              <a:t>Symptom tělesného postižení- symptomatická porucha řeči, koktavost</a:t>
            </a:r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439863"/>
          </a:xfrm>
        </p:spPr>
        <p:txBody>
          <a:bodyPr/>
          <a:lstStyle/>
          <a:p>
            <a:pPr algn="ctr" eaLnBrk="1" hangingPunct="1"/>
            <a:r>
              <a:rPr lang="cs-CZ" sz="4800" i="1" smtClean="0"/>
              <a:t>Sociabilita:</a:t>
            </a:r>
            <a:r>
              <a:rPr lang="cs-CZ" sz="4000" i="1" smtClean="0"/>
              <a:t/>
            </a:r>
            <a:br>
              <a:rPr lang="cs-CZ" sz="4000" i="1" smtClean="0"/>
            </a:br>
            <a:endParaRPr lang="de-DE" sz="4000" b="1" i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eaLnBrk="1" hangingPunct="1"/>
            <a:r>
              <a:rPr lang="cs-CZ" sz="2400" smtClean="0"/>
              <a:t>Damian je zcela samostatný</a:t>
            </a:r>
          </a:p>
          <a:p>
            <a:pPr eaLnBrk="1" hangingPunct="1"/>
            <a:r>
              <a:rPr lang="cs-CZ" sz="2400" smtClean="0"/>
              <a:t>Chodí pomocí berlí</a:t>
            </a:r>
          </a:p>
          <a:p>
            <a:pPr eaLnBrk="1" hangingPunct="1"/>
            <a:r>
              <a:rPr lang="cs-CZ" sz="2400" smtClean="0"/>
              <a:t>Sociabilita je výborná</a:t>
            </a:r>
          </a:p>
          <a:p>
            <a:pPr eaLnBrk="1" hangingPunct="1"/>
            <a:r>
              <a:rPr lang="cs-CZ" sz="2400" smtClean="0"/>
              <a:t>Před přestěhováním do Německa se Damian neučil německy, neuměl tuto řeč</a:t>
            </a:r>
          </a:p>
          <a:p>
            <a:pPr eaLnBrk="1" hangingPunct="1"/>
            <a:r>
              <a:rPr lang="cs-CZ" sz="2400" smtClean="0"/>
              <a:t>První dny a měsíce v nové zemi byly pro Damiana velmi náročné, nerozuměl úkolům ve škole a nedokázal nic říct</a:t>
            </a:r>
          </a:p>
          <a:p>
            <a:pPr eaLnBrk="1" hangingPunct="1"/>
            <a:r>
              <a:rPr lang="cs-CZ" sz="2400" smtClean="0"/>
              <a:t>Po dvou letech v Německu se Damian již dobře domluvil německy</a:t>
            </a:r>
          </a:p>
          <a:p>
            <a:pPr eaLnBrk="1" hangingPunct="1"/>
            <a:r>
              <a:rPr lang="cs-CZ" sz="2400" smtClean="0"/>
              <a:t>Damian se naučil německy ve škole, nikdy neměl soukromého učitele</a:t>
            </a:r>
          </a:p>
          <a:p>
            <a:pPr eaLnBrk="1" hangingPunct="1">
              <a:buFont typeface="Wingdings 2" pitchFamily="18" charset="2"/>
              <a:buNone/>
            </a:pPr>
            <a:endParaRPr lang="cs-CZ" sz="2400" smtClean="0"/>
          </a:p>
          <a:p>
            <a:pPr eaLnBrk="1" hangingPunct="1"/>
            <a:endParaRPr lang="cs-CZ" sz="2800" smtClean="0"/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439863"/>
          </a:xfrm>
        </p:spPr>
        <p:txBody>
          <a:bodyPr/>
          <a:lstStyle/>
          <a:p>
            <a:pPr algn="ctr" eaLnBrk="1" hangingPunct="1"/>
            <a:r>
              <a:rPr lang="cs-CZ" sz="4800" i="1" smtClean="0"/>
              <a:t>Psychosomatické zvláštnosti:</a:t>
            </a:r>
            <a:r>
              <a:rPr lang="cs-CZ" sz="3200" smtClean="0"/>
              <a:t/>
            </a:r>
            <a:br>
              <a:rPr lang="cs-CZ" sz="3200" smtClean="0"/>
            </a:br>
            <a:endParaRPr lang="de-DE" sz="3200" b="1" smtClean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 eaLnBrk="1" hangingPunct="1"/>
            <a:r>
              <a:rPr lang="cs-CZ" sz="2800" smtClean="0"/>
              <a:t>Psychosomatický vývoj byl v dětství opožděn </a:t>
            </a:r>
          </a:p>
          <a:p>
            <a:pPr eaLnBrk="1" hangingPunct="1"/>
            <a:r>
              <a:rPr lang="cs-CZ" sz="2800" smtClean="0"/>
              <a:t>Grafický projev je průměrný</a:t>
            </a:r>
          </a:p>
          <a:p>
            <a:pPr eaLnBrk="1" hangingPunct="1"/>
            <a:r>
              <a:rPr lang="cs-CZ" sz="2800" smtClean="0"/>
              <a:t>Horší koncentrace, nevydrží se dlouho soustředit na zadaný úkol</a:t>
            </a:r>
          </a:p>
          <a:p>
            <a:pPr eaLnBrk="1" hangingPunct="1"/>
            <a:r>
              <a:rPr lang="cs-CZ" sz="2800" smtClean="0"/>
              <a:t>Postrádá trpělivost, úkoly neplní pečlivě</a:t>
            </a:r>
          </a:p>
          <a:p>
            <a:pPr eaLnBrk="1" hangingPunct="1"/>
            <a:r>
              <a:rPr lang="cs-CZ" sz="2800" smtClean="0"/>
              <a:t>Kdyby neměl tělesné postižení, přál by si být fotbalistou</a:t>
            </a:r>
          </a:p>
          <a:p>
            <a:pPr eaLnBrk="1" hangingPunct="1"/>
            <a:r>
              <a:rPr lang="cs-CZ" sz="2800" smtClean="0"/>
              <a:t>Mezi Damianovi záliby patří hra venku, přátelé, počítačové hry, filmy a hudba</a:t>
            </a:r>
          </a:p>
          <a:p>
            <a:pPr eaLnBrk="1" hangingPunct="1">
              <a:buFont typeface="Wingdings 2" pitchFamily="18" charset="2"/>
              <a:buNone/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792163"/>
          </a:xfrm>
        </p:spPr>
        <p:txBody>
          <a:bodyPr/>
          <a:lstStyle/>
          <a:p>
            <a:pPr algn="ctr" eaLnBrk="1" hangingPunct="1"/>
            <a:r>
              <a:rPr lang="cs-CZ" sz="4800" i="1" smtClean="0"/>
              <a:t>Vliv rodinného zázemí: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/>
          <a:lstStyle/>
          <a:p>
            <a:pPr eaLnBrk="1" hangingPunct="1"/>
            <a:r>
              <a:rPr lang="cs-CZ" sz="2000" smtClean="0"/>
              <a:t>Rodiče se pro emigraci do Německa rozhodli z důvodu vysoké nezaměstnanosti v Polsku</a:t>
            </a:r>
          </a:p>
          <a:p>
            <a:pPr eaLnBrk="1" hangingPunct="1"/>
            <a:r>
              <a:rPr lang="cs-CZ" sz="2000" smtClean="0"/>
              <a:t>Damian se nechce do Polska vrátit, v Německu vidí větší šanci pracovního uplatnění</a:t>
            </a:r>
          </a:p>
          <a:p>
            <a:pPr eaLnBrk="1" hangingPunct="1"/>
            <a:r>
              <a:rPr lang="cs-CZ" sz="2000" smtClean="0"/>
              <a:t>Rodina mezi sebou hovoří polsky</a:t>
            </a:r>
          </a:p>
          <a:p>
            <a:pPr eaLnBrk="1" hangingPunct="1"/>
            <a:r>
              <a:rPr lang="cs-CZ" sz="2000" smtClean="0"/>
              <a:t>S prarodiči, žijícími v Polsku, rodina udržuje styk</a:t>
            </a:r>
          </a:p>
          <a:p>
            <a:pPr eaLnBrk="1" hangingPunct="1"/>
            <a:r>
              <a:rPr lang="cs-CZ" sz="2000" smtClean="0"/>
              <a:t>Oba rodiče jsou silnými kuřáky</a:t>
            </a:r>
          </a:p>
          <a:p>
            <a:pPr eaLnBrk="1" hangingPunct="1"/>
            <a:r>
              <a:rPr lang="cs-CZ" sz="2000" smtClean="0"/>
              <a:t>Damian vykouří ve svých 19 letech přibližně 10 cigaret denně, rodiče ho v tom podporují, kouří společně</a:t>
            </a:r>
          </a:p>
          <a:p>
            <a:pPr eaLnBrk="1" hangingPunct="1"/>
            <a:r>
              <a:rPr lang="cs-CZ" sz="2000" smtClean="0"/>
              <a:t>Ani alkohol není domácím tabu, ale konzumuje se pouze v mimořádných situacích (oslavy narozenin, svátky, výročí apod.)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4800" b="1" smtClean="0"/>
              <a:t/>
            </a:r>
            <a:br>
              <a:rPr lang="cs-CZ" sz="4800" b="1" smtClean="0"/>
            </a:br>
            <a:r>
              <a:rPr lang="cs-CZ" sz="4800" i="1" smtClean="0"/>
              <a:t>Vliv školního  prostředí: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Damian navštěvuje od září roku 2010 Stephen-Hawking Schule v Neckargemündu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Adaptace na nové prostředí byla výborná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Školní prostředí je příznivé, Damian bydlí přes týden na internátě, kde má na něho vliv mnoho kamarádů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Vzhledem k tomu, že škola je součástí rehabilitačního střediska, dostává se Damianovi všestranná péče především v oblasti fyzioterapie, ale i ergoterapie, či logopedie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Pozitivní vliv učitelů, kteří kladou důraz na spolehlivost a pečlivost (především třídní učitel)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smtClean="0"/>
              <a:t>Před nástupem do přípravného roku na povolání, navštěvoval Damian základní školu a učiliště pro tělesně postižené v Ludwigshafenu, kam denně dojížděl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935038"/>
          </a:xfrm>
        </p:spPr>
        <p:txBody>
          <a:bodyPr/>
          <a:lstStyle/>
          <a:p>
            <a:pPr algn="ctr" eaLnBrk="1" hangingPunct="1"/>
            <a:r>
              <a:rPr lang="cs-CZ" sz="4800" i="1" smtClean="0"/>
              <a:t>Vliv spolužáků a kamarádů: 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eaLnBrk="1" hangingPunct="1"/>
            <a:r>
              <a:rPr lang="cs-CZ" smtClean="0"/>
              <a:t>Vzhledem k pobytu na internátě mají na Damiana velký vliv jeho spolužáci a kamarádi</a:t>
            </a:r>
          </a:p>
          <a:p>
            <a:pPr eaLnBrk="1" hangingPunct="1"/>
            <a:r>
              <a:rPr lang="cs-CZ" sz="2400" smtClean="0"/>
              <a:t>Mezi ostatními spolužáky je Damian velmi oblíbený a vyhledávaný</a:t>
            </a:r>
          </a:p>
          <a:p>
            <a:pPr eaLnBrk="1" hangingPunct="1"/>
            <a:r>
              <a:rPr lang="cs-CZ" smtClean="0"/>
              <a:t>Většina spolužáků kouří, počet vykouřených cigaret za den narůstá</a:t>
            </a:r>
          </a:p>
          <a:p>
            <a:pPr eaLnBrk="1" hangingPunct="1"/>
            <a:r>
              <a:rPr lang="cs-CZ" smtClean="0"/>
              <a:t>Damian se v odpoledních hodinách prochází s kamarády venku, jezdí do Heidelbergu za zábavou a do hospody</a:t>
            </a:r>
          </a:p>
          <a:p>
            <a:pPr eaLnBrk="1" hangingPunct="1"/>
            <a:r>
              <a:rPr lang="cs-CZ" smtClean="0"/>
              <a:t>Nejlepší kamarád Lukas vlastní počítač, na kterém hrají často násilnické hry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9366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i="1" smtClean="0"/>
              <a:t/>
            </a:r>
            <a:br>
              <a:rPr lang="cs-CZ" sz="3200" i="1" smtClean="0"/>
            </a:br>
            <a:r>
              <a:rPr lang="cs-CZ" sz="3200" smtClean="0"/>
              <a:t/>
            </a:r>
            <a:br>
              <a:rPr lang="cs-CZ" sz="3200" smtClean="0"/>
            </a:br>
            <a:r>
              <a:rPr lang="cs-CZ" sz="4400" i="1" smtClean="0"/>
              <a:t>Shrnutí: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557338"/>
            <a:ext cx="8229600" cy="47498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err="1" smtClean="0"/>
              <a:t>Damian</a:t>
            </a:r>
            <a:r>
              <a:rPr lang="cs-CZ" sz="2800" dirty="0" smtClean="0"/>
              <a:t> se narodil s tělesným postižením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Přestěhováním do Německa chtěli rodiče dětem zkvalitnit jejich život a nabídnout větší životní možnosti v podobě budoucího povolání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Přes zátěžové počátky v nové zemi se nyní </a:t>
            </a:r>
            <a:r>
              <a:rPr lang="cs-CZ" sz="2800" dirty="0" err="1" smtClean="0"/>
              <a:t>Damianovi</a:t>
            </a:r>
            <a:r>
              <a:rPr lang="cs-CZ" sz="2800" dirty="0" smtClean="0"/>
              <a:t> daří dobře, mluví výborně německy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O možnosti vrácení se do rodné země </a:t>
            </a:r>
            <a:r>
              <a:rPr lang="cs-CZ" sz="2800" dirty="0" err="1" smtClean="0"/>
              <a:t>Damian</a:t>
            </a:r>
            <a:r>
              <a:rPr lang="cs-CZ" sz="2800" dirty="0" smtClean="0"/>
              <a:t> neuvažuje, v Německu se mu líbí a vidí zde větší možnost pracovního uplatnění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Rodiče na </a:t>
            </a:r>
            <a:r>
              <a:rPr lang="cs-CZ" sz="2800" dirty="0" err="1" smtClean="0"/>
              <a:t>Damiana</a:t>
            </a:r>
            <a:r>
              <a:rPr lang="cs-CZ" sz="2800" dirty="0" smtClean="0"/>
              <a:t> mají pozitivní vliv např. cílevědomostí a odvahou učinit změnu k lepšímu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Rodiče na </a:t>
            </a:r>
            <a:r>
              <a:rPr lang="cs-CZ" sz="2800" dirty="0" err="1" smtClean="0"/>
              <a:t>Damiana</a:t>
            </a:r>
            <a:r>
              <a:rPr lang="cs-CZ" sz="2800" dirty="0" smtClean="0"/>
              <a:t> mají negativní vliv ve smyslu zdravého životního stylu, do kterého nepatří kouření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Kamarádi </a:t>
            </a:r>
            <a:r>
              <a:rPr lang="cs-CZ" sz="2800" dirty="0" err="1" smtClean="0"/>
              <a:t>Damiána</a:t>
            </a:r>
            <a:r>
              <a:rPr lang="cs-CZ" sz="2800" dirty="0" smtClean="0"/>
              <a:t> podporují v kouření a trávení volného času neperspektivním způsobem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Učitele na </a:t>
            </a:r>
            <a:r>
              <a:rPr lang="cs-CZ" sz="2800" dirty="0" err="1" smtClean="0"/>
              <a:t>Damiana</a:t>
            </a:r>
            <a:r>
              <a:rPr lang="cs-CZ" sz="2800" dirty="0" smtClean="0"/>
              <a:t> mají velmi pozitivní vliv, vedou nejen </a:t>
            </a:r>
            <a:r>
              <a:rPr lang="cs-CZ" sz="2800" dirty="0" err="1" smtClean="0"/>
              <a:t>Damiana</a:t>
            </a:r>
            <a:r>
              <a:rPr lang="cs-CZ" sz="2800" dirty="0" smtClean="0"/>
              <a:t>, ale i ostatní žáky k samostatnosti, odpovědnosti, poctivosti, trpělivosti, toleranci a úctě.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6870" name="Rectangle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sz="2000" smtClean="0"/>
          </a:p>
        </p:txBody>
      </p:sp>
      <p:sp>
        <p:nvSpPr>
          <p:cNvPr id="36871" name="Rectangle 7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cs-CZ" sz="2200" smtClean="0"/>
          </a:p>
        </p:txBody>
      </p:sp>
      <p:pic>
        <p:nvPicPr>
          <p:cNvPr id="36872" name="Picture 8" descr="2010_09_26_10_30_Neckargemund_004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692150"/>
            <a:ext cx="8353176" cy="568917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Emigrace - vymezení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emigrace</a:t>
            </a:r>
            <a:r>
              <a:rPr lang="cs-CZ" sz="2400" dirty="0" smtClean="0"/>
              <a:t> pochází z lat. </a:t>
            </a:r>
            <a:r>
              <a:rPr lang="cs-CZ" sz="2400" i="1" dirty="0" smtClean="0"/>
              <a:t>ex-</a:t>
            </a:r>
            <a:r>
              <a:rPr lang="cs-CZ" sz="2400" i="1" dirty="0" err="1" smtClean="0"/>
              <a:t>migrare</a:t>
            </a:r>
            <a:r>
              <a:rPr lang="cs-CZ" sz="2400" dirty="0" smtClean="0"/>
              <a:t>, vystěhovat se,  znamená opuštění země původu a přestěhování do jiné země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imigrace </a:t>
            </a:r>
            <a:r>
              <a:rPr lang="cs-CZ" sz="2400" dirty="0" smtClean="0"/>
              <a:t>znamená přistěhování ( z pohledu cílové země)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migrace</a:t>
            </a:r>
            <a:r>
              <a:rPr lang="cs-CZ" sz="2400" dirty="0" smtClean="0"/>
              <a:t> se používá při přemisťování více lidí v rámci jednoho státu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exil</a:t>
            </a:r>
            <a:r>
              <a:rPr lang="cs-CZ" sz="2400" dirty="0" smtClean="0"/>
              <a:t> - nedobrovolný  (dočasný) odchod z vlastní země (vyhnanství, útěk)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exulant </a:t>
            </a:r>
            <a:r>
              <a:rPr lang="cs-CZ" sz="2400" dirty="0" smtClean="0"/>
              <a:t>pochází z </a:t>
            </a:r>
            <a:r>
              <a:rPr lang="cs-CZ" sz="2400" u="sng" dirty="0" smtClean="0"/>
              <a:t>lat.</a:t>
            </a:r>
            <a:r>
              <a:rPr lang="cs-CZ" sz="2400" dirty="0" smtClean="0"/>
              <a:t> </a:t>
            </a:r>
            <a:r>
              <a:rPr lang="cs-CZ" sz="2400" i="1" dirty="0" smtClean="0"/>
              <a:t>exul</a:t>
            </a:r>
            <a:r>
              <a:rPr lang="cs-CZ" sz="2400" dirty="0" smtClean="0"/>
              <a:t>, vypovězený, odešel nedobrovolně, často s tím, že se jednou vrátí (J. Amos Komenský, T.G. Masaryk)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reemigrace</a:t>
            </a:r>
            <a:r>
              <a:rPr lang="cs-CZ" sz="2400" dirty="0" smtClean="0"/>
              <a:t> - návrat emigranta do země, z níž odešel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dirty="0" smtClean="0"/>
              <a:t>důvody emigrace mohou být ekonomické, politické, náboženské nebo jiné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Zdroje: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u="sng" smtClean="0">
                <a:latin typeface="Arial" charset="0"/>
              </a:rPr>
              <a:t>http://cesivamerice.sweb.cz/04_diplomka_psycho.htm</a:t>
            </a:r>
          </a:p>
          <a:p>
            <a:pPr eaLnBrk="1" hangingPunct="1"/>
            <a:r>
              <a:rPr lang="cs-CZ" sz="2400" u="sng" smtClean="0">
                <a:latin typeface="Arial" charset="0"/>
              </a:rPr>
              <a:t>http://www.fortunecity.com/victorian/durer/23/emigrace/policka.htm</a:t>
            </a:r>
          </a:p>
          <a:p>
            <a:pPr eaLnBrk="1" hangingPunct="1"/>
            <a:r>
              <a:rPr lang="cs-CZ" sz="2400" u="sng" smtClean="0">
                <a:latin typeface="Arial" charset="0"/>
              </a:rPr>
              <a:t>http://cs.wikipedia.org/wiki/Emigrace</a:t>
            </a:r>
          </a:p>
          <a:p>
            <a:pPr eaLnBrk="1" hangingPunct="1"/>
            <a:endParaRPr lang="cs-CZ" sz="2400" u="sng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DĚKUJI ZA POZORNOST,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PŘEJI PŘÍJEMNÝ DEN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96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</a:t>
            </a:r>
            <a:endParaRPr lang="cs-CZ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Emigrace - vliv na prožívání člověka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6243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emigrace může být pro člověka velmi těžkou životní zkouškou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nejistota, obavy, až strach z nového prostředí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přehodnocování postojů a hodnot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adaptace novému přírodnímu prostředí (např. jiné klimatické podmínky)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adaptace novému kulturnímu prostředí (např. jiný jazyk, zvyklosti a hodnoty)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čím víc je cílová kultura podobnější té původní, tím snadněji se jí může migrant přizpůsobit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Proces adaptace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5136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seznamování s vnějšími charakteristikami prostředí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období zamilovanosti (idealizace nové země)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deziluze -</a:t>
            </a:r>
            <a:r>
              <a:rPr lang="en-US" smtClean="0"/>
              <a:t>&gt;</a:t>
            </a:r>
            <a:r>
              <a:rPr lang="cs-CZ" smtClean="0"/>
              <a:t> </a:t>
            </a:r>
            <a:r>
              <a:rPr lang="cs-CZ" i="1" smtClean="0"/>
              <a:t>kulturní šok </a:t>
            </a:r>
            <a:r>
              <a:rPr lang="cs-CZ" smtClean="0"/>
              <a:t>(přirozená součást procesu adaptace na nové prostředí)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narušení identity (např. ztráta postavení v nové společnosti)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pocit nostalgie (zidealizování minulosti a falešné naděje)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908720"/>
            <a:ext cx="7772400" cy="31683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Endogenní a exogenní faktory, ovlivňující průběh adaptace</a:t>
            </a:r>
            <a:endParaRPr lang="cs-CZ"/>
          </a:p>
        </p:txBody>
      </p:sp>
      <p:sp>
        <p:nvSpPr>
          <p:cNvPr id="17410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225" y="4652963"/>
            <a:ext cx="7772400" cy="1008062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720725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Endogenní faktory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faktory působící na migranta „zevnitř“. Zahrnují </a:t>
            </a:r>
            <a:r>
              <a:rPr lang="cs-CZ" i="1" smtClean="0"/>
              <a:t>osobní historii</a:t>
            </a:r>
            <a:r>
              <a:rPr lang="cs-CZ" smtClean="0"/>
              <a:t> migranta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temperament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charakter (postoje jedince)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schopnosti (schopnost přizpůsobit se, schopnost improvizace, komunikace a intelektová schopnost)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motivy pro emigraci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celkové psychické a fyzické zdraví</a:t>
            </a:r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Exogenní faktory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vnější faktory, mezi které patří například odlišné fyzikální podmínky v nové zemi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kulturní a společenské prostředí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hodnoty dané kultury (výchova dětí, pravidla chování, postavení muže a ženy ve společnosti apod.)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legální/nelegální pobyt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800" smtClean="0"/>
              <a:t>vliv okolí (podpora a pochopení rodiny)</a:t>
            </a:r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 eaLnBrk="1" hangingPunct="1"/>
            <a:r>
              <a:rPr lang="cs-CZ" sz="4400" smtClean="0"/>
              <a:t>Československá emigrace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624387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 průběhu 20. století mnoho emigračních vln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1. vyvolána nacistickou okupací roku </a:t>
            </a:r>
            <a:r>
              <a:rPr lang="cs-CZ" u="sng" dirty="0" smtClean="0"/>
              <a:t>1939</a:t>
            </a:r>
            <a:r>
              <a:rPr lang="cs-CZ" dirty="0" smtClean="0"/>
              <a:t> (politicky angažovaní lidé a především Židé), velká část se po roce </a:t>
            </a:r>
            <a:r>
              <a:rPr lang="cs-CZ" u="sng" dirty="0" smtClean="0"/>
              <a:t>1945 </a:t>
            </a:r>
            <a:r>
              <a:rPr lang="cs-CZ" dirty="0" smtClean="0"/>
              <a:t>vrátila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2. vlna v roce </a:t>
            </a:r>
            <a:r>
              <a:rPr lang="cs-CZ" u="sng" dirty="0" smtClean="0"/>
              <a:t>1948 </a:t>
            </a:r>
            <a:r>
              <a:rPr lang="cs-CZ" dirty="0" smtClean="0"/>
              <a:t>z politických důvodů, Železná opona z roku </a:t>
            </a:r>
            <a:r>
              <a:rPr lang="cs-CZ" u="sng" dirty="0" smtClean="0"/>
              <a:t>1952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3. emigrační vlna v roce </a:t>
            </a:r>
            <a:r>
              <a:rPr lang="cs-CZ" u="sng" dirty="0" smtClean="0"/>
              <a:t>1968</a:t>
            </a:r>
            <a:r>
              <a:rPr lang="cs-CZ" dirty="0" smtClean="0"/>
              <a:t> pod dojmem invaze vojsk Varšavské smlouvy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odhadem odešlo z ČSSR v letech </a:t>
            </a:r>
            <a:r>
              <a:rPr lang="cs-CZ" u="sng" dirty="0" smtClean="0"/>
              <a:t>1968-1969 </a:t>
            </a:r>
            <a:r>
              <a:rPr lang="cs-CZ" dirty="0" smtClean="0"/>
              <a:t> 104 000 lidí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mezi lety </a:t>
            </a:r>
            <a:r>
              <a:rPr lang="cs-CZ" u="sng" dirty="0" smtClean="0"/>
              <a:t>1969 </a:t>
            </a:r>
            <a:r>
              <a:rPr lang="cs-CZ" dirty="0" smtClean="0"/>
              <a:t>až </a:t>
            </a:r>
            <a:r>
              <a:rPr lang="cs-CZ" u="sng" dirty="0" smtClean="0"/>
              <a:t>1989</a:t>
            </a:r>
            <a:r>
              <a:rPr lang="cs-CZ" dirty="0" smtClean="0"/>
              <a:t> odešlo z ČSSR dalších 140 až 150 tisíc lidí, z nichž bylo 24% dětí a 41% osob ve věku 16-30 let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KAZUISTIKA</a:t>
            </a:r>
            <a:br>
              <a:rPr lang="cs-CZ" dirty="0" smtClean="0"/>
            </a:br>
            <a:r>
              <a:rPr lang="cs-CZ" dirty="0" err="1" smtClean="0"/>
              <a:t>Damian</a:t>
            </a:r>
            <a:r>
              <a:rPr lang="cs-CZ" dirty="0" smtClean="0"/>
              <a:t>, 19 let</a:t>
            </a:r>
            <a:endParaRPr lang="cs-CZ" sz="4000" dirty="0"/>
          </a:p>
        </p:txBody>
      </p:sp>
      <p:sp>
        <p:nvSpPr>
          <p:cNvPr id="21506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  <a:p>
            <a:pPr marR="0" eaLnBrk="1" hangingPunct="1"/>
            <a:r>
              <a:rPr lang="cs-CZ" smtClean="0"/>
              <a:t>Daniela Daňková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913</Words>
  <Application>Microsoft Office PowerPoint</Application>
  <PresentationFormat>Předvádění na obrazovce (4:3)</PresentationFormat>
  <Paragraphs>127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Tok</vt:lpstr>
      <vt:lpstr>Emigrace </vt:lpstr>
      <vt:lpstr>Emigrace - vymezení pojmu</vt:lpstr>
      <vt:lpstr>Emigrace - vliv na prožívání člověka</vt:lpstr>
      <vt:lpstr>Proces adaptace</vt:lpstr>
      <vt:lpstr>Endogenní a exogenní faktory, ovlivňující průběh adaptace</vt:lpstr>
      <vt:lpstr>Endogenní faktory</vt:lpstr>
      <vt:lpstr>Exogenní faktory</vt:lpstr>
      <vt:lpstr>Československá emigrace</vt:lpstr>
      <vt:lpstr>KAZUISTIKA Damian, 19 let</vt:lpstr>
      <vt:lpstr>      Celková charakteristika:</vt:lpstr>
      <vt:lpstr>        Rodinná anamnéza:</vt:lpstr>
      <vt:lpstr> Osobní anamnéza: </vt:lpstr>
      <vt:lpstr>Sociabilita: </vt:lpstr>
      <vt:lpstr>Psychosomatické zvláštnosti: </vt:lpstr>
      <vt:lpstr>Vliv rodinného zázemí:</vt:lpstr>
      <vt:lpstr>        Vliv školního  prostředí:</vt:lpstr>
      <vt:lpstr>Vliv spolužáků a kamarádů: </vt:lpstr>
      <vt:lpstr>     Shrnutí:</vt:lpstr>
      <vt:lpstr>Snímek 19</vt:lpstr>
      <vt:lpstr>Zdroje: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Emigrace</dc:title>
  <dc:creator>Danielka</dc:creator>
  <cp:lastModifiedBy>Danielka</cp:lastModifiedBy>
  <cp:revision>20</cp:revision>
  <dcterms:created xsi:type="dcterms:W3CDTF">2010-12-15T13:36:51Z</dcterms:created>
  <dcterms:modified xsi:type="dcterms:W3CDTF">2010-12-16T14:19:04Z</dcterms:modified>
</cp:coreProperties>
</file>