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8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3" r:id="rId13"/>
    <p:sldId id="268" r:id="rId14"/>
    <p:sldId id="270" r:id="rId15"/>
    <p:sldId id="271" r:id="rId16"/>
    <p:sldId id="272" r:id="rId17"/>
  </p:sldIdLst>
  <p:sldSz cx="9144000" cy="6858000" type="screen4x3"/>
  <p:notesSz cx="6784975" cy="99187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A833A-9309-45A4-976C-ACF116222D95}" type="datetimeFigureOut">
              <a:rPr lang="cs-CZ" smtClean="0"/>
              <a:t>2.12.2010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40156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49" y="9421044"/>
            <a:ext cx="2940156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8F153-DE93-40F3-A876-EF7A9CCBFBB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25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63D0ED4-D2C9-4B79-8225-20FECD19288D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72B6EF7-3F89-4AF4-B11C-03174652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nPAwq5IRwE&amp;feature=player_embedde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U8K6osTSBE&amp;feature=related" TargetMode="External"/><Relationship Id="rId2" Type="http://schemas.openxmlformats.org/officeDocument/2006/relationships/hyperlink" Target="http://www.youtube.com/watch?v=NDn8l-QUbcs&amp;feature=relate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mriT1eih-0Y" TargetMode="External"/><Relationship Id="rId4" Type="http://schemas.openxmlformats.org/officeDocument/2006/relationships/hyperlink" Target="http://www.youtube.com/watch?v=-8oJCuse59g&amp;feature=related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znamsebezpecne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2924944"/>
            <a:ext cx="7772400" cy="1975104"/>
          </a:xfrm>
        </p:spPr>
        <p:txBody>
          <a:bodyPr/>
          <a:lstStyle/>
          <a:p>
            <a:r>
              <a:rPr lang="cs-CZ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Děti a internet</a:t>
            </a:r>
            <a:endParaRPr lang="cs-CZ" sz="7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34000" endA="740" endPos="53000" dir="5400000" sy="-100000" algn="bl" rotWithShape="0"/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260648"/>
            <a:ext cx="7772400" cy="576064"/>
          </a:xfrm>
        </p:spPr>
        <p:txBody>
          <a:bodyPr/>
          <a:lstStyle/>
          <a:p>
            <a:pPr algn="r"/>
            <a:r>
              <a:rPr lang="cs-CZ" b="1" dirty="0" smtClean="0"/>
              <a:t>Monika </a:t>
            </a:r>
            <a:r>
              <a:rPr lang="cs-CZ" b="1" dirty="0" err="1" smtClean="0"/>
              <a:t>Zigová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„</a:t>
            </a:r>
            <a:r>
              <a:rPr lang="cs-CZ" dirty="0" err="1" smtClean="0">
                <a:solidFill>
                  <a:srgbClr val="FFFF00"/>
                </a:solidFill>
              </a:rPr>
              <a:t>Rhybaření</a:t>
            </a:r>
            <a:r>
              <a:rPr lang="cs-CZ" dirty="0" smtClean="0">
                <a:solidFill>
                  <a:srgbClr val="FFFF00"/>
                </a:solidFill>
              </a:rPr>
              <a:t>“  </a:t>
            </a:r>
            <a:r>
              <a:rPr lang="cs-CZ" dirty="0" err="1" smtClean="0">
                <a:solidFill>
                  <a:srgbClr val="FFFF00"/>
                </a:solidFill>
              </a:rPr>
              <a:t>Phishing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podvodná technika používaná na Internetu k získávání citlivých údajů (hesla, čísla kreditních karet apod.) od obětí útoku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 e-</a:t>
            </a:r>
            <a:r>
              <a:rPr lang="cs-CZ" dirty="0" err="1" smtClean="0"/>
              <a:t>mailové</a:t>
            </a:r>
            <a:r>
              <a:rPr lang="cs-CZ" dirty="0" smtClean="0"/>
              <a:t> zprávy (tváří jako oficiální žádost banky apod.)  vyzývají adresáta k zadání jeho údajů na odkazovanou stránku</a:t>
            </a:r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4624"/>
            <a:ext cx="7772400" cy="9144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Pravidla bezpečnějšího používání internetu</a:t>
            </a:r>
            <a:br>
              <a:rPr lang="cs-CZ" dirty="0" smtClean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09328"/>
            <a:ext cx="7772400" cy="4860032"/>
          </a:xfrm>
        </p:spPr>
        <p:txBody>
          <a:bodyPr>
            <a:no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cs-CZ" sz="2800" dirty="0" smtClean="0"/>
              <a:t>Nedávej nikomu adresu ani telefon. Nevíš, kdo se skrývá za monitorem.</a:t>
            </a:r>
          </a:p>
          <a:p>
            <a:pPr marL="582930" indent="-514350">
              <a:buFont typeface="+mj-lt"/>
              <a:buAutoNum type="arabicPeriod"/>
            </a:pPr>
            <a:r>
              <a:rPr lang="cs-CZ" sz="2800" dirty="0" smtClean="0"/>
              <a:t>Neposílej nikomu, koho neznáš, svou fotografii a už vůbec ne intimní.</a:t>
            </a:r>
          </a:p>
          <a:p>
            <a:pPr marL="582930" indent="-514350">
              <a:buFont typeface="+mj-lt"/>
              <a:buAutoNum type="arabicPeriod"/>
            </a:pPr>
            <a:r>
              <a:rPr lang="cs-CZ" sz="2800" dirty="0" smtClean="0"/>
              <a:t>Udržuj hesla k e-mailu i jinam v tajnosti, nesděluj je ani blízkému kamarádovi.</a:t>
            </a:r>
          </a:p>
          <a:p>
            <a:pPr marL="582930" indent="-514350">
              <a:buFont typeface="+mj-lt"/>
              <a:buAutoNum type="arabicPeriod"/>
            </a:pPr>
            <a:r>
              <a:rPr lang="cs-CZ" sz="2800" dirty="0" smtClean="0"/>
              <a:t>Nikdy neodpovídej na neslušné, hrubé nebo vulgární maily a vzkazy.</a:t>
            </a:r>
          </a:p>
          <a:p>
            <a:pPr marL="582930" indent="-514350">
              <a:buFont typeface="+mj-lt"/>
              <a:buAutoNum type="arabicPeriod"/>
            </a:pPr>
            <a:r>
              <a:rPr lang="cs-CZ" sz="2800" dirty="0" smtClean="0"/>
              <a:t>Nedomlouvej si schůzku na internetu, aniž bys o tom řekl někomu jinému.</a:t>
            </a:r>
          </a:p>
          <a:p>
            <a:pPr marL="582930" indent="-514350" algn="just">
              <a:buFont typeface="+mj-lt"/>
              <a:buAutoNum type="arabicPeriod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4624"/>
            <a:ext cx="7772400" cy="9144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Pravidla bezpečnějšího používání internetu</a:t>
            </a:r>
            <a:br>
              <a:rPr lang="cs-CZ" dirty="0" smtClean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65312"/>
            <a:ext cx="7772400" cy="4788024"/>
          </a:xfrm>
        </p:spPr>
        <p:txBody>
          <a:bodyPr>
            <a:noAutofit/>
          </a:bodyPr>
          <a:lstStyle/>
          <a:p>
            <a:pPr marL="582930" indent="-514350">
              <a:buFont typeface="+mj-lt"/>
              <a:buAutoNum type="arabicPeriod" startAt="6"/>
            </a:pPr>
            <a:r>
              <a:rPr lang="cs-CZ" sz="2800" dirty="0" smtClean="0"/>
              <a:t>Pokud narazíš na obrázek, video nebo e-mail, který tě šokuje, opusť webovou stránku.</a:t>
            </a:r>
          </a:p>
          <a:p>
            <a:pPr marL="582930" indent="-514350">
              <a:buFont typeface="+mj-lt"/>
              <a:buAutoNum type="arabicPeriod" startAt="6"/>
            </a:pPr>
            <a:r>
              <a:rPr lang="cs-CZ" sz="2800" dirty="0" smtClean="0"/>
              <a:t>Svěř se dospělému, pokud tě stránky uvedou do rozpaků nebo vyděsí.</a:t>
            </a:r>
          </a:p>
          <a:p>
            <a:pPr marL="582930" indent="-514350">
              <a:buFont typeface="+mj-lt"/>
              <a:buAutoNum type="arabicPeriod" startAt="6"/>
            </a:pPr>
            <a:r>
              <a:rPr lang="cs-CZ" sz="2800" dirty="0" smtClean="0"/>
              <a:t>Nedej šanci virům. Neotvírej přílohu zprávy, která přišla z neznámé adresy.</a:t>
            </a:r>
          </a:p>
          <a:p>
            <a:pPr marL="582930" indent="-514350">
              <a:buFont typeface="+mj-lt"/>
              <a:buAutoNum type="arabicPeriod" startAt="6"/>
            </a:pPr>
            <a:r>
              <a:rPr lang="cs-CZ" sz="2800" dirty="0" smtClean="0"/>
              <a:t>Nevěř každé informaci, kterou na Internetu získáš.</a:t>
            </a:r>
          </a:p>
          <a:p>
            <a:pPr marL="582930" indent="-514350">
              <a:buFont typeface="+mj-lt"/>
              <a:buAutoNum type="arabicPeriod" startAt="6"/>
            </a:pPr>
            <a:r>
              <a:rPr lang="cs-CZ" sz="2800" dirty="0" smtClean="0"/>
              <a:t>Když se s někým nechceš bavit, nebav se.</a:t>
            </a:r>
          </a:p>
          <a:p>
            <a:pPr marL="582930" indent="-514350" algn="just">
              <a:buFont typeface="+mj-lt"/>
              <a:buAutoNum type="arabicPeriod" startAt="6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Internetová anonymita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absolutní internetová anonymita neexistuje</a:t>
            </a:r>
          </a:p>
          <a:p>
            <a:r>
              <a:rPr lang="cs-CZ" sz="2800" b="1" dirty="0" smtClean="0"/>
              <a:t>vžitá představa o „jsem anonymní, mohu cokoliv“</a:t>
            </a:r>
          </a:p>
          <a:p>
            <a:pPr>
              <a:buNone/>
            </a:pPr>
            <a:endParaRPr lang="cs-CZ" sz="2800" b="1" dirty="0" smtClean="0"/>
          </a:p>
          <a:p>
            <a:r>
              <a:rPr lang="cs-CZ" sz="2800" b="1" dirty="0" smtClean="0"/>
              <a:t>Nikdo není anonymní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914400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Den bezpečnějšího internetu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8. únor (začátek února)</a:t>
            </a:r>
          </a:p>
          <a:p>
            <a:r>
              <a:rPr lang="cs-CZ" dirty="0" smtClean="0"/>
              <a:t>Téma roku 2010:</a:t>
            </a:r>
          </a:p>
          <a:p>
            <a:endParaRPr lang="cs-CZ" sz="1400" dirty="0" smtClean="0"/>
          </a:p>
          <a:p>
            <a:pPr algn="ctr">
              <a:buNone/>
            </a:pPr>
            <a:r>
              <a:rPr lang="cs-CZ" dirty="0" smtClean="0">
                <a:solidFill>
                  <a:srgbClr val="FFFF00"/>
                </a:solidFill>
              </a:rPr>
              <a:t>„Víš, co posíláš?  Mysli!“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?v=PnPAwq5IRwE&amp;feature=</a:t>
            </a:r>
            <a:r>
              <a:rPr lang="cs-CZ" dirty="0" err="1" smtClean="0">
                <a:hlinkClick r:id="rId2"/>
              </a:rPr>
              <a:t>player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embedded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Téma na rok 2011: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>
                <a:solidFill>
                  <a:srgbClr val="FFFF00"/>
                </a:solidFill>
              </a:rPr>
              <a:t>„Víc než hra, je to Tvůj život!“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332656"/>
            <a:ext cx="7772400" cy="6120680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?v=NDn8l-</a:t>
            </a:r>
            <a:r>
              <a:rPr lang="cs-CZ" dirty="0" err="1" smtClean="0">
                <a:hlinkClick r:id="rId2"/>
              </a:rPr>
              <a:t>QUbcs</a:t>
            </a:r>
            <a:r>
              <a:rPr lang="cs-CZ" dirty="0" smtClean="0">
                <a:hlinkClick r:id="rId2"/>
              </a:rPr>
              <a:t>&amp;feature=</a:t>
            </a:r>
            <a:r>
              <a:rPr lang="cs-CZ" dirty="0" err="1" smtClean="0">
                <a:hlinkClick r:id="rId2"/>
              </a:rPr>
              <a:t>related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?v=LU8K6osTSBE&amp;feature=</a:t>
            </a:r>
            <a:r>
              <a:rPr lang="cs-CZ" dirty="0" err="1" smtClean="0">
                <a:hlinkClick r:id="rId3"/>
              </a:rPr>
              <a:t>related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?v=-8oJCuse59g&amp;feature=</a:t>
            </a:r>
            <a:r>
              <a:rPr lang="cs-CZ" dirty="0" err="1" smtClean="0">
                <a:hlinkClick r:id="rId4"/>
              </a:rPr>
              <a:t>related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youtube.com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watch</a:t>
            </a:r>
            <a:r>
              <a:rPr lang="cs-CZ" dirty="0" smtClean="0">
                <a:hlinkClick r:id="rId5"/>
              </a:rPr>
              <a:t>?v=mriT1eih-0Y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Materiál k výuce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772816"/>
            <a:ext cx="7772400" cy="4536504"/>
          </a:xfrm>
        </p:spPr>
        <p:txBody>
          <a:bodyPr>
            <a:normAutofit/>
          </a:bodyPr>
          <a:lstStyle/>
          <a:p>
            <a:r>
              <a:rPr lang="cs-CZ" b="1" cap="all" dirty="0" smtClean="0"/>
              <a:t>FILM URČENÝ DĚTEM, JEJICH RODIČŮM A PEDAGOGŮM O NÁSTRAHÁCH INTERNETU A NEBEZPEČÍ,</a:t>
            </a:r>
            <a:br>
              <a:rPr lang="cs-CZ" b="1" cap="all" dirty="0" smtClean="0"/>
            </a:br>
            <a:r>
              <a:rPr lang="cs-CZ" b="1" cap="all" dirty="0" smtClean="0"/>
              <a:t>KTERÁ JSOU SKRYTA ZA NEJRŮZNĚJŠÍMI IDENTITAMI.</a:t>
            </a:r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seznamsebezpecne.cz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836712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Největším nebezpečím internetu </a:t>
            </a:r>
          </a:p>
          <a:p>
            <a:pPr algn="ctr">
              <a:buNone/>
            </a:pPr>
            <a:endParaRPr lang="cs-C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</a:t>
            </a:r>
          </a:p>
          <a:p>
            <a:pPr algn="ctr">
              <a:buNone/>
            </a:pPr>
            <a:endParaRPr lang="cs-CZ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ČLOVĚK</a:t>
            </a:r>
          </a:p>
          <a:p>
            <a:pPr algn="ctr">
              <a:buNone/>
            </a:pPr>
            <a:endParaRPr lang="cs-CZ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Největší nebezpečí internetu podle rodičů:</a:t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/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/>
            </a:r>
            <a:br>
              <a:rPr lang="cs-CZ" dirty="0" smtClean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385392"/>
            <a:ext cx="8352928" cy="377991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cs-CZ" sz="3200" dirty="0" smtClean="0"/>
              <a:t>Kontakt s věkově neadekvátním sexuálním obsahem (69 %)</a:t>
            </a:r>
          </a:p>
          <a:p>
            <a:pPr>
              <a:spcBef>
                <a:spcPts val="1200"/>
              </a:spcBef>
            </a:pPr>
            <a:r>
              <a:rPr lang="cs-CZ" sz="3200" dirty="0" smtClean="0"/>
              <a:t>Nevhodné kontakty obecně (58  %) </a:t>
            </a:r>
          </a:p>
          <a:p>
            <a:pPr>
              <a:spcBef>
                <a:spcPts val="1200"/>
              </a:spcBef>
            </a:pPr>
            <a:r>
              <a:rPr lang="cs-CZ" sz="3200" dirty="0" smtClean="0"/>
              <a:t>Kontakt s obsahem zobrazujícím násilí (56  %)</a:t>
            </a:r>
          </a:p>
          <a:p>
            <a:pPr>
              <a:spcBef>
                <a:spcPts val="1200"/>
              </a:spcBef>
            </a:pPr>
            <a:r>
              <a:rPr lang="cs-CZ" sz="3200" dirty="0" smtClean="0"/>
              <a:t>Ztráta soukromí (50 %)</a:t>
            </a:r>
          </a:p>
          <a:p>
            <a:pPr>
              <a:spcBef>
                <a:spcPts val="1200"/>
              </a:spcBef>
            </a:pPr>
            <a:r>
              <a:rPr lang="cs-CZ" sz="3200" dirty="0" smtClean="0"/>
              <a:t>Kontakt s rasistickou tematikou (24 %)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Realita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2 ze 3 návrhů na schůzku učiněným dětem jsou realizovány</a:t>
            </a:r>
          </a:p>
          <a:p>
            <a:endParaRPr lang="cs-CZ" sz="3200" dirty="0" smtClean="0"/>
          </a:p>
          <a:p>
            <a:r>
              <a:rPr lang="cs-CZ" sz="3200" dirty="0" smtClean="0"/>
              <a:t>v 15 % případů byl člověk z internetu, činící návrh na schůzku s dítětem, starší o více než 10 let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Kyberšikana</a:t>
            </a:r>
            <a:r>
              <a:rPr lang="cs-CZ" dirty="0" smtClean="0">
                <a:solidFill>
                  <a:srgbClr val="FFFF00"/>
                </a:solidFill>
              </a:rPr>
              <a:t> (</a:t>
            </a:r>
            <a:r>
              <a:rPr lang="cs-CZ" dirty="0" err="1" smtClean="0">
                <a:solidFill>
                  <a:srgbClr val="FFFF00"/>
                </a:solidFill>
              </a:rPr>
              <a:t>Cyber</a:t>
            </a:r>
            <a:r>
              <a:rPr lang="cs-CZ" dirty="0" smtClean="0">
                <a:solidFill>
                  <a:srgbClr val="FFFF00"/>
                </a:solidFill>
              </a:rPr>
              <a:t>-</a:t>
            </a:r>
            <a:r>
              <a:rPr lang="cs-CZ" dirty="0" err="1" smtClean="0">
                <a:solidFill>
                  <a:srgbClr val="FFFF00"/>
                </a:solidFill>
              </a:rPr>
              <a:t>bullying</a:t>
            </a:r>
            <a:r>
              <a:rPr lang="cs-CZ" dirty="0" smtClean="0">
                <a:solidFill>
                  <a:srgbClr val="FFFF00"/>
                </a:solidFill>
              </a:rPr>
              <a:t>)</a:t>
            </a:r>
            <a:br>
              <a:rPr lang="cs-CZ" dirty="0" smtClean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je zneužívání, obtěžování, vyhrožování nebo týrání jiné osoby přes elektronická zařízení</a:t>
            </a:r>
          </a:p>
          <a:p>
            <a:r>
              <a:rPr lang="cs-CZ" b="1" dirty="0" smtClean="0"/>
              <a:t>opakované ubližování, výhrůžky nebo sexistické či hanlivé poznámky </a:t>
            </a:r>
          </a:p>
          <a:p>
            <a:r>
              <a:rPr lang="cs-CZ" b="1" dirty="0" smtClean="0"/>
              <a:t>Zveřejňují soukromé informace svých obětí, berou na sebe jejich identitu, jejich jménem publikují určité materiály</a:t>
            </a:r>
          </a:p>
          <a:p>
            <a:r>
              <a:rPr lang="cs-CZ" b="1" dirty="0" smtClean="0"/>
              <a:t>cílem je oběti očernit či zesměšnit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Lákání na schůzku (</a:t>
            </a:r>
            <a:r>
              <a:rPr lang="cs-CZ" dirty="0" err="1" smtClean="0">
                <a:solidFill>
                  <a:srgbClr val="FFFF00"/>
                </a:solidFill>
              </a:rPr>
              <a:t>Grooming</a:t>
            </a:r>
            <a:r>
              <a:rPr lang="cs-CZ" dirty="0" smtClean="0">
                <a:solidFill>
                  <a:srgbClr val="FFFF00"/>
                </a:solidFill>
              </a:rPr>
              <a:t>)</a:t>
            </a:r>
            <a:br>
              <a:rPr lang="cs-CZ" dirty="0" smtClean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525760"/>
          </a:xfrm>
        </p:spPr>
        <p:txBody>
          <a:bodyPr>
            <a:normAutofit/>
          </a:bodyPr>
          <a:lstStyle/>
          <a:p>
            <a:pPr algn="just">
              <a:spcBef>
                <a:spcPts val="2400"/>
              </a:spcBef>
            </a:pPr>
            <a:r>
              <a:rPr lang="cs-CZ" b="1" dirty="0" smtClean="0"/>
              <a:t>situace, kdy </a:t>
            </a:r>
            <a:r>
              <a:rPr lang="cs-CZ" b="1" dirty="0" err="1" smtClean="0"/>
              <a:t>chatovací</a:t>
            </a:r>
            <a:r>
              <a:rPr lang="cs-CZ" b="1" dirty="0" smtClean="0"/>
              <a:t> místnosti využívají pedofilové</a:t>
            </a:r>
          </a:p>
          <a:p>
            <a:pPr algn="just">
              <a:spcBef>
                <a:spcPts val="2400"/>
              </a:spcBef>
            </a:pPr>
            <a:r>
              <a:rPr lang="cs-CZ" b="1" dirty="0" smtClean="0"/>
              <a:t>představují se jako vrstevníci</a:t>
            </a:r>
          </a:p>
          <a:p>
            <a:pPr algn="just">
              <a:spcBef>
                <a:spcPts val="2400"/>
              </a:spcBef>
            </a:pPr>
            <a:r>
              <a:rPr lang="cs-CZ" b="1" dirty="0" smtClean="0"/>
              <a:t>cíl: vylákat na schůzku</a:t>
            </a:r>
          </a:p>
          <a:p>
            <a:pPr algn="just">
              <a:spcBef>
                <a:spcPts val="2400"/>
              </a:spcBef>
            </a:pPr>
            <a:r>
              <a:rPr lang="cs-CZ" b="1" dirty="0" smtClean="0"/>
              <a:t>zjišťují: bydliště, zájmy, koníčky,  sexuální zkušenosti apod.</a:t>
            </a:r>
          </a:p>
          <a:p>
            <a:pPr algn="just">
              <a:spcBef>
                <a:spcPts val="2400"/>
              </a:spcBef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Kybernetický lov (</a:t>
            </a:r>
            <a:r>
              <a:rPr lang="cs-CZ" dirty="0" err="1" smtClean="0">
                <a:solidFill>
                  <a:srgbClr val="FFFF00"/>
                </a:solidFill>
              </a:rPr>
              <a:t>Cyberstalking</a:t>
            </a:r>
            <a:r>
              <a:rPr lang="cs-CZ" dirty="0" smtClean="0">
                <a:solidFill>
                  <a:srgbClr val="FFFF00"/>
                </a:solidFill>
              </a:rPr>
              <a:t>)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99592" y="2564904"/>
            <a:ext cx="7772400" cy="2195736"/>
          </a:xfrm>
        </p:spPr>
        <p:txBody>
          <a:bodyPr/>
          <a:lstStyle/>
          <a:p>
            <a:r>
              <a:rPr lang="cs-CZ" b="1" dirty="0" smtClean="0"/>
              <a:t>využívání informací a komunikačních technologií, obzvláště internetu, k obtěžování jednotlivců, skupin osob nebo organizací.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Flaming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733672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cs-CZ" b="1" dirty="0" smtClean="0"/>
              <a:t>je nepřátelské a urážlivé chování uživatelů internetu</a:t>
            </a:r>
          </a:p>
          <a:p>
            <a:pPr>
              <a:spcBef>
                <a:spcPts val="2400"/>
              </a:spcBef>
            </a:pPr>
            <a:r>
              <a:rPr lang="cs-CZ" b="1" dirty="0" smtClean="0"/>
              <a:t>Obvykle na diskusních stránkách, v nástěnkách, internetovém chatu nebo dokonce při výměně e-</a:t>
            </a:r>
            <a:r>
              <a:rPr lang="cs-CZ" b="1" dirty="0" err="1" smtClean="0"/>
              <a:t>mailových</a:t>
            </a:r>
            <a:r>
              <a:rPr lang="cs-CZ" b="1" dirty="0" smtClean="0"/>
              <a:t> zpráv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Happy </a:t>
            </a:r>
            <a:r>
              <a:rPr lang="cs-CZ" dirty="0" err="1" smtClean="0">
                <a:solidFill>
                  <a:srgbClr val="FFFF00"/>
                </a:solidFill>
              </a:rPr>
              <a:t>Slapping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 módní výstřelek, kdy je nic netušící oběť napadena, zatímco spolupachatel nahrává útok většinou na mobilní telefon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násilné napadení, ale i znásilnění nebo sexuální napadení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504</TotalTime>
  <Words>479</Words>
  <Application>Microsoft Office PowerPoint</Application>
  <PresentationFormat>Předvádění na obrazovce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Metro</vt:lpstr>
      <vt:lpstr>Děti a internet</vt:lpstr>
      <vt:lpstr>Snímek 2</vt:lpstr>
      <vt:lpstr>Největší nebezpečí internetu podle rodičů:   </vt:lpstr>
      <vt:lpstr>Realita </vt:lpstr>
      <vt:lpstr>Kyberšikana (Cyber-bullying) </vt:lpstr>
      <vt:lpstr>Lákání na schůzku (Grooming) </vt:lpstr>
      <vt:lpstr>Kybernetický lov (Cyberstalking)</vt:lpstr>
      <vt:lpstr>Flaming </vt:lpstr>
      <vt:lpstr>Happy Slapping</vt:lpstr>
      <vt:lpstr>„Rhybaření“  Phishing </vt:lpstr>
      <vt:lpstr>Pravidla bezpečnějšího používání internetu </vt:lpstr>
      <vt:lpstr>Pravidla bezpečnějšího používání internetu </vt:lpstr>
      <vt:lpstr>Internetová anonymita</vt:lpstr>
      <vt:lpstr>Den bezpečnějšího internetu</vt:lpstr>
      <vt:lpstr>Snímek 15</vt:lpstr>
      <vt:lpstr>Materiál k výuce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a internet</dc:title>
  <dc:creator>Monča</dc:creator>
  <cp:lastModifiedBy>Monča</cp:lastModifiedBy>
  <cp:revision>52</cp:revision>
  <dcterms:created xsi:type="dcterms:W3CDTF">2010-12-01T16:53:10Z</dcterms:created>
  <dcterms:modified xsi:type="dcterms:W3CDTF">2010-12-02T09:21:04Z</dcterms:modified>
</cp:coreProperties>
</file>