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57" r:id="rId3"/>
    <p:sldId id="261" r:id="rId4"/>
    <p:sldId id="260" r:id="rId5"/>
    <p:sldId id="262" r:id="rId6"/>
    <p:sldId id="264" r:id="rId7"/>
    <p:sldId id="265" r:id="rId8"/>
    <p:sldId id="266" r:id="rId9"/>
    <p:sldId id="267" r:id="rId10"/>
    <p:sldId id="268" r:id="rId11"/>
    <p:sldId id="269" r:id="rId12"/>
    <p:sldId id="274" r:id="rId13"/>
    <p:sldId id="275" r:id="rId14"/>
    <p:sldId id="276" r:id="rId15"/>
    <p:sldId id="277" r:id="rId16"/>
    <p:sldId id="278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91" r:id="rId26"/>
    <p:sldId id="292" r:id="rId27"/>
    <p:sldId id="293" r:id="rId28"/>
    <p:sldId id="294" r:id="rId29"/>
    <p:sldId id="296" r:id="rId30"/>
    <p:sldId id="298" r:id="rId31"/>
    <p:sldId id="302" r:id="rId32"/>
    <p:sldId id="309" r:id="rId33"/>
    <p:sldId id="312" r:id="rId34"/>
    <p:sldId id="315" r:id="rId35"/>
    <p:sldId id="316" r:id="rId36"/>
    <p:sldId id="318" r:id="rId37"/>
    <p:sldId id="319" r:id="rId3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9981A7-605F-433E-8BF5-28824B07EDFB}" type="datetimeFigureOut">
              <a:rPr lang="cs-CZ" smtClean="0"/>
              <a:t>18.11.2010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35CC7-1CD9-4286-BA9F-837EC138989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2A8AEA-F186-4005-A8E9-A1DA31C37FD6}" type="slidenum">
              <a:rPr lang="cs-CZ"/>
              <a:pPr/>
              <a:t>4</a:t>
            </a:fld>
            <a:endParaRPr lang="cs-CZ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325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C247F83-97CB-4372-AFC9-2F7D741F4361}" type="slidenum">
              <a:rPr lang="cs-CZ" smtClean="0"/>
              <a:pPr/>
              <a:t>35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20194DD-C075-471D-8151-F8298C653567}" type="slidenum">
              <a:rPr lang="cs-CZ" smtClean="0"/>
              <a:pPr/>
              <a:t>27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66EBC6D-665E-401C-A295-A6290ED6F668}" type="slidenum">
              <a:rPr lang="cs-CZ" smtClean="0"/>
              <a:pPr/>
              <a:t>28</a:t>
            </a:fld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690B5E5-060A-4571-B287-1E7DE9CD5C9F}" type="slidenum">
              <a:rPr lang="cs-CZ" smtClean="0"/>
              <a:pPr/>
              <a:t>29</a:t>
            </a:fld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48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0FA248-CAFD-41C7-AF33-36563AB76380}" type="slidenum">
              <a:rPr lang="cs-CZ" smtClean="0"/>
              <a:pPr/>
              <a:t>30</a:t>
            </a:fld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89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08312A-28F0-4DCB-8876-C9D2A2F39A0E}" type="slidenum">
              <a:rPr lang="cs-CZ" smtClean="0"/>
              <a:pPr/>
              <a:t>31</a:t>
            </a:fld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60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1EEECF6-EBD3-49DF-8B8D-F565B0A39877}" type="slidenum">
              <a:rPr lang="cs-CZ" smtClean="0"/>
              <a:pPr/>
              <a:t>32</a:t>
            </a:fld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91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7F296F4-4E83-4D87-B223-D1AFA5F5F2E3}" type="slidenum">
              <a:rPr lang="cs-CZ" smtClean="0"/>
              <a:pPr/>
              <a:t>33</a:t>
            </a:fld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22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7200216-FAFD-42B9-97DE-EE91C150CD62}" type="slidenum">
              <a:rPr lang="cs-CZ" smtClean="0"/>
              <a:pPr/>
              <a:t>34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1831-32B1-4BCE-A731-9233B6760899}" type="datetimeFigureOut">
              <a:rPr lang="cs-CZ" smtClean="0"/>
              <a:t>18.11.2010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4BF8-9D93-4C22-9694-92ACC54633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1831-32B1-4BCE-A731-9233B6760899}" type="datetimeFigureOut">
              <a:rPr lang="cs-CZ" smtClean="0"/>
              <a:t>18.11.2010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4BF8-9D93-4C22-9694-92ACC54633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1831-32B1-4BCE-A731-9233B6760899}" type="datetimeFigureOut">
              <a:rPr lang="cs-CZ" smtClean="0"/>
              <a:t>18.11.2010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4BF8-9D93-4C22-9694-92ACC54633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1831-32B1-4BCE-A731-9233B6760899}" type="datetimeFigureOut">
              <a:rPr lang="cs-CZ" smtClean="0"/>
              <a:t>18.11.2010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4BF8-9D93-4C22-9694-92ACC54633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1831-32B1-4BCE-A731-9233B6760899}" type="datetimeFigureOut">
              <a:rPr lang="cs-CZ" smtClean="0"/>
              <a:t>18.11.2010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4BF8-9D93-4C22-9694-92ACC54633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1831-32B1-4BCE-A731-9233B6760899}" type="datetimeFigureOut">
              <a:rPr lang="cs-CZ" smtClean="0"/>
              <a:t>18.11.2010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4BF8-9D93-4C22-9694-92ACC54633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1831-32B1-4BCE-A731-9233B6760899}" type="datetimeFigureOut">
              <a:rPr lang="cs-CZ" smtClean="0"/>
              <a:t>18.11.2010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4BF8-9D93-4C22-9694-92ACC54633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1831-32B1-4BCE-A731-9233B6760899}" type="datetimeFigureOut">
              <a:rPr lang="cs-CZ" smtClean="0"/>
              <a:t>18.11.2010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4BF8-9D93-4C22-9694-92ACC54633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1831-32B1-4BCE-A731-9233B6760899}" type="datetimeFigureOut">
              <a:rPr lang="cs-CZ" smtClean="0"/>
              <a:t>18.11.2010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4BF8-9D93-4C22-9694-92ACC54633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1831-32B1-4BCE-A731-9233B6760899}" type="datetimeFigureOut">
              <a:rPr lang="cs-CZ" smtClean="0"/>
              <a:t>18.11.2010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4BF8-9D93-4C22-9694-92ACC54633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1831-32B1-4BCE-A731-9233B6760899}" type="datetimeFigureOut">
              <a:rPr lang="cs-CZ" smtClean="0"/>
              <a:t>18.11.2010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64BF8-9D93-4C22-9694-92ACC54633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A1831-32B1-4BCE-A731-9233B6760899}" type="datetimeFigureOut">
              <a:rPr lang="cs-CZ" smtClean="0"/>
              <a:t>18.11.2010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C64BF8-9D93-4C22-9694-92ACC54633A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Vzdělávání žáků a studentů </a:t>
            </a:r>
            <a:br>
              <a:rPr lang="cs-CZ" dirty="0" smtClean="0"/>
            </a:br>
            <a:r>
              <a:rPr lang="cs-CZ" dirty="0" smtClean="0"/>
              <a:t>se sluchovým postižením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Individuální vzdělávací plán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cs-CZ"/>
          </a:p>
          <a:p>
            <a:pPr>
              <a:lnSpc>
                <a:spcPct val="90000"/>
              </a:lnSpc>
            </a:pPr>
            <a:r>
              <a:rPr lang="cs-CZ"/>
              <a:t>IVP je závazným dokumentem pro zajištění speciálních vzdělávacích potřeb žáka.</a:t>
            </a:r>
          </a:p>
          <a:p>
            <a:pPr>
              <a:lnSpc>
                <a:spcPct val="90000"/>
              </a:lnSpc>
            </a:pPr>
            <a:r>
              <a:rPr lang="cs-CZ"/>
              <a:t>IVP je součástí osobní dokumentace žáka.</a:t>
            </a:r>
          </a:p>
          <a:p>
            <a:pPr>
              <a:lnSpc>
                <a:spcPct val="90000"/>
              </a:lnSpc>
            </a:pPr>
            <a:r>
              <a:rPr lang="cs-CZ"/>
              <a:t>Zpracovává se před nástupem žáka do školy ve spolupráci se školským poradenským zařízením a s rodiči žáka.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Obsah IVP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000"/>
              <a:t>Údaje o obsahu, rozsahu, průběhu a způsobu poskytování individuální speciálně pedagogické péče žákovi včetně zdůvodnění</a:t>
            </a:r>
          </a:p>
          <a:p>
            <a:pPr>
              <a:lnSpc>
                <a:spcPct val="90000"/>
              </a:lnSpc>
            </a:pPr>
            <a:r>
              <a:rPr lang="cs-CZ" sz="2000"/>
              <a:t>Údaje o cíli vzdělávání žáka, časové a obsahové rozvržení učiva, př. prodloužení délky středního a vyššího odborné vzdělávání, volba pedagogických postupů, způsob zadávání a plnění úkolů, způsob hodnocení, úprava konání závěrečných, maturitních zkoušek, absolutoria.</a:t>
            </a:r>
          </a:p>
          <a:p>
            <a:pPr>
              <a:lnSpc>
                <a:spcPct val="90000"/>
              </a:lnSpc>
            </a:pPr>
            <a:r>
              <a:rPr lang="cs-CZ" sz="2000"/>
              <a:t>Vyjádření potřeby dalšího pedagogického pracovníka, tlumočnických služeb a jejich rozsah u žáků se sluchovým postižením</a:t>
            </a:r>
          </a:p>
          <a:p>
            <a:pPr>
              <a:lnSpc>
                <a:spcPct val="90000"/>
              </a:lnSpc>
            </a:pPr>
            <a:r>
              <a:rPr lang="cs-CZ" sz="2000"/>
              <a:t>Seznam kompenzačních, rehabilitačních, speciálních učebních pomůcek a učebnic a učebních textů</a:t>
            </a:r>
          </a:p>
          <a:p>
            <a:pPr>
              <a:lnSpc>
                <a:spcPct val="90000"/>
              </a:lnSpc>
            </a:pPr>
            <a:r>
              <a:rPr lang="cs-CZ" sz="2000"/>
              <a:t>Jmenovité určení pracovníka školského poradenského zařízení</a:t>
            </a:r>
          </a:p>
          <a:p>
            <a:pPr>
              <a:lnSpc>
                <a:spcPct val="90000"/>
              </a:lnSpc>
            </a:pPr>
            <a:r>
              <a:rPr lang="cs-CZ" sz="2000"/>
              <a:t>Potřeba navýšení finančních prostředků</a:t>
            </a:r>
          </a:p>
          <a:p>
            <a:pPr>
              <a:lnSpc>
                <a:spcPct val="90000"/>
              </a:lnSpc>
            </a:pPr>
            <a:r>
              <a:rPr lang="cs-CZ" sz="2000"/>
              <a:t>Závěry speciálně pedagogických, popř. psychologických vyšetření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800" b="1">
                <a:effectLst>
                  <a:outerShdw blurRad="38100" dist="38100" dir="2700000" algn="tl">
                    <a:srgbClr val="FFFFFF"/>
                  </a:outerShdw>
                </a:effectLst>
              </a:rPr>
              <a:t>Sluchově postiženým dětem chybí: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cs-CZ" sz="2400"/>
              <a:t>schopnost zaměřit pozornost na konkrétní akustický signál,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cs-CZ" sz="2400"/>
              <a:t>schopnost výběru relevantního signálu (např. řeči ve směsici jiných),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cs-CZ" sz="2400"/>
              <a:t>schopnost porovnat dva akustické signály,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cs-CZ" sz="2400"/>
              <a:t>schopnost doplnit chybějící část slova podle slovního vzoru uloženého v paměti,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cs-CZ" sz="2400"/>
              <a:t>schopnost doplnit slovo do věty tak, aby dávala smysl,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cs-CZ" sz="2400"/>
              <a:t>schopnost tvořit slova z nabídnutých hlásek,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cs-CZ" sz="2400"/>
              <a:t>schopnost směrového slyšení (Lejska, 2003).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>
                <a:effectLst>
                  <a:outerShdw blurRad="38100" dist="38100" dir="2700000" algn="tl">
                    <a:srgbClr val="FFFFFF"/>
                  </a:outerShdw>
                </a:effectLst>
              </a:rPr>
              <a:t>Činnosti a služby SPC				1/2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40000"/>
              </a:spcBef>
              <a:buFontTx/>
              <a:buNone/>
            </a:pPr>
            <a:r>
              <a:rPr lang="cs-CZ" sz="2800" b="1"/>
              <a:t>Činnost je dána vyhláškou MŠMT 72/2005 Sb.</a:t>
            </a:r>
          </a:p>
          <a:p>
            <a:pPr>
              <a:spcBef>
                <a:spcPct val="40000"/>
              </a:spcBef>
              <a:buFontTx/>
              <a:buNone/>
            </a:pPr>
            <a:endParaRPr lang="cs-CZ" sz="2800" b="1"/>
          </a:p>
          <a:p>
            <a:pPr>
              <a:spcBef>
                <a:spcPct val="40000"/>
              </a:spcBef>
              <a:buFont typeface="Wingdings" pitchFamily="2" charset="2"/>
              <a:buChar char="Ø"/>
            </a:pPr>
            <a:r>
              <a:rPr lang="cs-CZ" sz="2800" b="1"/>
              <a:t>Komplexní diagnostika klienta</a:t>
            </a:r>
          </a:p>
          <a:p>
            <a:pPr>
              <a:spcBef>
                <a:spcPct val="40000"/>
              </a:spcBef>
              <a:buFont typeface="Wingdings" pitchFamily="2" charset="2"/>
              <a:buChar char="Ø"/>
            </a:pPr>
            <a:r>
              <a:rPr lang="cs-CZ" sz="2800" b="1"/>
              <a:t>Depistáž a včasná intervence</a:t>
            </a:r>
          </a:p>
          <a:p>
            <a:pPr>
              <a:spcBef>
                <a:spcPct val="40000"/>
              </a:spcBef>
              <a:buFont typeface="Wingdings" pitchFamily="2" charset="2"/>
              <a:buChar char="Ø"/>
            </a:pPr>
            <a:r>
              <a:rPr lang="cs-CZ" sz="2800" b="1"/>
              <a:t>Krizová intervence (pomoc v rodině)</a:t>
            </a:r>
          </a:p>
          <a:p>
            <a:pPr>
              <a:spcBef>
                <a:spcPct val="40000"/>
              </a:spcBef>
              <a:buFont typeface="Wingdings" pitchFamily="2" charset="2"/>
              <a:buChar char="Ø"/>
            </a:pPr>
            <a:r>
              <a:rPr lang="cs-CZ" sz="2800" b="1"/>
              <a:t>Speciální terapie podle druhu postižení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>
                <a:effectLst>
                  <a:outerShdw blurRad="38100" dist="38100" dir="2700000" algn="tl">
                    <a:srgbClr val="FFFFFF"/>
                  </a:outerShdw>
                </a:effectLst>
              </a:rPr>
              <a:t>Činnosti a služby SPC				2/2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cs-CZ" sz="2800" b="1"/>
              <a:t>Výcvik specifických činností a nácvik používání kompenzačních pomůcek</a:t>
            </a:r>
          </a:p>
          <a:p>
            <a:pPr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cs-CZ" sz="2800" b="1"/>
              <a:t>Sociálně-právní poradenství</a:t>
            </a:r>
          </a:p>
          <a:p>
            <a:pPr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cs-CZ" sz="2800" b="1"/>
              <a:t>Metodická a supervizní činnost pro školy</a:t>
            </a:r>
          </a:p>
          <a:p>
            <a:pPr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cs-CZ" sz="2800" b="1"/>
              <a:t>Poskytování konzultací pedagogům (integrace)</a:t>
            </a:r>
          </a:p>
          <a:p>
            <a:pPr>
              <a:lnSpc>
                <a:spcPct val="9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cs-CZ" sz="2800" b="1"/>
              <a:t>Spolupráce se specializovanými lékařskými pracovišti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200" b="1">
                <a:effectLst>
                  <a:outerShdw blurRad="38100" dist="38100" dir="2700000" algn="tl">
                    <a:srgbClr val="FFFFFF"/>
                  </a:outerShdw>
                </a:effectLst>
              </a:rPr>
              <a:t>Poskytování poradenských služeb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40000"/>
              </a:spcBef>
              <a:buFontTx/>
              <a:buNone/>
            </a:pPr>
            <a:r>
              <a:rPr lang="cs-CZ"/>
              <a:t>Poradenské služby jsou poskytovány:</a:t>
            </a:r>
          </a:p>
          <a:p>
            <a:pPr>
              <a:spcBef>
                <a:spcPct val="40000"/>
              </a:spcBef>
            </a:pPr>
            <a:r>
              <a:rPr lang="cs-CZ"/>
              <a:t>dětem, žákům, studentům</a:t>
            </a:r>
          </a:p>
          <a:p>
            <a:pPr>
              <a:spcBef>
                <a:spcPct val="40000"/>
              </a:spcBef>
            </a:pPr>
            <a:r>
              <a:rPr lang="cs-CZ"/>
              <a:t>jejich zákonným zástupcům</a:t>
            </a:r>
          </a:p>
          <a:p>
            <a:pPr>
              <a:spcBef>
                <a:spcPct val="40000"/>
              </a:spcBef>
            </a:pPr>
            <a:r>
              <a:rPr lang="cs-CZ"/>
              <a:t>pedagogickým pracovníkům</a:t>
            </a:r>
          </a:p>
          <a:p>
            <a:pPr>
              <a:spcBef>
                <a:spcPct val="40000"/>
              </a:spcBef>
            </a:pPr>
            <a:r>
              <a:rPr lang="cs-CZ"/>
              <a:t>školám</a:t>
            </a:r>
          </a:p>
          <a:p>
            <a:pPr>
              <a:spcBef>
                <a:spcPct val="40000"/>
              </a:spcBef>
            </a:pPr>
            <a:r>
              <a:rPr lang="cs-CZ"/>
              <a:t>školským zařízením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3200" b="1">
                <a:effectLst>
                  <a:outerShdw blurRad="38100" dist="38100" dir="2700000" algn="tl">
                    <a:srgbClr val="FFFFFF"/>
                  </a:outerShdw>
                </a:effectLst>
              </a:rPr>
              <a:t>Činnost SPC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2800"/>
              <a:t>SPC</a:t>
            </a:r>
          </a:p>
          <a:p>
            <a:pPr>
              <a:lnSpc>
                <a:spcPct val="80000"/>
              </a:lnSpc>
            </a:pPr>
            <a:r>
              <a:rPr lang="cs-CZ" sz="2800"/>
              <a:t>zjišťuje speciální připravenost žáků se zdravotním postižením na povinnou školní docházku</a:t>
            </a:r>
          </a:p>
          <a:p>
            <a:pPr>
              <a:lnSpc>
                <a:spcPct val="80000"/>
              </a:lnSpc>
            </a:pPr>
            <a:r>
              <a:rPr lang="cs-CZ" sz="2800"/>
              <a:t>zajišťuje speciální vzdělávací potřeby žáků se zdravotním postižením a žáků se zdravotním znevýhodněním</a:t>
            </a:r>
          </a:p>
          <a:p>
            <a:pPr>
              <a:lnSpc>
                <a:spcPct val="80000"/>
              </a:lnSpc>
            </a:pPr>
            <a:r>
              <a:rPr lang="cs-CZ" sz="2800"/>
              <a:t>zpracovává odborné podklady pro integraci těchto žáků a jejich zařazení a přeřazení do škol a školských zařízení a pro další vzdělávací opatření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/>
              <a:t>Speciální standardní činnosti pro sluchově postižené klienty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713288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cs-CZ" sz="2400"/>
          </a:p>
          <a:p>
            <a:pPr>
              <a:lnSpc>
                <a:spcPct val="80000"/>
              </a:lnSpc>
            </a:pPr>
            <a:r>
              <a:rPr lang="cs-CZ" sz="2000"/>
              <a:t>budování a rozvoj komunikačních dovedností klienta</a:t>
            </a:r>
          </a:p>
          <a:p>
            <a:pPr>
              <a:lnSpc>
                <a:spcPct val="80000"/>
              </a:lnSpc>
            </a:pPr>
            <a:r>
              <a:rPr lang="cs-CZ" sz="2000"/>
              <a:t>orální komunikace ( logopedické techniky : výstavba mluvené řeči od hlásek po věty, náprava výslovnosti, posazení hlasu, rozvoj slovní zásoby, sluchová výchova, rytmizace, dechová cvičení….)</a:t>
            </a:r>
          </a:p>
          <a:p>
            <a:pPr>
              <a:lnSpc>
                <a:spcPct val="80000"/>
              </a:lnSpc>
            </a:pPr>
            <a:r>
              <a:rPr lang="cs-CZ" sz="2000"/>
              <a:t>vizuálně motorická komunikace ( znakový jazyk, oční kontakt, jemná a hrubá motorika, mimika obličeje, polohy a postavení rukou, umístění v prostoru, pojmová a slovní zásoba ve znacích, stavba věty )</a:t>
            </a:r>
          </a:p>
          <a:p>
            <a:pPr>
              <a:lnSpc>
                <a:spcPct val="80000"/>
              </a:lnSpc>
            </a:pPr>
            <a:r>
              <a:rPr lang="cs-CZ" sz="2000"/>
              <a:t>výcvik čtení s porozuměním</a:t>
            </a:r>
          </a:p>
          <a:p>
            <a:pPr>
              <a:lnSpc>
                <a:spcPct val="80000"/>
              </a:lnSpc>
            </a:pPr>
            <a:r>
              <a:rPr lang="cs-CZ" sz="2000"/>
              <a:t>výcvik odezírání</a:t>
            </a:r>
          </a:p>
          <a:p>
            <a:pPr>
              <a:lnSpc>
                <a:spcPct val="80000"/>
              </a:lnSpc>
            </a:pPr>
            <a:r>
              <a:rPr lang="cs-CZ" sz="2000"/>
              <a:t>kurzy znakového jazyka pro rodiče a další uživatele služeb</a:t>
            </a:r>
          </a:p>
          <a:p>
            <a:pPr>
              <a:lnSpc>
                <a:spcPct val="80000"/>
              </a:lnSpc>
            </a:pPr>
            <a:r>
              <a:rPr lang="cs-CZ" sz="2000"/>
              <a:t>nácvik činností pro vyšetření audiometrem</a:t>
            </a:r>
          </a:p>
          <a:p>
            <a:pPr>
              <a:lnSpc>
                <a:spcPct val="80000"/>
              </a:lnSpc>
            </a:pPr>
            <a:r>
              <a:rPr lang="cs-CZ" sz="2000"/>
              <a:t>speciální příprava na operaci kochleárního implantátu a pooperační rehabilitační  péče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cs-CZ" sz="1800"/>
              <a:t>cvičení na posilování nepostižených smyslových funkcí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cs-CZ" sz="1800"/>
              <a:t>nácvik používání kompenzačních pomůcek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cs-CZ" sz="1800"/>
              <a:t>individuální a skupinové terapie pro rodiče vedené psychologem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cs-CZ" sz="1800"/>
              <a:t>rodinná terapie, krizová terapie, terapie pro neslyšící rodiče……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cs-CZ" sz="1800"/>
              <a:t>instruktáže pro rodiče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cs-CZ" sz="1800"/>
              <a:t>sluchová výchova, zásady manuální komunikace, rozvoj motoriky dítěte, výstavba orální řeči, alternativních metod čtení, analyticko-syntetická metoda čtení, vedení pojmových deníků, řešení výchovných problémů, nácvik čtení s porozuměním, využívání kompenzačních pomůcek, příprava na operaci kochleárního implantátu apod.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cs-CZ" sz="1800"/>
              <a:t>dítě předškolního věku čeká v budoucnu audiometrické vyšetření sluchu u lékaře, které vyžaduje spolupráci dítěte.ve školním věku podstupuje žák toto vyšetření nejméně 1x ročně. aby bylo vyšetření objektivní, je dobré zvykat dítě na spolupráci s vyšetřujícím.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Školy pro sluchově postižené 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>
                <a:effectLst>
                  <a:outerShdw blurRad="38100" dist="38100" dir="2700000" algn="tl">
                    <a:srgbClr val="C0C0C0"/>
                  </a:outerShdw>
                </a:effectLst>
              </a:rPr>
              <a:t>Vzdělávací systém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Cíl – poskytnutí stejné šance na odpovídajícího vzdělání. </a:t>
            </a:r>
          </a:p>
          <a:p>
            <a:endParaRPr lang="cs-CZ" dirty="0"/>
          </a:p>
          <a:p>
            <a:r>
              <a:rPr lang="cs-CZ" dirty="0" smtClean="0"/>
              <a:t>Škola má dvě funkce: </a:t>
            </a:r>
          </a:p>
          <a:p>
            <a:pPr lvl="1"/>
            <a:r>
              <a:rPr lang="cs-CZ" b="1" dirty="0" smtClean="0"/>
              <a:t>vzdělávací </a:t>
            </a:r>
          </a:p>
          <a:p>
            <a:pPr lvl="1"/>
            <a:r>
              <a:rPr lang="cs-CZ" b="1" dirty="0" smtClean="0"/>
              <a:t>sociální.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Mateřská škola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>
              <a:lnSpc>
                <a:spcPct val="80000"/>
              </a:lnSpc>
              <a:spcBef>
                <a:spcPct val="40000"/>
              </a:spcBef>
              <a:buFontTx/>
              <a:buNone/>
            </a:pPr>
            <a:r>
              <a:rPr lang="cs-CZ" sz="2000"/>
              <a:t>(Sobotková 2003)</a:t>
            </a:r>
          </a:p>
          <a:p>
            <a:pPr>
              <a:lnSpc>
                <a:spcPct val="80000"/>
              </a:lnSpc>
              <a:spcBef>
                <a:spcPct val="40000"/>
              </a:spcBef>
              <a:buFontTx/>
              <a:buNone/>
            </a:pPr>
            <a:r>
              <a:rPr lang="cs-CZ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Specifické úkoly</a:t>
            </a:r>
            <a:r>
              <a:rPr lang="cs-CZ" sz="2000"/>
              <a:t>: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cs-CZ" sz="2000"/>
              <a:t>navazování komunikace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cs-CZ" sz="2000"/>
              <a:t>tvoření a rozvíjení hlasu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cs-CZ" sz="2000"/>
              <a:t>rozvíjení zrakového vnímání, zaměřené na nácvik odezírání, seznámení dítěte s možnostmi hmatového vnímání, rozvíjení jemné a hrubé motoriky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cs-CZ" sz="2000"/>
              <a:t>reedukace či edukace sluchu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cs-CZ" sz="2000"/>
              <a:t>rozvíjení řeči od nejranějšího věku a snaha vytvořit u dětí kladný vztah k mluvení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cs-CZ" sz="2000"/>
              <a:t>začátky čtení pomocí globální metody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cs-CZ" sz="2000"/>
              <a:t>dosažení funkční komunikace s využitím nonverbálních prostředků – mimiky, gestikulace a přirozených posunků, případně znakového jazyka.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Základní škola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/>
              <a:t>Volba školního vzdělávacího programu v kompetenci ředitele školy v souvislosti s RVP. </a:t>
            </a:r>
          </a:p>
          <a:p>
            <a:r>
              <a:rPr lang="cs-CZ" sz="2800"/>
              <a:t>Povinná školní docházka je pro žáky se sluchovým postižením devítiletá, ředitel školy může zažádat o prodloužení docházky o jeden školní rok. </a:t>
            </a:r>
          </a:p>
          <a:p>
            <a:r>
              <a:rPr lang="cs-CZ" sz="2800"/>
              <a:t>Přístup ke vzdělávání si mohou školy zvolit:</a:t>
            </a:r>
            <a:br>
              <a:rPr lang="cs-CZ" sz="2800"/>
            </a:br>
            <a:r>
              <a:rPr lang="cs-CZ" sz="2800"/>
              <a:t>orální, bilingvální nebo uplatňovat zásady totální komunikace.</a:t>
            </a:r>
          </a:p>
          <a:p>
            <a:endParaRPr lang="cs-CZ" sz="2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/>
              <a:t>Střední odborná učiliště, odborná učiliště a praktické školy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cs-CZ" sz="2000" b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Poměrně široká škála možností pro profesní zaměření:</a:t>
            </a:r>
          </a:p>
          <a:p>
            <a:pPr>
              <a:lnSpc>
                <a:spcPct val="80000"/>
              </a:lnSpc>
            </a:pPr>
            <a:r>
              <a:rPr lang="cs-CZ" sz="2000"/>
              <a:t>nejčastěji v oborech strojní mechanik, malíř-lakýrník, krejčí, dámská krejčová, truhlář, kuchař, cukrář, elektrikář, zahradník, zámečník, šička, klempíř, čalouník.</a:t>
            </a:r>
          </a:p>
          <a:p>
            <a:pPr>
              <a:lnSpc>
                <a:spcPct val="80000"/>
              </a:lnSpc>
            </a:pPr>
            <a:endParaRPr lang="cs-CZ" sz="2000"/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Možnost získat maturitu na</a:t>
            </a:r>
            <a:r>
              <a:rPr lang="cs-CZ" sz="2000"/>
              <a:t>:</a:t>
            </a:r>
          </a:p>
          <a:p>
            <a:pPr>
              <a:lnSpc>
                <a:spcPct val="80000"/>
              </a:lnSpc>
            </a:pPr>
            <a:r>
              <a:rPr lang="cs-CZ" sz="2000"/>
              <a:t>střední zdravotnické škole (obor zubní technik), </a:t>
            </a:r>
          </a:p>
          <a:p>
            <a:pPr>
              <a:lnSpc>
                <a:spcPct val="80000"/>
              </a:lnSpc>
            </a:pPr>
            <a:r>
              <a:rPr lang="cs-CZ" sz="2000"/>
              <a:t>střední průmyslové škole oděvní, </a:t>
            </a:r>
          </a:p>
          <a:p>
            <a:pPr>
              <a:lnSpc>
                <a:spcPct val="80000"/>
              </a:lnSpc>
            </a:pPr>
            <a:r>
              <a:rPr lang="cs-CZ" sz="2000"/>
              <a:t>střední pedagogické škole (obor předškolní a mimoškolní pedagogika), </a:t>
            </a:r>
          </a:p>
          <a:p>
            <a:pPr>
              <a:lnSpc>
                <a:spcPct val="80000"/>
              </a:lnSpc>
            </a:pPr>
            <a:r>
              <a:rPr lang="cs-CZ" sz="2000"/>
              <a:t>střední průmyslové škole elektrotechnické (se zaměřením na výpočetní technologii) </a:t>
            </a:r>
          </a:p>
          <a:p>
            <a:pPr>
              <a:lnSpc>
                <a:spcPct val="80000"/>
              </a:lnSpc>
            </a:pPr>
            <a:r>
              <a:rPr lang="cs-CZ" sz="2000"/>
              <a:t>gymnáziu.</a:t>
            </a:r>
          </a:p>
          <a:p>
            <a:pPr>
              <a:lnSpc>
                <a:spcPct val="80000"/>
              </a:lnSpc>
            </a:pPr>
            <a:endParaRPr lang="cs-CZ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Vysoká škola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/>
              <a:t>Bakalářské obory pro SP:</a:t>
            </a:r>
          </a:p>
          <a:p>
            <a:r>
              <a:rPr lang="cs-CZ"/>
              <a:t>Výchovná dramatika neslyšících na JAMU v Brně</a:t>
            </a:r>
          </a:p>
          <a:p>
            <a:r>
              <a:rPr lang="cs-CZ"/>
              <a:t>Čeština v komunikaci neslyšících na Filozofické fakultě UK v Praze.</a:t>
            </a:r>
          </a:p>
          <a:p>
            <a:pPr>
              <a:buFontTx/>
              <a:buNone/>
            </a:pPr>
            <a:endParaRPr lang="cs-CZ"/>
          </a:p>
          <a:p>
            <a:pPr>
              <a:buFontTx/>
              <a:buNone/>
            </a:pPr>
            <a:r>
              <a:rPr lang="cs-CZ"/>
              <a:t>Ostatní obory – s podporou.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Učitel ve škole pro SP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30000"/>
              </a:spcBef>
              <a:buFontTx/>
              <a:buNone/>
            </a:pPr>
            <a:r>
              <a:rPr lang="cs-CZ" sz="2400" b="1"/>
              <a:t>Porozumění následujícím oblastem: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cs-CZ" sz="2400" b="1"/>
              <a:t>vývoj dítěte v raném období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cs-CZ" sz="2400" b="1"/>
              <a:t>osvojování jazyka včetně znakového jazyka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cs-CZ" sz="2400" b="1"/>
              <a:t>znalost všech komunikačních přístupů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cs-CZ" sz="2400" b="1"/>
              <a:t>hodnocení osvojování jazyka a jeho interpretace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cs-CZ" sz="2400" b="1"/>
              <a:t>řízení vzdělávání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cs-CZ" sz="2400" b="1"/>
              <a:t>audiologie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cs-CZ" sz="2400" b="1"/>
              <a:t>neslyšící komunita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cs-CZ" sz="2400" b="1"/>
              <a:t>práce s rodinou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cs-CZ" sz="2400" b="1"/>
              <a:t>spolupráce s odborníky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>
                <a:solidFill>
                  <a:schemeClr val="tx1"/>
                </a:solidFill>
              </a:rPr>
              <a:t>Žáci se sluchovým postižením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28775"/>
            <a:ext cx="7543800" cy="467995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40000"/>
              </a:spcBef>
              <a:buFontTx/>
              <a:buNone/>
            </a:pPr>
            <a:r>
              <a:rPr lang="cs-CZ" sz="2200" b="1"/>
              <a:t>Obsah vzdělávání: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cs-CZ" sz="2200"/>
              <a:t>odlišný přístup u jazykových předmětů a v Hv,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cs-CZ" sz="2200"/>
              <a:t>Hv u žáků s těžkým SP nahradit hudebně-dramatickou výchovou,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cs-CZ" sz="2200"/>
              <a:t>speciální metodický přístup v oblasti komunikace (obtížné dosahování dovednosti vyjadřovat se srozumitelně i chápat složitější sdělení),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cs-CZ" sz="2200"/>
              <a:t>posilování kompetencí v oblasti informačních technologií,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cs-CZ" sz="2200"/>
              <a:t>právo na volbu jazyka komunikace,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cs-CZ" sz="2200"/>
              <a:t>speciální učebnice (zjednodušené texty, běžná slovní zásoba, jednoduchá stavba vět).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>
                <a:solidFill>
                  <a:schemeClr val="tx1"/>
                </a:solidFill>
              </a:rPr>
              <a:t>Žáci se sluchovým postižením</a:t>
            </a:r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484313"/>
            <a:ext cx="7543800" cy="5040312"/>
          </a:xfrm>
        </p:spPr>
        <p:txBody>
          <a:bodyPr/>
          <a:lstStyle/>
          <a:p>
            <a:pPr>
              <a:spcBef>
                <a:spcPct val="40000"/>
              </a:spcBef>
              <a:buFontTx/>
              <a:buNone/>
            </a:pPr>
            <a:r>
              <a:rPr lang="cs-CZ" sz="1800" b="1"/>
              <a:t>Podmínky vzdělávání:</a:t>
            </a:r>
          </a:p>
          <a:p>
            <a:pPr>
              <a:spcBef>
                <a:spcPct val="40000"/>
              </a:spcBef>
            </a:pPr>
            <a:r>
              <a:rPr lang="cs-CZ" sz="1800"/>
              <a:t>právo na výběr vzdělávací cesty (bilingvální program, orální program, program totální komunikace),</a:t>
            </a:r>
          </a:p>
          <a:p>
            <a:pPr>
              <a:spcBef>
                <a:spcPct val="40000"/>
              </a:spcBef>
            </a:pPr>
            <a:r>
              <a:rPr lang="cs-CZ" sz="1800"/>
              <a:t>nižší počet žáků ve třídách,</a:t>
            </a:r>
          </a:p>
          <a:p>
            <a:pPr>
              <a:spcBef>
                <a:spcPct val="40000"/>
              </a:spcBef>
            </a:pPr>
            <a:r>
              <a:rPr lang="cs-CZ" sz="1800"/>
              <a:t>znalost problematiky SP všemi pedagogy,</a:t>
            </a:r>
          </a:p>
          <a:p>
            <a:pPr>
              <a:spcBef>
                <a:spcPct val="40000"/>
              </a:spcBef>
            </a:pPr>
            <a:r>
              <a:rPr lang="cs-CZ" sz="1800"/>
              <a:t>možnost úpravy obsahu učiva jednotlivých předmětů,</a:t>
            </a:r>
          </a:p>
          <a:p>
            <a:pPr>
              <a:spcBef>
                <a:spcPct val="40000"/>
              </a:spcBef>
            </a:pPr>
            <a:r>
              <a:rPr lang="cs-CZ" sz="1800"/>
              <a:t>znalost speciálních metod,</a:t>
            </a:r>
          </a:p>
          <a:p>
            <a:pPr>
              <a:spcBef>
                <a:spcPct val="40000"/>
              </a:spcBef>
            </a:pPr>
            <a:r>
              <a:rPr lang="cs-CZ" sz="1800"/>
              <a:t>pokračování v logopedické péči,</a:t>
            </a:r>
          </a:p>
          <a:p>
            <a:pPr>
              <a:spcBef>
                <a:spcPct val="40000"/>
              </a:spcBef>
            </a:pPr>
            <a:r>
              <a:rPr lang="cs-CZ" sz="1800"/>
              <a:t>materiální a technické vybavení a účinné kompenzační pomůcky,</a:t>
            </a:r>
          </a:p>
          <a:p>
            <a:pPr>
              <a:spcBef>
                <a:spcPct val="40000"/>
              </a:spcBef>
            </a:pPr>
            <a:r>
              <a:rPr lang="cs-CZ" sz="1800"/>
              <a:t>běžné i speciální učebnice, výukové videoprogramy, didaktické pomůcky aj.,</a:t>
            </a:r>
          </a:p>
          <a:p>
            <a:pPr>
              <a:spcBef>
                <a:spcPct val="40000"/>
              </a:spcBef>
            </a:pPr>
            <a:r>
              <a:rPr lang="cs-CZ" sz="1800"/>
              <a:t>SP žáci se sníženou úrovní rozumových schopností by se měli vyučovat podle speciálního vzdělávacího programu.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3600" dirty="0" smtClean="0">
                <a:latin typeface="+mn-lt"/>
              </a:rPr>
              <a:t>Komunikační přístupy ve školách pro sluchově postižené</a:t>
            </a:r>
          </a:p>
        </p:txBody>
      </p:sp>
      <p:sp>
        <p:nvSpPr>
          <p:cNvPr id="2052" name="Rectangle 4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cs-CZ" sz="2400" dirty="0" smtClean="0"/>
              <a:t>(orální metoda, totální komunikace, bilingvální výchova, využití znakového jazyka - sluchově postižený pedagog)</a:t>
            </a: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323850" y="836613"/>
            <a:ext cx="7934325" cy="4897437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i="1" dirty="0" smtClean="0"/>
              <a:t>Vycházejí z přístupu k hluchotě jako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i="1" dirty="0" smtClean="0"/>
              <a:t>takové</a:t>
            </a:r>
            <a:r>
              <a:rPr lang="cs-CZ" dirty="0" smtClean="0"/>
              <a:t>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dirty="0" smtClean="0"/>
              <a:t>(medicínský x kulturní náhled)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dirty="0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dirty="0" smtClean="0"/>
              <a:t>1.Přístup </a:t>
            </a:r>
            <a:r>
              <a:rPr lang="cs-CZ" b="1" u="sng" dirty="0" err="1" smtClean="0"/>
              <a:t>monoligvální</a:t>
            </a:r>
            <a:r>
              <a:rPr lang="cs-CZ" b="1" u="sng" dirty="0" smtClean="0"/>
              <a:t>/monokulturní</a:t>
            </a:r>
            <a:r>
              <a:rPr lang="cs-CZ" u="sng" dirty="0" smtClean="0"/>
              <a:t> </a:t>
            </a:r>
            <a:r>
              <a:rPr lang="cs-CZ" dirty="0" smtClean="0"/>
              <a:t>(hluchota – defekt/handicap)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dirty="0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dirty="0" smtClean="0"/>
              <a:t>2.Přístup </a:t>
            </a:r>
            <a:r>
              <a:rPr lang="cs-CZ" b="1" u="sng" dirty="0" smtClean="0"/>
              <a:t>bilingvální/</a:t>
            </a:r>
            <a:r>
              <a:rPr lang="cs-CZ" b="1" u="sng" dirty="0" err="1" smtClean="0"/>
              <a:t>bikulturní</a:t>
            </a:r>
            <a:r>
              <a:rPr lang="cs-CZ" u="sng" dirty="0" smtClean="0"/>
              <a:t>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dirty="0" smtClean="0"/>
              <a:t>      (hluchota – kulturní odlišnost)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latin typeface="+mn-lt"/>
              </a:rPr>
              <a:t>V rámci orálního přístupu:</a:t>
            </a:r>
          </a:p>
        </p:txBody>
      </p:sp>
      <p:sp>
        <p:nvSpPr>
          <p:cNvPr id="15360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400" b="1" u="sng" dirty="0" smtClean="0"/>
              <a:t>Metody </a:t>
            </a:r>
            <a:r>
              <a:rPr lang="cs-CZ" sz="2400" b="1" u="sng" dirty="0" err="1" smtClean="0"/>
              <a:t>unisenzorické</a:t>
            </a:r>
            <a:r>
              <a:rPr lang="cs-CZ" sz="2400" b="1" u="sng" dirty="0" smtClean="0"/>
              <a:t> (čistě orální)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4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 u="sng" dirty="0" smtClean="0"/>
              <a:t>Metody </a:t>
            </a:r>
            <a:r>
              <a:rPr lang="cs-CZ" sz="2400" b="1" u="sng" dirty="0" err="1" smtClean="0"/>
              <a:t>multisenzorické</a:t>
            </a:r>
            <a:r>
              <a:rPr lang="cs-CZ" sz="2400" dirty="0" smtClean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Bef>
                <a:spcPct val="40000"/>
              </a:spcBef>
            </a:pPr>
            <a:r>
              <a:rPr lang="cs-CZ" sz="2800" dirty="0" smtClean="0"/>
              <a:t>Na základě Zákona č. 561/2004 Sb. o předškolním, základním, středním, vyšším odborném a jiném vzdělávání </a:t>
            </a:r>
            <a:r>
              <a:rPr lang="cs-CZ" sz="2800" b="1" dirty="0" smtClean="0"/>
              <a:t>má každý právo na odpovídající vzdělávání</a:t>
            </a:r>
            <a:r>
              <a:rPr lang="cs-CZ" sz="2800" dirty="0" smtClean="0"/>
              <a:t>. </a:t>
            </a:r>
          </a:p>
          <a:p>
            <a:pPr>
              <a:spcBef>
                <a:spcPct val="40000"/>
              </a:spcBef>
            </a:pPr>
            <a:r>
              <a:rPr lang="cs-CZ" sz="2800" dirty="0" smtClean="0"/>
              <a:t>Vzdělávání </a:t>
            </a:r>
            <a:r>
              <a:rPr lang="cs-CZ" sz="2800" dirty="0"/>
              <a:t>žáků se sluchovým postižením rovněž upravuje </a:t>
            </a:r>
            <a:r>
              <a:rPr lang="cs-CZ" sz="2800" b="1" dirty="0"/>
              <a:t>vyhláška 73/2005 Sb. o vzdělávání dětí, žáků a studentů se speciálními vzdělávacími potřebami a dětí, žáků a studentů mimořádně nadaných</a:t>
            </a:r>
            <a:r>
              <a:rPr lang="cs-CZ" sz="2800" dirty="0"/>
              <a:t>.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188913"/>
            <a:ext cx="8229600" cy="701675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i="1" u="sng" dirty="0" smtClean="0">
                <a:latin typeface="+mn-lt"/>
              </a:rPr>
              <a:t>Orální metoda (</a:t>
            </a:r>
            <a:r>
              <a:rPr lang="cs-CZ" sz="4000" b="0" i="1" u="sng" dirty="0" smtClean="0">
                <a:latin typeface="+mn-lt"/>
              </a:rPr>
              <a:t>komunikace</a:t>
            </a:r>
            <a:r>
              <a:rPr lang="cs-CZ" sz="4000" i="1" u="sng" dirty="0" smtClean="0">
                <a:latin typeface="+mn-lt"/>
              </a:rPr>
              <a:t>)</a:t>
            </a:r>
          </a:p>
        </p:txBody>
      </p:sp>
      <p:sp>
        <p:nvSpPr>
          <p:cNvPr id="1126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0" y="1341438"/>
            <a:ext cx="8435975" cy="50053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000" b="1" u="sng" dirty="0" smtClean="0"/>
              <a:t>cíl</a:t>
            </a:r>
            <a:r>
              <a:rPr lang="cs-CZ" sz="2000" dirty="0" smtClean="0"/>
              <a:t> : - vybudovat u sluchově postiženého  </a:t>
            </a:r>
            <a:r>
              <a:rPr lang="cs-CZ" sz="2000" b="1" i="1" dirty="0" smtClean="0">
                <a:solidFill>
                  <a:schemeClr val="hlink"/>
                </a:solidFill>
              </a:rPr>
              <a:t>mluvenou řeč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000" b="1" i="1" dirty="0" smtClean="0"/>
              <a:t>         jak </a:t>
            </a:r>
            <a:r>
              <a:rPr lang="cs-CZ" sz="2000" b="1" i="1" dirty="0" smtClean="0">
                <a:solidFill>
                  <a:schemeClr val="hlink"/>
                </a:solidFill>
              </a:rPr>
              <a:t>v orální</a:t>
            </a:r>
            <a:r>
              <a:rPr lang="cs-CZ" sz="2000" b="1" i="1" dirty="0" smtClean="0"/>
              <a:t>, tak </a:t>
            </a:r>
            <a:r>
              <a:rPr lang="cs-CZ" sz="2000" b="1" i="1" dirty="0" smtClean="0">
                <a:solidFill>
                  <a:schemeClr val="hlink"/>
                </a:solidFill>
              </a:rPr>
              <a:t>grafické</a:t>
            </a:r>
            <a:r>
              <a:rPr lang="cs-CZ" sz="2000" b="1" i="1" dirty="0" smtClean="0"/>
              <a:t> podobě</a:t>
            </a:r>
            <a:r>
              <a:rPr lang="cs-CZ" sz="20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000" dirty="0" smtClean="0"/>
              <a:t>          - formovat mluvenou řeč </a:t>
            </a:r>
            <a:r>
              <a:rPr lang="cs-CZ" sz="2000" i="1" dirty="0" smtClean="0"/>
              <a:t>na základě hmatu a zraku</a:t>
            </a:r>
            <a:r>
              <a:rPr lang="cs-CZ" sz="20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000" dirty="0" smtClean="0"/>
              <a:t>          - aktivizovat </a:t>
            </a:r>
            <a:r>
              <a:rPr lang="cs-CZ" sz="2000" i="1" dirty="0" smtClean="0"/>
              <a:t>zbytky sluchu</a:t>
            </a:r>
            <a:r>
              <a:rPr lang="cs-CZ" sz="2000" dirty="0" smtClean="0"/>
              <a:t>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nejdůležitější složka : </a:t>
            </a:r>
            <a:r>
              <a:rPr lang="cs-CZ" sz="2000" b="1" i="1" dirty="0" smtClean="0">
                <a:solidFill>
                  <a:schemeClr val="hlink"/>
                </a:solidFill>
              </a:rPr>
              <a:t>odezírání</a:t>
            </a:r>
            <a:r>
              <a:rPr lang="cs-CZ" sz="2000" b="1" i="1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000" b="1" i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jednou ze základních podmínek  začlenění sluchově postiženého jedince do společnosti je </a:t>
            </a:r>
            <a:r>
              <a:rPr lang="cs-CZ" sz="2000" b="1" i="1" dirty="0" smtClean="0">
                <a:solidFill>
                  <a:schemeClr val="hlink"/>
                </a:solidFill>
              </a:rPr>
              <a:t>ovládnutí mluveného jazyka</a:t>
            </a:r>
            <a:r>
              <a:rPr lang="cs-CZ" sz="20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0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 smtClean="0"/>
              <a:t>odhaleny  nedostatky a z čisté orální metody, kdy bylo zakázáno používat cokoliv, co by mohlo člověku pomoci při porozumění mluvené řeči, se vyvinuly </a:t>
            </a:r>
            <a:r>
              <a:rPr lang="cs-CZ" sz="2000" b="1" u="sng" dirty="0" smtClean="0">
                <a:solidFill>
                  <a:schemeClr val="hlink"/>
                </a:solidFill>
              </a:rPr>
              <a:t>další přístupy</a:t>
            </a:r>
            <a:r>
              <a:rPr lang="cs-CZ" sz="2000" dirty="0" smtClean="0"/>
              <a:t>, které již povolovaly využití například </a:t>
            </a:r>
            <a:r>
              <a:rPr lang="cs-CZ" sz="2000" dirty="0" smtClean="0">
                <a:solidFill>
                  <a:schemeClr val="hlink"/>
                </a:solidFill>
              </a:rPr>
              <a:t>prstové abecedy</a:t>
            </a:r>
            <a:r>
              <a:rPr lang="cs-CZ" sz="2400" dirty="0" smtClean="0">
                <a:solidFill>
                  <a:schemeClr val="hlink"/>
                </a:solidFill>
              </a:rPr>
              <a:t> </a:t>
            </a: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0"/>
            <a:ext cx="8385175" cy="1431925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sz="4000" u="sng" dirty="0" smtClean="0">
                <a:latin typeface="+mn-lt"/>
              </a:rPr>
              <a:t>Přístup bilingvální/</a:t>
            </a:r>
            <a:r>
              <a:rPr lang="cs-CZ" sz="4000" u="sng" dirty="0" err="1" smtClean="0">
                <a:latin typeface="+mn-lt"/>
              </a:rPr>
              <a:t>bikulturní</a:t>
            </a:r>
            <a:endParaRPr lang="cs-CZ" sz="4000" u="sng" dirty="0" smtClean="0">
              <a:latin typeface="+mn-lt"/>
            </a:endParaRPr>
          </a:p>
        </p:txBody>
      </p:sp>
      <p:sp>
        <p:nvSpPr>
          <p:cNvPr id="16384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755650" y="1341438"/>
            <a:ext cx="8089900" cy="55165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respektuje kulturní a jazyková specifika komunity neslyšících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b="1" u="sng" dirty="0" smtClean="0"/>
              <a:t>hlavní cíl</a:t>
            </a:r>
            <a:r>
              <a:rPr lang="cs-CZ" sz="2400" dirty="0" smtClean="0"/>
              <a:t>: umožnit dětem s vadou sluchu dosáhnout maximálního osobnostního, sociálního a kognitivního rozvoje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mateřský jazyk: </a:t>
            </a:r>
            <a:r>
              <a:rPr lang="cs-CZ" sz="2400" b="1" dirty="0" smtClean="0"/>
              <a:t>znakový jazyk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druhý jazyk: </a:t>
            </a:r>
            <a:r>
              <a:rPr lang="cs-CZ" sz="2400" dirty="0" err="1" smtClean="0"/>
              <a:t>jazyk</a:t>
            </a:r>
            <a:r>
              <a:rPr lang="cs-CZ" sz="2400" dirty="0" smtClean="0"/>
              <a:t> většinové společnosti (důraz na produkci a recepci jeho psané formy)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nejen znakový jazyk, ale i kultura neslyšících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tzn. kultura slyšících – kultura druhá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vyučovací metoda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dirty="0" smtClean="0"/>
              <a:t>           – metoda bilingvální, resp. znakově bilingvální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381000"/>
            <a:ext cx="8229600" cy="701675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i="1" dirty="0" smtClean="0">
                <a:latin typeface="+mn-lt"/>
              </a:rPr>
              <a:t>slyšící x neslyšící učitel :</a:t>
            </a:r>
          </a:p>
        </p:txBody>
      </p:sp>
      <p:sp>
        <p:nvSpPr>
          <p:cNvPr id="16077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1371600"/>
            <a:ext cx="8231188" cy="4319588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dirty="0" smtClean="0">
                <a:solidFill>
                  <a:schemeClr val="tx2"/>
                </a:solidFill>
              </a:rPr>
              <a:t>slyšící učitel</a:t>
            </a:r>
            <a:r>
              <a:rPr lang="cs-CZ" sz="2800" dirty="0" smtClean="0"/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800" dirty="0" smtClean="0"/>
              <a:t>         - působí jako vzor pro </a:t>
            </a:r>
            <a:r>
              <a:rPr lang="cs-CZ" sz="2800" i="1" dirty="0" smtClean="0"/>
              <a:t>osvojení si mluvené řeči</a:t>
            </a:r>
            <a:r>
              <a:rPr lang="cs-CZ" sz="2800" dirty="0" smtClean="0"/>
              <a:t>, má  </a:t>
            </a:r>
            <a:r>
              <a:rPr lang="cs-CZ" sz="2800" i="1" dirty="0" smtClean="0"/>
              <a:t>funkci socializační a integrační</a:t>
            </a:r>
            <a:r>
              <a:rPr lang="cs-CZ" sz="2800" dirty="0" smtClean="0"/>
              <a:t> a klade </a:t>
            </a:r>
            <a:r>
              <a:rPr lang="cs-CZ" sz="2800" i="1" dirty="0" smtClean="0"/>
              <a:t>důraz na využití psané podoby</a:t>
            </a:r>
            <a:r>
              <a:rPr lang="cs-CZ" sz="2800" dirty="0" smtClean="0"/>
              <a:t> národního jazyka.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800" dirty="0" smtClean="0"/>
          </a:p>
          <a:p>
            <a:pPr eaLnBrk="1" hangingPunct="1">
              <a:defRPr/>
            </a:pPr>
            <a:r>
              <a:rPr lang="cs-CZ" sz="2800" dirty="0" smtClean="0"/>
              <a:t>hlavním úkolem </a:t>
            </a:r>
            <a:r>
              <a:rPr lang="cs-CZ" sz="2800" b="1" dirty="0" smtClean="0">
                <a:solidFill>
                  <a:schemeClr val="tx2"/>
                </a:solidFill>
              </a:rPr>
              <a:t>neslyšícího učitele</a:t>
            </a:r>
            <a:r>
              <a:rPr lang="cs-CZ" sz="2800" dirty="0" smtClean="0"/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800" dirty="0" smtClean="0"/>
              <a:t>         - je </a:t>
            </a:r>
            <a:r>
              <a:rPr lang="cs-CZ" sz="2800" i="1" dirty="0" smtClean="0"/>
              <a:t>rozvoj znakového jazyka, slovní zásoby a myšlení</a:t>
            </a:r>
            <a:endParaRPr lang="cs-CZ" sz="2800" dirty="0" smtClean="0"/>
          </a:p>
          <a:p>
            <a:pPr eaLnBrk="1" hangingPunct="1">
              <a:defRPr/>
            </a:pPr>
            <a:endParaRPr lang="cs-CZ" sz="2800" i="1" dirty="0" smtClean="0"/>
          </a:p>
        </p:txBody>
      </p:sp>
    </p:spTree>
  </p:cSld>
  <p:clrMapOvr>
    <a:masterClrMapping/>
  </p:clrMapOvr>
  <p:transition advTm="5000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 smtClean="0">
                <a:latin typeface="+mn-lt"/>
              </a:rPr>
              <a:t>Totální komunikace</a:t>
            </a:r>
          </a:p>
        </p:txBody>
      </p:sp>
      <p:sp>
        <p:nvSpPr>
          <p:cNvPr id="16691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dirty="0" smtClean="0"/>
              <a:t>spíše </a:t>
            </a:r>
            <a:r>
              <a:rPr lang="cs-CZ" sz="2800" b="1" i="1" dirty="0" smtClean="0"/>
              <a:t>filozofií</a:t>
            </a:r>
            <a:r>
              <a:rPr lang="cs-CZ" sz="2800" dirty="0" smtClean="0"/>
              <a:t> či náhledem na způsob vzdělávání žáků a studentů s vadami sluchu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800" dirty="0" smtClean="0"/>
          </a:p>
          <a:p>
            <a:pPr eaLnBrk="1" hangingPunct="1">
              <a:defRPr/>
            </a:pPr>
            <a:r>
              <a:rPr lang="cs-CZ" sz="2800" dirty="0" smtClean="0"/>
              <a:t>při komunikaci a při vzdělávání se doporučuje využívat </a:t>
            </a:r>
            <a:r>
              <a:rPr lang="cs-CZ" sz="2800" b="1" i="1" dirty="0" smtClean="0"/>
              <a:t>všech dostupných komunikačních prostředků</a:t>
            </a:r>
            <a:r>
              <a:rPr lang="cs-CZ" sz="2800" dirty="0" smtClean="0"/>
              <a:t>, a to podle individuálních potřeb konkrétního dítěte (zjištěných na základě důkladné diagnostiky)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323850" y="908050"/>
            <a:ext cx="8445500" cy="53276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800" i="1" u="sng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b="1" i="1" dirty="0" smtClean="0"/>
              <a:t>a) TK je </a:t>
            </a:r>
            <a:r>
              <a:rPr lang="cs-CZ" sz="2800" b="1" i="1" dirty="0" smtClean="0">
                <a:solidFill>
                  <a:schemeClr val="tx2"/>
                </a:solidFill>
              </a:rPr>
              <a:t>filosofie </a:t>
            </a:r>
            <a:r>
              <a:rPr lang="cs-CZ" sz="2800" b="1" i="1" dirty="0" smtClean="0"/>
              <a:t>určitého způsobu myšlení nebo komunikace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i="1" dirty="0" smtClean="0"/>
              <a:t>        </a:t>
            </a:r>
            <a:endParaRPr lang="cs-CZ" sz="2800" i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800" i="1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i="1" dirty="0" smtClean="0"/>
              <a:t>    </a:t>
            </a:r>
            <a:endParaRPr lang="cs-CZ" sz="2800" i="1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b="1" i="1" dirty="0" smtClean="0"/>
              <a:t>b) TK je </a:t>
            </a:r>
            <a:r>
              <a:rPr lang="cs-CZ" sz="2800" b="1" i="1" dirty="0" smtClean="0">
                <a:solidFill>
                  <a:schemeClr val="tx2"/>
                </a:solidFill>
              </a:rPr>
              <a:t>praktická metoda</a:t>
            </a:r>
            <a:r>
              <a:rPr lang="cs-CZ" sz="2800" b="1" i="1" dirty="0" smtClean="0"/>
              <a:t> pro navázání komunikace s neslyšícími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i="1" dirty="0" smtClean="0"/>
              <a:t>             </a:t>
            </a:r>
            <a:endParaRPr lang="cs-CZ" dirty="0" smtClean="0"/>
          </a:p>
          <a:p>
            <a:pPr eaLnBrk="1" hangingPunct="1">
              <a:lnSpc>
                <a:spcPct val="80000"/>
              </a:lnSpc>
              <a:defRPr/>
            </a:pPr>
            <a:endParaRPr lang="cs-CZ" sz="4000" dirty="0" smtClean="0"/>
          </a:p>
          <a:p>
            <a:pPr eaLnBrk="1" hangingPunct="1">
              <a:lnSpc>
                <a:spcPct val="80000"/>
              </a:lnSpc>
              <a:defRPr/>
            </a:pPr>
            <a:endParaRPr lang="cs-CZ" dirty="0" smtClean="0"/>
          </a:p>
        </p:txBody>
      </p:sp>
    </p:spTree>
  </p:cSld>
  <p:clrMapOvr>
    <a:masterClrMapping/>
  </p:clrMapOvr>
  <p:transition advTm="5000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b="0" u="sng" dirty="0" smtClean="0">
                <a:latin typeface="+mn-lt"/>
              </a:rPr>
              <a:t>Prostředky dorozumívání v rámci TK:</a:t>
            </a:r>
            <a:endParaRPr lang="cs-CZ" sz="3600" b="0" dirty="0" smtClean="0">
              <a:latin typeface="+mn-lt"/>
            </a:endParaRPr>
          </a:p>
        </p:txBody>
      </p:sp>
      <p:sp>
        <p:nvSpPr>
          <p:cNvPr id="14233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68313" y="1341438"/>
            <a:ext cx="7934325" cy="59753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cs-CZ" sz="24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 smtClean="0"/>
              <a:t>pomocné artikulační znaky – vizuální kontakt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 smtClean="0"/>
              <a:t>pantomima, mimika, dramatizace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 smtClean="0"/>
              <a:t>prstová abeceda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 smtClean="0"/>
              <a:t>mluvený jazyk – mluva, odezírání, čtení, psaní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 smtClean="0"/>
              <a:t>posunkové systémy – všeobecně užívaná gesta, postoj těla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 smtClean="0"/>
              <a:t>znakový jazyk,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 smtClean="0"/>
              <a:t>znakovaná čeština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000" dirty="0" smtClean="0">
              <a:latin typeface="Comic Sans MS" pitchFamily="66" charset="0"/>
            </a:endParaRPr>
          </a:p>
          <a:p>
            <a:pPr eaLnBrk="1" hangingPunct="1">
              <a:defRPr/>
            </a:pPr>
            <a:endParaRPr lang="cs-CZ" sz="2000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 smtClean="0"/>
              <a:t>Teiresiás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b="1" dirty="0" smtClean="0"/>
              <a:t>Středisko pro pomoc studentům se specifickými </a:t>
            </a:r>
            <a:r>
              <a:rPr lang="it-IT" b="1" dirty="0" smtClean="0"/>
              <a:t>nároky</a:t>
            </a:r>
            <a:endParaRPr lang="it-IT" b="1" dirty="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400" dirty="0" smtClean="0"/>
              <a:t>Informace pro přijaté studenty </a:t>
            </a:r>
          </a:p>
          <a:p>
            <a:r>
              <a:rPr lang="cs-CZ" sz="1400" dirty="0" smtClean="0"/>
              <a:t>Ubytování </a:t>
            </a:r>
          </a:p>
          <a:p>
            <a:r>
              <a:rPr lang="cs-CZ" sz="1400" dirty="0" smtClean="0"/>
              <a:t>Fotografie </a:t>
            </a:r>
          </a:p>
          <a:p>
            <a:r>
              <a:rPr lang="cs-CZ" sz="1400" dirty="0" smtClean="0"/>
              <a:t>Zápis do semestru </a:t>
            </a:r>
          </a:p>
          <a:p>
            <a:r>
              <a:rPr lang="cs-CZ" sz="1400" dirty="0" smtClean="0"/>
              <a:t>Registrace a zápis předmětů </a:t>
            </a:r>
          </a:p>
          <a:p>
            <a:r>
              <a:rPr lang="cs-CZ" sz="1400" dirty="0" smtClean="0"/>
              <a:t>Sestavování rozvrhu výuky </a:t>
            </a:r>
          </a:p>
          <a:p>
            <a:r>
              <a:rPr lang="cs-CZ" sz="1400" dirty="0" smtClean="0"/>
              <a:t>Právní normy upravující studium </a:t>
            </a:r>
          </a:p>
          <a:p>
            <a:r>
              <a:rPr lang="cs-CZ" sz="1400" dirty="0" smtClean="0"/>
              <a:t>Informační systém </a:t>
            </a:r>
          </a:p>
          <a:p>
            <a:r>
              <a:rPr lang="cs-CZ" sz="1400" dirty="0" smtClean="0"/>
              <a:t>Předměty společného základu </a:t>
            </a:r>
          </a:p>
          <a:p>
            <a:r>
              <a:rPr lang="cs-CZ" sz="1400" dirty="0" smtClean="0"/>
              <a:t>Tlumočení při výuce </a:t>
            </a:r>
          </a:p>
          <a:p>
            <a:r>
              <a:rPr lang="cs-CZ" sz="1400" dirty="0" smtClean="0"/>
              <a:t>Záznamy z výuky </a:t>
            </a:r>
          </a:p>
          <a:p>
            <a:r>
              <a:rPr lang="cs-CZ" sz="1400" dirty="0" smtClean="0"/>
              <a:t>Adaptace výuky a speciální výuka </a:t>
            </a:r>
          </a:p>
          <a:p>
            <a:r>
              <a:rPr lang="cs-CZ" sz="1400" dirty="0" smtClean="0"/>
              <a:t>Zkoušky, kolokvia a zápočty </a:t>
            </a:r>
          </a:p>
          <a:p>
            <a:r>
              <a:rPr lang="cs-CZ" sz="1400" dirty="0" smtClean="0"/>
              <a:t>Individuální zkušební termíny </a:t>
            </a:r>
          </a:p>
          <a:p>
            <a:r>
              <a:rPr lang="cs-CZ" sz="1400" dirty="0" smtClean="0"/>
              <a:t>Závěrečná prosba k učitelům </a:t>
            </a:r>
          </a:p>
          <a:p>
            <a:r>
              <a:rPr lang="cs-CZ" sz="1400" dirty="0" smtClean="0"/>
              <a:t>Dispečink tlumočnických, ubytovacích, stravovacích a asistentských služeb </a:t>
            </a:r>
          </a:p>
          <a:p>
            <a:r>
              <a:rPr lang="cs-CZ" sz="1400" dirty="0" smtClean="0"/>
              <a:t>Kurzy informačních technologií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Možnosti vzdělávání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b="1">
                <a:latin typeface="Times New Roman" pitchFamily="18" charset="0"/>
              </a:rPr>
              <a:t>Integrace</a:t>
            </a:r>
            <a:r>
              <a:rPr lang="cs-CZ" sz="2800">
                <a:latin typeface="Times New Roman" pitchFamily="18" charset="0"/>
              </a:rPr>
              <a:t> (individuální, skupinová)</a:t>
            </a:r>
          </a:p>
          <a:p>
            <a:r>
              <a:rPr lang="cs-CZ" sz="2800" b="1">
                <a:latin typeface="Times New Roman" pitchFamily="18" charset="0"/>
              </a:rPr>
              <a:t>MŠ</a:t>
            </a:r>
            <a:r>
              <a:rPr lang="cs-CZ" sz="2800">
                <a:latin typeface="Times New Roman" pitchFamily="18" charset="0"/>
              </a:rPr>
              <a:t> pro SP</a:t>
            </a:r>
          </a:p>
          <a:p>
            <a:r>
              <a:rPr lang="cs-CZ" sz="2800" b="1">
                <a:latin typeface="Times New Roman" pitchFamily="18" charset="0"/>
              </a:rPr>
              <a:t>ZŠ </a:t>
            </a:r>
            <a:r>
              <a:rPr lang="cs-CZ" sz="2800">
                <a:latin typeface="Times New Roman" pitchFamily="18" charset="0"/>
              </a:rPr>
              <a:t>pro SP</a:t>
            </a:r>
          </a:p>
          <a:p>
            <a:r>
              <a:rPr lang="cs-CZ" sz="2800" b="1">
                <a:latin typeface="Times New Roman" pitchFamily="18" charset="0"/>
              </a:rPr>
              <a:t>SŠ</a:t>
            </a:r>
            <a:r>
              <a:rPr lang="cs-CZ" sz="2800">
                <a:latin typeface="Times New Roman" pitchFamily="18" charset="0"/>
              </a:rPr>
              <a:t> pro SP: </a:t>
            </a:r>
          </a:p>
          <a:p>
            <a:pPr lvl="1"/>
            <a:r>
              <a:rPr lang="cs-CZ" sz="2000">
                <a:latin typeface="Times New Roman" pitchFamily="18" charset="0"/>
              </a:rPr>
              <a:t>SOU pro SP,</a:t>
            </a:r>
          </a:p>
          <a:p>
            <a:pPr lvl="1"/>
            <a:r>
              <a:rPr lang="cs-CZ" sz="2000">
                <a:latin typeface="Times New Roman" pitchFamily="18" charset="0"/>
              </a:rPr>
              <a:t>OU pro SP,</a:t>
            </a:r>
          </a:p>
          <a:p>
            <a:pPr lvl="1"/>
            <a:r>
              <a:rPr lang="cs-CZ" sz="2000">
                <a:latin typeface="Times New Roman" pitchFamily="18" charset="0"/>
              </a:rPr>
              <a:t>praktická škola pro SP,</a:t>
            </a:r>
          </a:p>
          <a:p>
            <a:pPr lvl="1"/>
            <a:r>
              <a:rPr lang="cs-CZ" sz="2000">
                <a:latin typeface="Times New Roman" pitchFamily="18" charset="0"/>
              </a:rPr>
              <a:t>Gymnázium pro SP,</a:t>
            </a:r>
          </a:p>
          <a:p>
            <a:pPr lvl="1"/>
            <a:r>
              <a:rPr lang="cs-CZ" sz="2000">
                <a:latin typeface="Times New Roman" pitchFamily="18" charset="0"/>
              </a:rPr>
              <a:t>SOŠ pro SP.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>
                <a:effectLst>
                  <a:outerShdw blurRad="38100" dist="38100" dir="2700000" algn="tl">
                    <a:srgbClr val="FFFFFF"/>
                  </a:outerShdw>
                </a:effectLst>
              </a:rPr>
              <a:t>Integrace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/>
              <a:t>podmínky integrace, spolupráce s SPC, služby poskytované SPC integrovaným žákům, učitelům běžných škol a rodičům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Kritéria pro integraci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>
              <a:spcBef>
                <a:spcPct val="40000"/>
              </a:spcBef>
              <a:buFontTx/>
              <a:buNone/>
            </a:pPr>
            <a:r>
              <a:rPr lang="cs-CZ" sz="2000" b="1" dirty="0"/>
              <a:t>(Janotová, Svobodová, 1998)</a:t>
            </a:r>
            <a:endParaRPr lang="cs-CZ" sz="2000" dirty="0"/>
          </a:p>
          <a:p>
            <a:pPr>
              <a:spcBef>
                <a:spcPct val="40000"/>
              </a:spcBef>
            </a:pPr>
            <a:endParaRPr lang="cs-CZ" sz="2000" b="1" dirty="0" smtClean="0"/>
          </a:p>
          <a:p>
            <a:pPr>
              <a:spcBef>
                <a:spcPct val="40000"/>
              </a:spcBef>
            </a:pPr>
            <a:r>
              <a:rPr lang="cs-CZ" sz="2000" b="1" dirty="0" smtClean="0"/>
              <a:t>Dítě</a:t>
            </a:r>
            <a:r>
              <a:rPr lang="cs-CZ" sz="2000" dirty="0" smtClean="0"/>
              <a:t>.</a:t>
            </a:r>
            <a:endParaRPr lang="cs-CZ" sz="2000" dirty="0"/>
          </a:p>
          <a:p>
            <a:pPr>
              <a:spcBef>
                <a:spcPct val="40000"/>
              </a:spcBef>
            </a:pPr>
            <a:r>
              <a:rPr lang="cs-CZ" sz="2000" b="1" dirty="0" smtClean="0"/>
              <a:t>Rodina</a:t>
            </a:r>
            <a:r>
              <a:rPr lang="cs-CZ" sz="2000" dirty="0" smtClean="0"/>
              <a:t>.</a:t>
            </a:r>
            <a:endParaRPr lang="cs-CZ" sz="2000" dirty="0"/>
          </a:p>
          <a:p>
            <a:pPr>
              <a:spcBef>
                <a:spcPct val="40000"/>
              </a:spcBef>
            </a:pPr>
            <a:r>
              <a:rPr lang="cs-CZ" sz="2000" b="1" dirty="0" smtClean="0"/>
              <a:t>Škola</a:t>
            </a:r>
            <a:r>
              <a:rPr lang="cs-CZ" sz="2000" dirty="0" smtClean="0"/>
              <a:t>.</a:t>
            </a:r>
            <a:endParaRPr lang="cs-CZ" sz="2000" dirty="0"/>
          </a:p>
          <a:p>
            <a:pPr>
              <a:spcBef>
                <a:spcPct val="40000"/>
              </a:spcBef>
            </a:pPr>
            <a:r>
              <a:rPr lang="cs-CZ" sz="2000" b="1" dirty="0" smtClean="0"/>
              <a:t>SPC</a:t>
            </a:r>
            <a:r>
              <a:rPr lang="cs-CZ" sz="2000" dirty="0" smtClean="0"/>
              <a:t>.</a:t>
            </a:r>
            <a:endParaRPr lang="cs-CZ" sz="2000" dirty="0"/>
          </a:p>
          <a:p>
            <a:pPr>
              <a:spcBef>
                <a:spcPct val="40000"/>
              </a:spcBef>
            </a:pPr>
            <a:r>
              <a:rPr lang="cs-CZ" sz="2000" b="1" dirty="0"/>
              <a:t>Prostředky speciálně-pedagogické </a:t>
            </a:r>
            <a:r>
              <a:rPr lang="cs-CZ" sz="2000" b="1" dirty="0" smtClean="0"/>
              <a:t>podpory</a:t>
            </a:r>
            <a:r>
              <a:rPr lang="cs-CZ" sz="2000" dirty="0" smtClean="0"/>
              <a:t>.</a:t>
            </a:r>
            <a:endParaRPr lang="cs-CZ" sz="2000" dirty="0"/>
          </a:p>
          <a:p>
            <a:pPr>
              <a:spcBef>
                <a:spcPct val="40000"/>
              </a:spcBef>
            </a:pPr>
            <a:r>
              <a:rPr lang="cs-CZ" sz="2000" b="1" dirty="0"/>
              <a:t>Forma </a:t>
            </a:r>
            <a:r>
              <a:rPr lang="cs-CZ" sz="2000" b="1" dirty="0" smtClean="0"/>
              <a:t>integrace</a:t>
            </a:r>
            <a:r>
              <a:rPr lang="cs-CZ" sz="2000" dirty="0" smtClean="0"/>
              <a:t>.</a:t>
            </a:r>
            <a:endParaRPr lang="cs-CZ" sz="2000" dirty="0"/>
          </a:p>
          <a:p>
            <a:pPr>
              <a:spcBef>
                <a:spcPct val="40000"/>
              </a:spcBef>
            </a:pPr>
            <a:r>
              <a:rPr lang="cs-CZ" sz="2000" b="1" dirty="0"/>
              <a:t>Další </a:t>
            </a:r>
            <a:r>
              <a:rPr lang="cs-CZ" sz="2000" b="1" dirty="0" smtClean="0"/>
              <a:t>faktory</a:t>
            </a:r>
            <a:r>
              <a:rPr lang="cs-CZ" sz="2000" dirty="0" smtClean="0"/>
              <a:t>.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Výhody integrace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>
              <a:lnSpc>
                <a:spcPct val="80000"/>
              </a:lnSpc>
              <a:buFontTx/>
              <a:buNone/>
            </a:pPr>
            <a:r>
              <a:rPr lang="cs-CZ" sz="2800" b="1"/>
              <a:t>(Janotová, Svobodová, 1998)</a:t>
            </a:r>
          </a:p>
          <a:p>
            <a:pPr>
              <a:lnSpc>
                <a:spcPct val="80000"/>
              </a:lnSpc>
            </a:pPr>
            <a:r>
              <a:rPr lang="cs-CZ" sz="2800"/>
              <a:t>v místě bydliště</a:t>
            </a:r>
          </a:p>
          <a:p>
            <a:pPr>
              <a:lnSpc>
                <a:spcPct val="80000"/>
              </a:lnSpc>
            </a:pPr>
            <a:r>
              <a:rPr lang="cs-CZ" sz="2800"/>
              <a:t>identifikace se skupinou slyšících</a:t>
            </a:r>
          </a:p>
          <a:p>
            <a:pPr>
              <a:lnSpc>
                <a:spcPct val="80000"/>
              </a:lnSpc>
            </a:pPr>
            <a:r>
              <a:rPr lang="cs-CZ" sz="2800"/>
              <a:t>běžná škola je výzvou, podnětem</a:t>
            </a:r>
          </a:p>
          <a:p>
            <a:pPr>
              <a:lnSpc>
                <a:spcPct val="80000"/>
              </a:lnSpc>
            </a:pPr>
            <a:r>
              <a:rPr lang="cs-CZ" sz="2800"/>
              <a:t>dostatek mluvních vzorů</a:t>
            </a:r>
          </a:p>
          <a:p>
            <a:pPr>
              <a:lnSpc>
                <a:spcPct val="80000"/>
              </a:lnSpc>
            </a:pPr>
            <a:r>
              <a:rPr lang="cs-CZ" sz="2800"/>
              <a:t>lepší školní a řečové výkony</a:t>
            </a:r>
          </a:p>
          <a:p>
            <a:pPr>
              <a:lnSpc>
                <a:spcPct val="80000"/>
              </a:lnSpc>
            </a:pPr>
            <a:r>
              <a:rPr lang="cs-CZ" sz="2800"/>
              <a:t>musí se vyrovnávat se všedními potížemi</a:t>
            </a:r>
          </a:p>
          <a:p>
            <a:pPr>
              <a:lnSpc>
                <a:spcPct val="80000"/>
              </a:lnSpc>
            </a:pPr>
            <a:r>
              <a:rPr lang="cs-CZ" sz="2800"/>
              <a:t>význam pro zdravé děti</a:t>
            </a:r>
          </a:p>
          <a:p>
            <a:pPr>
              <a:lnSpc>
                <a:spcPct val="80000"/>
              </a:lnSpc>
            </a:pPr>
            <a:r>
              <a:rPr lang="cs-CZ" sz="2800"/>
              <a:t>lepší návaznost – střední a vysoké školy.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Nevýhody integrace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>
              <a:buFontTx/>
              <a:buNone/>
            </a:pPr>
            <a:r>
              <a:rPr lang="cs-CZ" sz="2800" b="1"/>
              <a:t>(Janotová, Svobodová, 1998)</a:t>
            </a:r>
          </a:p>
          <a:p>
            <a:r>
              <a:rPr lang="cs-CZ" sz="2800"/>
              <a:t>učitel si nemusí uvědomovat odlišnost přístupu</a:t>
            </a:r>
          </a:p>
          <a:p>
            <a:r>
              <a:rPr lang="cs-CZ" sz="2800"/>
              <a:t>dítě se může cítit izolované</a:t>
            </a:r>
          </a:p>
          <a:p>
            <a:r>
              <a:rPr lang="cs-CZ" sz="2800"/>
              <a:t>velký počet žáků ve třídě</a:t>
            </a:r>
          </a:p>
          <a:p>
            <a:r>
              <a:rPr lang="cs-CZ" sz="2800"/>
              <a:t>neochota spolužáků pomáhat</a:t>
            </a:r>
          </a:p>
          <a:p>
            <a:r>
              <a:rPr lang="cs-CZ" sz="2800"/>
              <a:t>špatná akustika, hladina hluku</a:t>
            </a:r>
          </a:p>
          <a:p>
            <a:r>
              <a:rPr lang="cs-CZ" sz="2800"/>
              <a:t>větší vytížení rodičů.</a:t>
            </a:r>
          </a:p>
          <a:p>
            <a:endParaRPr lang="cs-CZ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Příprava školy na přijetí žáka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cs-CZ" sz="2000" b="1"/>
              <a:t>Materiální a finanční zabezpečení</a:t>
            </a:r>
          </a:p>
          <a:p>
            <a:pPr marL="609600" indent="-609600">
              <a:spcBef>
                <a:spcPct val="30000"/>
              </a:spcBef>
            </a:pPr>
            <a:r>
              <a:rPr lang="cs-CZ" sz="2000" b="1"/>
              <a:t>Podmínky běžného fungování žáka ve škole</a:t>
            </a:r>
          </a:p>
          <a:p>
            <a:pPr marL="609600" indent="-609600">
              <a:spcBef>
                <a:spcPct val="30000"/>
              </a:spcBef>
            </a:pPr>
            <a:r>
              <a:rPr lang="cs-CZ" sz="2000" b="1"/>
              <a:t>IVP</a:t>
            </a:r>
          </a:p>
          <a:p>
            <a:pPr marL="609600" indent="-609600">
              <a:spcBef>
                <a:spcPct val="30000"/>
              </a:spcBef>
            </a:pPr>
            <a:r>
              <a:rPr lang="cs-CZ" sz="2000" b="1"/>
              <a:t>Organizace a forma výuky</a:t>
            </a:r>
          </a:p>
          <a:p>
            <a:pPr marL="609600" indent="-609600">
              <a:spcBef>
                <a:spcPct val="30000"/>
              </a:spcBef>
            </a:pPr>
            <a:r>
              <a:rPr lang="cs-CZ" sz="2000" b="1"/>
              <a:t>Hodnocení</a:t>
            </a:r>
          </a:p>
          <a:p>
            <a:pPr marL="609600" indent="-609600">
              <a:spcBef>
                <a:spcPct val="30000"/>
              </a:spcBef>
            </a:pPr>
            <a:r>
              <a:rPr lang="cs-CZ" sz="2000" b="1"/>
              <a:t>Mimoškolní aktivity organizované školou</a:t>
            </a:r>
          </a:p>
          <a:p>
            <a:pPr marL="609600" indent="-609600">
              <a:spcBef>
                <a:spcPct val="30000"/>
              </a:spcBef>
            </a:pPr>
            <a:r>
              <a:rPr lang="cs-CZ" sz="2000" b="1"/>
              <a:t>Existence integračního týmu a koordinátora integrace na škole</a:t>
            </a:r>
          </a:p>
          <a:p>
            <a:pPr marL="609600" indent="-609600">
              <a:spcBef>
                <a:spcPct val="30000"/>
              </a:spcBef>
            </a:pPr>
            <a:r>
              <a:rPr lang="cs-CZ" sz="2000" b="1"/>
              <a:t>Role a postavení asistenta</a:t>
            </a:r>
          </a:p>
          <a:p>
            <a:pPr marL="609600" indent="-609600">
              <a:spcBef>
                <a:spcPct val="30000"/>
              </a:spcBef>
            </a:pPr>
            <a:r>
              <a:rPr lang="cs-CZ" sz="2000" b="1"/>
              <a:t>Odborné zajištění integrace</a:t>
            </a:r>
          </a:p>
          <a:p>
            <a:pPr marL="609600" indent="-609600">
              <a:spcBef>
                <a:spcPct val="30000"/>
              </a:spcBef>
            </a:pPr>
            <a:r>
              <a:rPr lang="cs-CZ" sz="2000" b="1"/>
              <a:t>Vztah spolužáků k integrovanému žákovi</a:t>
            </a:r>
          </a:p>
          <a:p>
            <a:pPr marL="609600" indent="-609600">
              <a:spcBef>
                <a:spcPct val="30000"/>
              </a:spcBef>
            </a:pPr>
            <a:r>
              <a:rPr lang="cs-CZ" sz="2000" b="1"/>
              <a:t>Komunikace rodičů žáka se školou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1531</Words>
  <Application>Microsoft Office PowerPoint</Application>
  <PresentationFormat>Předvádění na obrazovce (4:3)</PresentationFormat>
  <Paragraphs>288</Paragraphs>
  <Slides>37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38" baseType="lpstr">
      <vt:lpstr>Motiv sady Office</vt:lpstr>
      <vt:lpstr>Vzdělávání žáků a studentů  se sluchovým postižením</vt:lpstr>
      <vt:lpstr>Vzdělávací systém</vt:lpstr>
      <vt:lpstr>Snímek 3</vt:lpstr>
      <vt:lpstr>Možnosti vzdělávání</vt:lpstr>
      <vt:lpstr>Integrace</vt:lpstr>
      <vt:lpstr>Kritéria pro integraci</vt:lpstr>
      <vt:lpstr>Výhody integrace</vt:lpstr>
      <vt:lpstr>Nevýhody integrace</vt:lpstr>
      <vt:lpstr>Příprava školy na přijetí žáka</vt:lpstr>
      <vt:lpstr>Individuální vzdělávací plán</vt:lpstr>
      <vt:lpstr>Obsah IVP</vt:lpstr>
      <vt:lpstr>Sluchově postiženým dětem chybí:</vt:lpstr>
      <vt:lpstr>Činnosti a služby SPC    1/2</vt:lpstr>
      <vt:lpstr>Činnosti a služby SPC    2/2</vt:lpstr>
      <vt:lpstr>Poskytování poradenských služeb</vt:lpstr>
      <vt:lpstr>Činnost SPC</vt:lpstr>
      <vt:lpstr>Speciální standardní činnosti pro sluchově postižené klienty</vt:lpstr>
      <vt:lpstr>Snímek 18</vt:lpstr>
      <vt:lpstr>Školy pro sluchově postižené </vt:lpstr>
      <vt:lpstr>Mateřská škola</vt:lpstr>
      <vt:lpstr>Základní škola</vt:lpstr>
      <vt:lpstr>Střední odborná učiliště, odborná učiliště a praktické školy</vt:lpstr>
      <vt:lpstr>Vysoká škola</vt:lpstr>
      <vt:lpstr>Učitel ve škole pro SP</vt:lpstr>
      <vt:lpstr>Žáci se sluchovým postižením</vt:lpstr>
      <vt:lpstr>Žáci se sluchovým postižením</vt:lpstr>
      <vt:lpstr>Komunikační přístupy ve školách pro sluchově postižené</vt:lpstr>
      <vt:lpstr>Snímek 28</vt:lpstr>
      <vt:lpstr>V rámci orálního přístupu:</vt:lpstr>
      <vt:lpstr>Orální metoda (komunikace)</vt:lpstr>
      <vt:lpstr>Přístup bilingvální/bikulturní</vt:lpstr>
      <vt:lpstr>slyšící x neslyšící učitel :</vt:lpstr>
      <vt:lpstr>Totální komunikace</vt:lpstr>
      <vt:lpstr>Snímek 34</vt:lpstr>
      <vt:lpstr>Prostředky dorozumívání v rámci TK:</vt:lpstr>
      <vt:lpstr>Teiresiás</vt:lpstr>
      <vt:lpstr>Snímek 37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Pitnerova</dc:creator>
  <cp:lastModifiedBy>Pitnerova</cp:lastModifiedBy>
  <cp:revision>3</cp:revision>
  <dcterms:created xsi:type="dcterms:W3CDTF">2010-11-18T13:13:53Z</dcterms:created>
  <dcterms:modified xsi:type="dcterms:W3CDTF">2010-11-18T13:21:30Z</dcterms:modified>
</cp:coreProperties>
</file>