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E5054-EA8D-4ABD-AF86-6ACBE3A75D70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2C912-3706-47CE-AD2C-7A43241A62A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(Manipulovatelnost lidí – Fuchs..nerozhodnost je matkou autority, nenávidí vraždy, krádeže,</a:t>
            </a:r>
            <a:r>
              <a:rPr lang="cs-CZ" i="1" baseline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sadismus, přesto na rozkaz autority krade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2C912-3706-47CE-AD2C-7A43241A62A9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Milgram</a:t>
            </a:r>
            <a:r>
              <a:rPr lang="cs-CZ" dirty="0" smtClean="0"/>
              <a:t>, vzorový šok, instrukce, zpětná vazba žáka, zpětná vazba experimentátora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2C912-3706-47CE-AD2C-7A43241A62A9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F73D02-D12D-4318-9684-981D83C769CC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051F70-BD1F-470F-A6EF-790ECF61E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Problematika lidské agresivity v zrcadle manipulace a poslušnosti vůči autoritě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/>
          <a:lstStyle/>
          <a:p>
            <a:r>
              <a:rPr lang="cs-CZ" dirty="0" smtClean="0"/>
              <a:t>Stanislav </a:t>
            </a:r>
            <a:r>
              <a:rPr lang="cs-CZ" dirty="0" err="1" smtClean="0"/>
              <a:t>Bendl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PdO</a:t>
            </a:r>
            <a:r>
              <a:rPr lang="cs-CZ" dirty="0" smtClean="0"/>
              <a:t> </a:t>
            </a:r>
            <a:r>
              <a:rPr lang="cs-CZ" dirty="0" smtClean="0"/>
              <a:t>1/2001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56176" y="188640"/>
            <a:ext cx="3235896" cy="461913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Kateřina</a:t>
            </a:r>
            <a:r>
              <a:rPr kumimoji="0" lang="cs-CZ" sz="1400" b="1" i="0" u="none" strike="noStrike" kern="1200" cap="all" spc="0" normalizeH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Maříková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UČO: 350683</a:t>
            </a:r>
            <a:endParaRPr kumimoji="0" lang="cs-CZ" sz="1400" b="1" i="0" u="none" strike="noStrike" kern="1200" cap="all" spc="0" normalizeH="0" baseline="0" noProof="0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Důvody Stanislava </a:t>
            </a:r>
            <a:r>
              <a:rPr lang="cs-CZ" u="sng" dirty="0" err="1" smtClean="0"/>
              <a:t>Bendla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Aktuálnost tématu manipulace a kritického myšlení (média, sekty, politika, obchod)</a:t>
            </a:r>
          </a:p>
          <a:p>
            <a:r>
              <a:rPr lang="cs-CZ" dirty="0" smtClean="0"/>
              <a:t>Stoupající brutalita pachatelů trestných činů</a:t>
            </a:r>
          </a:p>
          <a:p>
            <a:r>
              <a:rPr lang="cs-CZ" dirty="0" smtClean="0"/>
              <a:t>Vzrůstající agresivita dětí a mládeže</a:t>
            </a:r>
          </a:p>
          <a:p>
            <a:r>
              <a:rPr lang="cs-CZ" dirty="0" smtClean="0"/>
              <a:t>Úpadek autority a kázně vs. Nátlak, totalita zbavující člověka svobody, tvořivosti a spontaneity</a:t>
            </a:r>
          </a:p>
          <a:p>
            <a:r>
              <a:rPr lang="cs-CZ" dirty="0" smtClean="0"/>
              <a:t>Nepřesné a neuspořádané informace o </a:t>
            </a:r>
            <a:r>
              <a:rPr lang="cs-CZ" dirty="0" err="1" smtClean="0"/>
              <a:t>Milgramových</a:t>
            </a:r>
            <a:r>
              <a:rPr lang="cs-CZ" dirty="0" smtClean="0"/>
              <a:t> experimentech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Vymezení pojmů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73384"/>
            <a:ext cx="8363272" cy="5184616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Kázeň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vědomé dodržování zadaných norem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Poslušnost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je na rozdíl od kázně pasivní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Autorita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sociální vztah mezi nositeli respektu a úcty a mezi osobami respekt a úctu projevujícími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Manipulace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záměrné ovlivňování osob bez jejich vědomí a souhlasu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Agrese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forma chování, jehož cílem je vědomě někoho poškodit nebo mu ublížit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Agresivita</a:t>
            </a: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tendence k útočnému jednání vůči jiné osobě</a:t>
            </a:r>
          </a:p>
          <a:p>
            <a:endParaRPr lang="cs-CZ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(Manipulovatelnost lidí)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mind_sp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33056"/>
            <a:ext cx="4860032" cy="25527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T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          </a:t>
            </a:r>
            <a:r>
              <a:rPr lang="cs-CZ" u="sng" dirty="0" err="1" smtClean="0"/>
              <a:t>Milgramovy</a:t>
            </a:r>
            <a:r>
              <a:rPr lang="cs-CZ" u="sng" dirty="0" smtClean="0"/>
              <a:t> experimenty</a:t>
            </a:r>
            <a:endParaRPr lang="cs-CZ" u="sng" dirty="0"/>
          </a:p>
        </p:txBody>
      </p:sp>
      <p:pic>
        <p:nvPicPr>
          <p:cNvPr id="6" name="Zástupný symbol pro obsah 5" descr="Stanley_Milgram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611560" y="404664"/>
            <a:ext cx="1386219" cy="1740024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187624" y="1268760"/>
            <a:ext cx="6923112" cy="5102027"/>
          </a:xfrm>
        </p:spPr>
        <p:txBody>
          <a:bodyPr/>
          <a:lstStyle/>
          <a:p>
            <a:pPr lvl="3"/>
            <a:r>
              <a:rPr lang="cs-CZ" sz="2400" dirty="0" smtClean="0"/>
              <a:t>Behaviorální studie poslušnosti (1963)</a:t>
            </a:r>
          </a:p>
          <a:p>
            <a:pPr lvl="3"/>
            <a:endParaRPr lang="cs-CZ" dirty="0" smtClean="0"/>
          </a:p>
          <a:p>
            <a:pPr lvl="3"/>
            <a:endParaRPr lang="cs-CZ" dirty="0" smtClean="0"/>
          </a:p>
          <a:p>
            <a:r>
              <a:rPr lang="cs-CZ" dirty="0" smtClean="0">
                <a:solidFill>
                  <a:schemeClr val="bg1"/>
                </a:solidFill>
              </a:rPr>
              <a:t>40 mužů ve věku 20-50 let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Yale</a:t>
            </a:r>
            <a:r>
              <a:rPr lang="cs-CZ" dirty="0" smtClean="0">
                <a:solidFill>
                  <a:schemeClr val="bg1"/>
                </a:solidFill>
              </a:rPr>
              <a:t>, interakční laboratoř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Párové asociace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Špatná odpověď » </a:t>
            </a:r>
            <a:r>
              <a:rPr lang="cs-CZ" sz="2400" dirty="0" smtClean="0">
                <a:solidFill>
                  <a:schemeClr val="bg1"/>
                </a:solidFill>
              </a:rPr>
              <a:t>elektrický šok </a:t>
            </a:r>
            <a:r>
              <a:rPr lang="cs-CZ" sz="1400" dirty="0" smtClean="0">
                <a:solidFill>
                  <a:schemeClr val="bg1"/>
                </a:solidFill>
              </a:rPr>
              <a:t>(15V - 450V)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97152"/>
            <a:ext cx="4104455" cy="98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Výsledky </a:t>
            </a:r>
            <a:r>
              <a:rPr lang="cs-CZ" u="sng" dirty="0" err="1" smtClean="0"/>
              <a:t>Milgramova</a:t>
            </a:r>
            <a:r>
              <a:rPr lang="cs-CZ" u="sng" dirty="0" smtClean="0"/>
              <a:t> experimentu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endParaRPr lang="cs-CZ" b="1" dirty="0" smtClean="0"/>
          </a:p>
          <a:p>
            <a:pPr fontAlgn="t"/>
            <a:endParaRPr lang="cs-CZ" b="1" dirty="0" smtClean="0"/>
          </a:p>
          <a:p>
            <a:pPr fontAlgn="t"/>
            <a:endParaRPr lang="cs-CZ" b="1" dirty="0" smtClean="0"/>
          </a:p>
          <a:p>
            <a:pPr fontAlgn="t"/>
            <a:endParaRPr lang="cs-CZ" b="1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b="1" dirty="0" smtClean="0"/>
          </a:p>
          <a:p>
            <a:pPr fontAlgn="t"/>
            <a:endParaRPr lang="cs-CZ" b="1" dirty="0" smtClean="0"/>
          </a:p>
          <a:p>
            <a:pPr fontAlgn="t"/>
            <a:endParaRPr lang="cs-CZ" b="1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827583" y="2276872"/>
          <a:ext cx="7416825" cy="362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4028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Intenzita šoku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Míra šoku (V)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Ukončili experiment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Lehký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</a:t>
                      </a:r>
                      <a:r>
                        <a:rPr lang="cs-CZ" baseline="0" dirty="0" smtClean="0"/>
                        <a:t> 30, 45, 60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Mírný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75, 90, 105,</a:t>
                      </a:r>
                      <a:r>
                        <a:rPr lang="cs-CZ" baseline="0" dirty="0" smtClean="0"/>
                        <a:t> 120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Silný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135, 150, 165, 180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Velmi</a:t>
                      </a:r>
                      <a:r>
                        <a:rPr lang="cs-CZ" baseline="0" dirty="0" smtClean="0"/>
                        <a:t> silný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195, 210, 225, 240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Intenzivní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255, 270, 285, 300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baseline="0" dirty="0" smtClean="0"/>
                        <a:t> osob (</a:t>
                      </a:r>
                      <a:r>
                        <a:rPr lang="cs-CZ" baseline="0" dirty="0" smtClean="0"/>
                        <a:t>300V-tluče)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Šok extrémní intenzity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315, 330, 345, 360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os. (4</a:t>
                      </a:r>
                      <a:r>
                        <a:rPr lang="cs-CZ" baseline="0" dirty="0" smtClean="0"/>
                        <a:t> při </a:t>
                      </a:r>
                      <a:r>
                        <a:rPr lang="cs-CZ" dirty="0" smtClean="0"/>
                        <a:t>315V-tluče)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Nebezpečí: těžký šok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375, 390, 405, 420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osoba (375V)</a:t>
                      </a:r>
                      <a:endParaRPr lang="cs-CZ" dirty="0"/>
                    </a:p>
                  </a:txBody>
                  <a:tcPr/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cs-CZ" dirty="0" smtClean="0"/>
                        <a:t>XXX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435,</a:t>
                      </a:r>
                      <a:r>
                        <a:rPr lang="cs-CZ" baseline="0" dirty="0" smtClean="0"/>
                        <a:t> 450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 osob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326</Words>
  <Application>Microsoft Office PowerPoint</Application>
  <PresentationFormat>Předvádění na obrazovce (4:3)</PresentationFormat>
  <Paragraphs>136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Problematika lidské agresivity v zrcadle manipulace a poslušnosti vůči autoritě</vt:lpstr>
      <vt:lpstr>Důvody Stanislava Bendla</vt:lpstr>
      <vt:lpstr>Vymezení pojmů</vt:lpstr>
      <vt:lpstr>          Milgramovy experimenty</vt:lpstr>
      <vt:lpstr>Výsledky Milgramova experimentu </vt:lpstr>
      <vt:lpstr>Děkuji za pozornost!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lidské agresivity v zrcadle manipulace a poslušnosti vůči autoritě</dc:title>
  <dc:creator>Katarinka</dc:creator>
  <cp:lastModifiedBy>Katarinka</cp:lastModifiedBy>
  <cp:revision>29</cp:revision>
  <dcterms:created xsi:type="dcterms:W3CDTF">2010-11-06T11:04:17Z</dcterms:created>
  <dcterms:modified xsi:type="dcterms:W3CDTF">2010-12-02T00:23:24Z</dcterms:modified>
</cp:coreProperties>
</file>