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9" r:id="rId1"/>
  </p:sldMasterIdLst>
  <p:sldIdLst>
    <p:sldId id="256" r:id="rId2"/>
    <p:sldId id="328" r:id="rId3"/>
    <p:sldId id="275" r:id="rId4"/>
    <p:sldId id="329" r:id="rId5"/>
    <p:sldId id="259" r:id="rId6"/>
    <p:sldId id="313" r:id="rId7"/>
    <p:sldId id="278" r:id="rId8"/>
    <p:sldId id="323" r:id="rId9"/>
    <p:sldId id="326" r:id="rId10"/>
    <p:sldId id="305" r:id="rId11"/>
    <p:sldId id="320" r:id="rId12"/>
    <p:sldId id="268" r:id="rId13"/>
    <p:sldId id="269" r:id="rId14"/>
    <p:sldId id="293" r:id="rId15"/>
    <p:sldId id="314" r:id="rId16"/>
    <p:sldId id="294" r:id="rId17"/>
    <p:sldId id="315" r:id="rId18"/>
    <p:sldId id="296" r:id="rId19"/>
    <p:sldId id="316" r:id="rId20"/>
    <p:sldId id="295" r:id="rId21"/>
    <p:sldId id="317" r:id="rId22"/>
    <p:sldId id="342" r:id="rId23"/>
    <p:sldId id="338" r:id="rId24"/>
    <p:sldId id="339" r:id="rId25"/>
    <p:sldId id="340" r:id="rId26"/>
    <p:sldId id="341" r:id="rId27"/>
    <p:sldId id="319" r:id="rId28"/>
    <p:sldId id="303" r:id="rId29"/>
    <p:sldId id="337" r:id="rId3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66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728B39D-6140-4A14-BFBE-62DE9E26CE29}" type="datetimeFigureOut">
              <a:rPr lang="cs-CZ"/>
              <a:pPr>
                <a:defRPr/>
              </a:pPr>
              <a:t>10.11.2010</a:t>
            </a:fld>
            <a:endParaRPr lang="cs-CZ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41F212F-F656-41B9-B82E-FEBDAC37962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1C776-7422-4170-A6A5-9D4F8C61F400}" type="datetimeFigureOut">
              <a:rPr lang="cs-CZ"/>
              <a:pPr>
                <a:defRPr/>
              </a:pPr>
              <a:t>10.11.2010</a:t>
            </a:fld>
            <a:endParaRPr lang="cs-CZ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6B45A-711F-41D9-9C38-92523F14B53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0C6D5-71C3-44CE-9E5B-A1541E485E42}" type="datetimeFigureOut">
              <a:rPr lang="cs-CZ"/>
              <a:pPr>
                <a:defRPr/>
              </a:pPr>
              <a:t>10.11.2010</a:t>
            </a:fld>
            <a:endParaRPr lang="cs-CZ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20FB3-69C2-4428-BBED-05A6445A09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A3517-380A-46C6-8D08-ADD4890DAAE9}" type="datetimeFigureOut">
              <a:rPr lang="cs-CZ"/>
              <a:pPr>
                <a:defRPr/>
              </a:pPr>
              <a:t>10.11.2010</a:t>
            </a:fld>
            <a:endParaRPr lang="cs-CZ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5C4DC-447A-45D0-8731-87751C54148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D7286-0188-4CCD-B833-5F0426970255}" type="datetimeFigureOut">
              <a:rPr lang="cs-CZ"/>
              <a:pPr>
                <a:defRPr/>
              </a:pPr>
              <a:t>10.11.2010</a:t>
            </a:fld>
            <a:endParaRPr lang="cs-CZ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B0BB6-CB82-451E-8A56-FA2B4BA953A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Chevron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1A4604-A90C-4DF8-AC1F-90A60479E0AC}" type="datetimeFigureOut">
              <a:rPr lang="cs-CZ"/>
              <a:pPr>
                <a:defRPr/>
              </a:pPr>
              <a:t>10.11.2010</a:t>
            </a:fld>
            <a:endParaRPr lang="cs-CZ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F947155-2009-40B9-A073-674D363D2F8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3091A9-081A-462C-BC07-821ECB7A5134}" type="datetimeFigureOut">
              <a:rPr lang="cs-CZ"/>
              <a:pPr>
                <a:defRPr/>
              </a:pPr>
              <a:t>10.11.2010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C2ADEC-EEE0-4AB1-8775-7E9F5B16E15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AC68C34-8D28-4D1D-916D-4BBE5DD06799}" type="datetimeFigureOut">
              <a:rPr lang="cs-CZ"/>
              <a:pPr>
                <a:defRPr/>
              </a:pPr>
              <a:t>10.11.2010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147853-9975-4D0A-B5AE-DBDC9B792D6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21738F-BAEC-4A20-9722-31954B9AE282}" type="datetimeFigureOut">
              <a:rPr lang="cs-CZ"/>
              <a:pPr>
                <a:defRPr/>
              </a:pPr>
              <a:t>10.11.2010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3CA767-8082-471C-8D04-07B9CD87350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EE5B1-42D1-4E95-AEF1-4C3114628693}" type="datetimeFigureOut">
              <a:rPr lang="cs-CZ"/>
              <a:pPr>
                <a:defRPr/>
              </a:pPr>
              <a:t>10.11.2010</a:t>
            </a:fld>
            <a:endParaRPr lang="cs-CZ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B6D6D-2CFE-45A3-810E-80DC95E5FB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754F94-72B7-476D-84F0-1F6D305FA6B8}" type="datetimeFigureOut">
              <a:rPr lang="cs-CZ"/>
              <a:pPr>
                <a:defRPr/>
              </a:pPr>
              <a:t>10.11.2010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133B4B-BA7B-4CB1-AA02-17C65965AB3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Chevron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49A07D5-23B3-4AE1-B580-945D2DA66132}" type="datetimeFigureOut">
              <a:rPr lang="cs-CZ"/>
              <a:pPr>
                <a:defRPr/>
              </a:pPr>
              <a:t>10.11.2010</a:t>
            </a:fld>
            <a:endParaRPr lang="cs-CZ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4102F8A-E72F-4E7F-8A74-29F85341ED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183DCA4-1C70-4462-9F8C-511ACC15B488}" type="datetimeFigureOut">
              <a:rPr lang="cs-CZ"/>
              <a:pPr>
                <a:defRPr/>
              </a:pPr>
              <a:t>10.11.2010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A18D596-EF06-4978-8E65-2C8FC133FC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1" r:id="rId2"/>
    <p:sldLayoutId id="2147483923" r:id="rId3"/>
    <p:sldLayoutId id="2147483924" r:id="rId4"/>
    <p:sldLayoutId id="2147483925" r:id="rId5"/>
    <p:sldLayoutId id="2147483926" r:id="rId6"/>
    <p:sldLayoutId id="2147483920" r:id="rId7"/>
    <p:sldLayoutId id="2147483927" r:id="rId8"/>
    <p:sldLayoutId id="2147483928" r:id="rId9"/>
    <p:sldLayoutId id="2147483919" r:id="rId10"/>
    <p:sldLayoutId id="2147483918" r:id="rId11"/>
    <p:sldLayoutId id="2147483917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785813"/>
            <a:ext cx="7772400" cy="28146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solidFill>
                  <a:srgbClr val="FF0000"/>
                </a:solidFill>
              </a:rPr>
              <a:t>Pedagogické přístupy k nadaným žákům </a:t>
            </a:r>
            <a:br>
              <a:rPr lang="cs-CZ" dirty="0" smtClean="0">
                <a:solidFill>
                  <a:srgbClr val="FF0000"/>
                </a:solidFill>
              </a:rPr>
            </a:br>
            <a:endParaRPr lang="cs-CZ" dirty="0" smtClean="0">
              <a:solidFill>
                <a:srgbClr val="FF0000"/>
              </a:solidFill>
            </a:endParaRP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571500" y="4000500"/>
            <a:ext cx="8062913" cy="1752600"/>
          </a:xfrm>
        </p:spPr>
        <p:txBody>
          <a:bodyPr/>
          <a:lstStyle/>
          <a:p>
            <a:pPr marR="0"/>
            <a:r>
              <a:rPr lang="cs-CZ" b="1" dirty="0" smtClean="0"/>
              <a:t>Jana Škrabánková</a:t>
            </a:r>
            <a:endParaRPr lang="cs-CZ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ontent Placeholder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51847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cs-CZ" sz="2400" b="1" smtClean="0">
                <a:latin typeface="Arial" charset="0"/>
              </a:rPr>
              <a:t>Abraham J. Tannenbaum (1986)</a:t>
            </a:r>
          </a:p>
          <a:p>
            <a:pPr>
              <a:buFont typeface="Wingdings" pitchFamily="2" charset="2"/>
              <a:buChar char="Ø"/>
            </a:pPr>
            <a:r>
              <a:rPr lang="cs-CZ" sz="2400" smtClean="0">
                <a:latin typeface="Arial" charset="0"/>
              </a:rPr>
              <a:t>Psychologický model nadání</a:t>
            </a:r>
            <a:endParaRPr lang="cs-CZ" sz="2400" b="1" smtClean="0">
              <a:latin typeface="Arial" charset="0"/>
            </a:endParaRPr>
          </a:p>
          <a:p>
            <a:pPr>
              <a:buFont typeface="Arial" charset="0"/>
              <a:buNone/>
            </a:pPr>
            <a:endParaRPr lang="cs-CZ" sz="2400" b="1" smtClean="0"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cs-CZ" sz="2400" b="1" smtClean="0">
                <a:latin typeface="Arial" charset="0"/>
              </a:rPr>
              <a:t>Joseph S. Renzulli (1977)</a:t>
            </a:r>
          </a:p>
          <a:p>
            <a:pPr>
              <a:buFont typeface="Wingdings" pitchFamily="2" charset="2"/>
              <a:buChar char="Ø"/>
            </a:pPr>
            <a:r>
              <a:rPr lang="cs-CZ" sz="2400" smtClean="0">
                <a:latin typeface="Arial" charset="0"/>
              </a:rPr>
              <a:t>Tříkruhová koncepce nadání</a:t>
            </a:r>
            <a:endParaRPr lang="cs-CZ" sz="2400" b="1" smtClean="0">
              <a:latin typeface="Arial" charset="0"/>
            </a:endParaRPr>
          </a:p>
          <a:p>
            <a:pPr>
              <a:buFont typeface="Arial" charset="0"/>
              <a:buNone/>
            </a:pPr>
            <a:endParaRPr lang="cs-CZ" sz="2400" b="1" smtClean="0"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cs-CZ" sz="2400" b="1" smtClean="0">
                <a:latin typeface="Arial" charset="0"/>
              </a:rPr>
              <a:t>Franz J. Mönks (1987)</a:t>
            </a:r>
          </a:p>
          <a:p>
            <a:pPr>
              <a:buFont typeface="Wingdings" pitchFamily="2" charset="2"/>
              <a:buChar char="Ø"/>
            </a:pPr>
            <a:r>
              <a:rPr lang="cs-CZ" sz="2400" smtClean="0">
                <a:latin typeface="Arial" charset="0"/>
              </a:rPr>
              <a:t>Triadický model nadání</a:t>
            </a:r>
            <a:endParaRPr lang="cs-CZ" sz="2400" b="1" smtClean="0">
              <a:latin typeface="Arial" charset="0"/>
            </a:endParaRPr>
          </a:p>
          <a:p>
            <a:pPr>
              <a:buFont typeface="Arial" charset="0"/>
              <a:buNone/>
            </a:pPr>
            <a:endParaRPr lang="cs-CZ" sz="2400" b="1" smtClean="0"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cs-CZ" sz="2400" b="1" smtClean="0">
                <a:latin typeface="Arial" charset="0"/>
              </a:rPr>
              <a:t>Francoys Gagne (1993, revidovaný v r. 2000)</a:t>
            </a:r>
          </a:p>
          <a:p>
            <a:pPr>
              <a:buFont typeface="Wingdings" pitchFamily="2" charset="2"/>
              <a:buChar char="Ø"/>
            </a:pPr>
            <a:r>
              <a:rPr lang="cs-CZ" sz="2400" smtClean="0">
                <a:latin typeface="Arial" charset="0"/>
              </a:rPr>
              <a:t>Diferencovaný model nadání a talentu</a:t>
            </a:r>
            <a:endParaRPr lang="cs-CZ" sz="2400" b="1" smtClean="0">
              <a:latin typeface="Arial" charset="0"/>
            </a:endParaRPr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93610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FF0000"/>
                </a:solidFill>
              </a:rPr>
              <a:t/>
            </a:r>
            <a:br>
              <a:rPr lang="cs-CZ" sz="3200" dirty="0" smtClean="0">
                <a:solidFill>
                  <a:srgbClr val="FF0000"/>
                </a:solidFill>
              </a:rPr>
            </a:br>
            <a:r>
              <a:rPr lang="cs-CZ" sz="4000" dirty="0" smtClean="0">
                <a:solidFill>
                  <a:srgbClr val="FF0000"/>
                </a:solidFill>
              </a:rPr>
              <a:t>Modely nadání </a:t>
            </a:r>
            <a:r>
              <a:rPr lang="cs-CZ" sz="3200" dirty="0" smtClean="0"/>
              <a:t/>
            </a:r>
            <a:br>
              <a:rPr lang="cs-CZ" sz="3200" dirty="0" smtClean="0"/>
            </a:br>
            <a:endParaRPr lang="cs-CZ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8785225" cy="9810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1600" dirty="0" smtClean="0">
                <a:latin typeface="Arial" charset="0"/>
              </a:rPr>
              <a:t/>
            </a:r>
            <a:br>
              <a:rPr lang="cs-CZ" sz="1600" dirty="0" smtClean="0">
                <a:latin typeface="Arial" charset="0"/>
              </a:rPr>
            </a:br>
            <a:r>
              <a:rPr lang="cs-CZ" sz="1600" dirty="0" smtClean="0">
                <a:latin typeface="Arial" charset="0"/>
              </a:rPr>
              <a:t/>
            </a:r>
            <a:br>
              <a:rPr lang="cs-CZ" sz="1600" dirty="0" smtClean="0">
                <a:latin typeface="Arial" charset="0"/>
              </a:rPr>
            </a:br>
            <a:r>
              <a:rPr lang="cs-CZ" sz="1600" dirty="0" smtClean="0">
                <a:latin typeface="Arial" charset="0"/>
              </a:rPr>
              <a:t>  </a:t>
            </a:r>
            <a:br>
              <a:rPr lang="cs-CZ" sz="1600" dirty="0" smtClean="0">
                <a:latin typeface="Arial" charset="0"/>
              </a:rPr>
            </a:br>
            <a:r>
              <a:rPr lang="cs-CZ" sz="1600" dirty="0" smtClean="0">
                <a:latin typeface="Arial" charset="0"/>
              </a:rPr>
              <a:t/>
            </a:r>
            <a:br>
              <a:rPr lang="cs-CZ" sz="1600" dirty="0" smtClean="0">
                <a:latin typeface="Arial" charset="0"/>
              </a:rPr>
            </a:br>
            <a:r>
              <a:rPr lang="cs-CZ" sz="2800" dirty="0" smtClean="0">
                <a:solidFill>
                  <a:srgbClr val="FF0000"/>
                </a:solidFill>
                <a:latin typeface="Arial" charset="0"/>
              </a:rPr>
              <a:t>Psychologický + multidimenzionální model nadání </a:t>
            </a:r>
            <a:r>
              <a:rPr lang="cs-CZ" sz="1600" dirty="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cs-CZ" sz="1600" dirty="0" smtClean="0">
                <a:solidFill>
                  <a:srgbClr val="FF0000"/>
                </a:solidFill>
                <a:latin typeface="Arial" charset="0"/>
              </a:rPr>
            </a:br>
            <a:r>
              <a:rPr lang="cs-CZ" sz="1600" dirty="0" smtClean="0">
                <a:latin typeface="Arial" charset="0"/>
              </a:rPr>
              <a:t/>
            </a:r>
            <a:br>
              <a:rPr lang="cs-CZ" sz="1600" dirty="0" smtClean="0">
                <a:latin typeface="Arial" charset="0"/>
              </a:rPr>
            </a:br>
            <a:endParaRPr lang="cs-CZ" sz="1600" dirty="0" smtClean="0">
              <a:latin typeface="Arial" charset="0"/>
            </a:endParaRPr>
          </a:p>
        </p:txBody>
      </p:sp>
      <p:pic>
        <p:nvPicPr>
          <p:cNvPr id="24578" name="Content Placeholder 4" descr="hvezda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196975"/>
            <a:ext cx="3527425" cy="2592388"/>
          </a:xfrm>
        </p:spPr>
      </p:pic>
      <p:pic>
        <p:nvPicPr>
          <p:cNvPr id="24579" name="Picture 4" descr="talent_trojuhelnik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3860800"/>
            <a:ext cx="3887788" cy="2808288"/>
          </a:xfrm>
        </p:spPr>
      </p:pic>
      <p:pic>
        <p:nvPicPr>
          <p:cNvPr id="24580" name="Picture 4" descr="diagram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211638" y="3644900"/>
            <a:ext cx="4681537" cy="2736850"/>
          </a:xfrm>
        </p:spPr>
      </p:pic>
      <p:pic>
        <p:nvPicPr>
          <p:cNvPr id="24581" name="Picture 2" descr="Renzull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363" y="836613"/>
            <a:ext cx="33115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313"/>
            <a:ext cx="8229600" cy="4681537"/>
          </a:xfrm>
        </p:spPr>
        <p:txBody>
          <a:bodyPr>
            <a:normAutofit fontScale="92500" lnSpcReduction="10000"/>
          </a:bodyPr>
          <a:lstStyle/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cs-CZ" sz="2000" dirty="0" smtClean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cs-CZ" sz="2800" b="1" dirty="0" smtClean="0">
                <a:solidFill>
                  <a:srgbClr val="000066"/>
                </a:solidFill>
              </a:rPr>
              <a:t>žák svými znalostmi přesahuje stanovené požadavky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cs-CZ" sz="2800" b="1" dirty="0" smtClean="0">
              <a:solidFill>
                <a:srgbClr val="000066"/>
              </a:solidFill>
            </a:endParaRP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cs-CZ" sz="2800" b="1" dirty="0" smtClean="0">
                <a:solidFill>
                  <a:srgbClr val="000066"/>
                </a:solidFill>
              </a:rPr>
              <a:t>problematický přístup k pravidlům školní práce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cs-CZ" sz="2800" b="1" dirty="0" smtClean="0">
              <a:solidFill>
                <a:srgbClr val="000066"/>
              </a:solidFill>
            </a:endParaRP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cs-CZ" sz="2800" b="1" dirty="0" smtClean="0">
                <a:solidFill>
                  <a:srgbClr val="000066"/>
                </a:solidFill>
              </a:rPr>
              <a:t>tendence k vytváření vlastních pravidel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cs-CZ" sz="2800" b="1" dirty="0" smtClean="0">
              <a:solidFill>
                <a:srgbClr val="000066"/>
              </a:solidFill>
            </a:endParaRP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cs-CZ" sz="2800" b="1" dirty="0" smtClean="0">
                <a:solidFill>
                  <a:srgbClr val="000066"/>
                </a:solidFill>
              </a:rPr>
              <a:t>sklon k perfekcionismu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endParaRPr lang="cs-CZ" sz="2800" b="1" dirty="0" smtClean="0">
              <a:solidFill>
                <a:srgbClr val="000066"/>
              </a:solidFill>
            </a:endParaRP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cs-CZ" sz="2800" b="1" dirty="0" smtClean="0">
                <a:solidFill>
                  <a:srgbClr val="000066"/>
                </a:solidFill>
              </a:rPr>
              <a:t>preference samostatné práce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cs-CZ" sz="2800" b="1" dirty="0" smtClean="0">
              <a:solidFill>
                <a:srgbClr val="000066"/>
              </a:solidFill>
            </a:endParaRP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cs-CZ" sz="2800" b="1" dirty="0" smtClean="0">
                <a:solidFill>
                  <a:srgbClr val="000066"/>
                </a:solidFill>
              </a:rPr>
              <a:t>způsob komunikace s učiteli, který může </a:t>
            </a:r>
            <a:r>
              <a:rPr lang="cs-CZ" sz="2800" b="1" smtClean="0">
                <a:solidFill>
                  <a:srgbClr val="000066"/>
                </a:solidFill>
              </a:rPr>
              <a:t>být také</a:t>
            </a:r>
            <a:r>
              <a:rPr lang="cs-CZ" sz="2800" b="1" dirty="0" smtClean="0">
                <a:solidFill>
                  <a:srgbClr val="000066"/>
                </a:solidFill>
              </a:rPr>
              <a:t> kontroverzní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cs-CZ" sz="2400" b="1" dirty="0" smtClean="0">
              <a:solidFill>
                <a:srgbClr val="000066"/>
              </a:solidFill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7080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3600" dirty="0" smtClean="0">
                <a:solidFill>
                  <a:srgbClr val="FF0000"/>
                </a:solidFill>
              </a:rPr>
              <a:t>Specifika přírodovědně nadaných žáků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484313"/>
            <a:ext cx="8569325" cy="5040312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cs-CZ" sz="2600" b="1" smtClean="0">
                <a:solidFill>
                  <a:srgbClr val="000066"/>
                </a:solidFill>
              </a:rPr>
              <a:t>rychlá orientace  v učebních postupech</a:t>
            </a:r>
          </a:p>
          <a:p>
            <a:pPr>
              <a:lnSpc>
                <a:spcPct val="80000"/>
              </a:lnSpc>
            </a:pPr>
            <a:endParaRPr lang="cs-CZ" sz="2600" b="1" smtClean="0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cs-CZ" sz="2600" b="1" smtClean="0">
                <a:solidFill>
                  <a:srgbClr val="000066"/>
                </a:solidFill>
              </a:rPr>
              <a:t>záliba a zvýšená motivace v řešení problémových úloh zvláště ve spojitosti s vysokými schopnostmi oboru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endParaRPr lang="cs-CZ" sz="2600" b="1" smtClean="0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cs-CZ" sz="2600" b="1" smtClean="0">
                <a:solidFill>
                  <a:srgbClr val="000066"/>
                </a:solidFill>
              </a:rPr>
              <a:t>vytváření vlastních postupů řešení úloh, které umožňují kreativitu</a:t>
            </a:r>
          </a:p>
          <a:p>
            <a:pPr>
              <a:lnSpc>
                <a:spcPct val="80000"/>
              </a:lnSpc>
            </a:pPr>
            <a:endParaRPr lang="cs-CZ" sz="2600" b="1" smtClean="0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cs-CZ" sz="2600" b="1" smtClean="0">
                <a:solidFill>
                  <a:srgbClr val="000066"/>
                </a:solidFill>
              </a:rPr>
              <a:t>kvalitní koncentrace pozornosti  </a:t>
            </a:r>
          </a:p>
          <a:p>
            <a:pPr>
              <a:lnSpc>
                <a:spcPct val="80000"/>
              </a:lnSpc>
            </a:pPr>
            <a:endParaRPr lang="cs-CZ" sz="2600" b="1" smtClean="0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cs-CZ" sz="2600" b="1" smtClean="0">
                <a:solidFill>
                  <a:srgbClr val="000066"/>
                </a:solidFill>
              </a:rPr>
              <a:t>vlastní pracovní tempo</a:t>
            </a:r>
            <a:endParaRPr lang="cs-CZ" sz="2600" b="1" smtClean="0">
              <a:solidFill>
                <a:srgbClr val="000066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endParaRPr lang="cs-CZ" sz="2600" b="1" smtClean="0">
              <a:solidFill>
                <a:srgbClr val="000066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endParaRPr lang="cs-CZ" sz="2600" b="1" smtClean="0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</a:pPr>
            <a:endParaRPr lang="cs-CZ" sz="2400" b="1" smtClean="0">
              <a:solidFill>
                <a:srgbClr val="000066"/>
              </a:solidFill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3600" dirty="0" smtClean="0">
                <a:solidFill>
                  <a:srgbClr val="FF0000"/>
                </a:solidFill>
              </a:rPr>
              <a:t>Specifika přírodovědně nadaných žáků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Content Placeholder 1"/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518477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ü"/>
            </a:pPr>
            <a:endParaRPr lang="cs-CZ" sz="2600" b="1" smtClean="0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cs-CZ" sz="2600" b="1" smtClean="0">
                <a:solidFill>
                  <a:srgbClr val="000066"/>
                </a:solidFill>
              </a:rPr>
              <a:t>vhled do vlastního metaučení</a:t>
            </a:r>
          </a:p>
          <a:p>
            <a:pPr>
              <a:lnSpc>
                <a:spcPct val="80000"/>
              </a:lnSpc>
            </a:pPr>
            <a:endParaRPr lang="cs-CZ" sz="2600" b="1" smtClean="0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cs-CZ" sz="2600" b="1" smtClean="0">
                <a:solidFill>
                  <a:srgbClr val="000066"/>
                </a:solidFill>
              </a:rPr>
              <a:t>potřeba projevení a uplatnění znalostí                    a dovedností ve školním prostředí</a:t>
            </a:r>
          </a:p>
          <a:p>
            <a:pPr>
              <a:lnSpc>
                <a:spcPct val="80000"/>
              </a:lnSpc>
            </a:pPr>
            <a:endParaRPr lang="cs-CZ" sz="2600" b="1" smtClean="0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cs-CZ" sz="2600" b="1" smtClean="0">
                <a:solidFill>
                  <a:srgbClr val="000066"/>
                </a:solidFill>
              </a:rPr>
              <a:t>dobrá paměť, bohatá slovní zásoba</a:t>
            </a:r>
          </a:p>
          <a:p>
            <a:pPr>
              <a:lnSpc>
                <a:spcPct val="80000"/>
              </a:lnSpc>
            </a:pPr>
            <a:endParaRPr lang="cs-CZ" sz="2600" b="1" smtClean="0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cs-CZ" sz="2600" b="1" smtClean="0">
                <a:solidFill>
                  <a:srgbClr val="000066"/>
                </a:solidFill>
              </a:rPr>
              <a:t>zvídavost, kreativita, flexibilita a originalita myšlenek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endParaRPr lang="cs-CZ" sz="2600" b="1" smtClean="0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cs-CZ" sz="2600" b="1" smtClean="0">
                <a:solidFill>
                  <a:srgbClr val="000066"/>
                </a:solidFill>
              </a:rPr>
              <a:t>h</a:t>
            </a:r>
            <a:r>
              <a:rPr lang="cs-CZ" sz="2600" b="1" smtClean="0">
                <a:solidFill>
                  <a:srgbClr val="000066"/>
                </a:solidFill>
                <a:latin typeface="Arial" charset="0"/>
              </a:rPr>
              <a:t>l</a:t>
            </a:r>
            <a:r>
              <a:rPr lang="cs-CZ" sz="2600" b="1" smtClean="0">
                <a:solidFill>
                  <a:srgbClr val="000066"/>
                </a:solidFill>
              </a:rPr>
              <a:t>uboké zájmy nebo více zájmů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endParaRPr lang="cs-CZ" sz="2600" b="1" smtClean="0">
              <a:solidFill>
                <a:srgbClr val="000066"/>
              </a:solidFill>
            </a:endParaRPr>
          </a:p>
        </p:txBody>
      </p:sp>
      <p:sp>
        <p:nvSpPr>
          <p:cNvPr id="24578" name="Title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64807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3600" dirty="0" smtClean="0">
                <a:solidFill>
                  <a:srgbClr val="FF0000"/>
                </a:solidFill>
              </a:rPr>
              <a:t>Specifika přírodovědně nadaných žáků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Content Placeholder 3" descr="Slunce-a-Obloha-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2205038"/>
            <a:ext cx="7800975" cy="438943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65921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100" dirty="0" smtClean="0"/>
              <a:t/>
            </a:r>
            <a:br>
              <a:rPr lang="cs-CZ" sz="3100" dirty="0" smtClean="0"/>
            </a:br>
            <a:r>
              <a:rPr lang="cs-CZ" sz="3100" dirty="0" smtClean="0"/>
              <a:t/>
            </a:r>
            <a:br>
              <a:rPr lang="cs-CZ" sz="3100" dirty="0" smtClean="0"/>
            </a:br>
            <a:r>
              <a:rPr lang="cs-CZ" sz="3100" dirty="0" smtClean="0">
                <a:solidFill>
                  <a:srgbClr val="FF0000"/>
                </a:solidFill>
              </a:rPr>
              <a:t>Přírodovědně nadaní žáci v edukačním procesu - společné projevy přírodovědně nadaných žáků</a:t>
            </a:r>
            <a:r>
              <a:rPr lang="cs-CZ" sz="4800" dirty="0" smtClean="0"/>
              <a:t/>
            </a:r>
            <a:br>
              <a:rPr lang="cs-CZ" sz="4800" dirty="0" smtClean="0"/>
            </a:b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Content Placeholder 1"/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5241925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endParaRPr lang="cs-CZ" smtClean="0"/>
          </a:p>
          <a:p>
            <a:pPr>
              <a:buFont typeface="Wingdings" pitchFamily="2" charset="2"/>
              <a:buChar char="ü"/>
            </a:pPr>
            <a:r>
              <a:rPr lang="cs-CZ" smtClean="0"/>
              <a:t>náročnost na okolí</a:t>
            </a:r>
          </a:p>
          <a:p>
            <a:pPr>
              <a:buFont typeface="Wingdings" pitchFamily="2" charset="2"/>
              <a:buChar char="ü"/>
            </a:pPr>
            <a:r>
              <a:rPr lang="cs-CZ" smtClean="0"/>
              <a:t>potřeba respektu k jejich osobnosti</a:t>
            </a:r>
          </a:p>
          <a:p>
            <a:pPr>
              <a:buFont typeface="Wingdings" pitchFamily="2" charset="2"/>
              <a:buChar char="ü"/>
            </a:pPr>
            <a:r>
              <a:rPr lang="cs-CZ" smtClean="0"/>
              <a:t>touha experimentovat (prakticky i teoreticky), přecházející až v hravost s tématem jejich zájmu, řešení olympiád</a:t>
            </a:r>
          </a:p>
          <a:p>
            <a:pPr>
              <a:buFont typeface="Wingdings" pitchFamily="2" charset="2"/>
              <a:buChar char="ü"/>
            </a:pPr>
            <a:r>
              <a:rPr lang="cs-CZ" smtClean="0"/>
              <a:t>potřeba individuálního přístupu (otázka inkluze </a:t>
            </a:r>
            <a:r>
              <a:rPr lang="cs-CZ" smtClean="0">
                <a:solidFill>
                  <a:srgbClr val="FF0000"/>
                </a:solidFill>
              </a:rPr>
              <a:t>X </a:t>
            </a:r>
            <a:r>
              <a:rPr lang="cs-CZ" smtClean="0"/>
              <a:t>selekce talentů)</a:t>
            </a:r>
          </a:p>
          <a:p>
            <a:pPr>
              <a:buFont typeface="Wingdings" pitchFamily="2" charset="2"/>
              <a:buChar char="ü"/>
            </a:pPr>
            <a:r>
              <a:rPr lang="cs-CZ" smtClean="0"/>
              <a:t>schopnost pracovat s abstraktními symboly</a:t>
            </a:r>
          </a:p>
          <a:p>
            <a:endParaRPr lang="cs-CZ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700" dirty="0" smtClean="0"/>
              <a:t/>
            </a:r>
            <a:br>
              <a:rPr lang="cs-CZ" sz="2700" dirty="0" smtClean="0"/>
            </a:br>
            <a:r>
              <a:rPr lang="cs-CZ" sz="3200" dirty="0" smtClean="0"/>
              <a:t/>
            </a:r>
            <a:br>
              <a:rPr lang="cs-CZ" sz="3200" dirty="0" smtClean="0"/>
            </a:b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4954587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cs-CZ" smtClean="0"/>
              <a:t>schopnost originálního a kreativního myšlení</a:t>
            </a:r>
          </a:p>
          <a:p>
            <a:pPr>
              <a:buFont typeface="Wingdings" pitchFamily="2" charset="2"/>
              <a:buChar char="ü"/>
            </a:pPr>
            <a:r>
              <a:rPr lang="cs-CZ" smtClean="0"/>
              <a:t>motivace vlastním úspěchem (stačí vyřešený příklad)</a:t>
            </a:r>
          </a:p>
          <a:p>
            <a:pPr>
              <a:buFont typeface="Wingdings" pitchFamily="2" charset="2"/>
              <a:buChar char="ü"/>
            </a:pPr>
            <a:r>
              <a:rPr lang="cs-CZ" smtClean="0"/>
              <a:t>nespokojenost s vlastní neznalostí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cs-CZ" smtClean="0"/>
              <a:t>často „multidimenzionální“ jedinci, kteří mají              k primárnímu nadání ještě „něco navíc“ např.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cs-CZ" smtClean="0"/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cs-CZ" sz="2800" smtClean="0"/>
              <a:t>	</a:t>
            </a:r>
            <a:r>
              <a:rPr lang="cs-CZ" smtClean="0"/>
              <a:t>hru na jeden nebo více hudebních nástrojů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cs-CZ" smtClean="0"/>
              <a:t>	úspěchy ve sportu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cs-CZ" smtClean="0"/>
              <a:t>     předpoklady pro logické hry (go, šachy, 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cs-CZ" smtClean="0"/>
              <a:t>        poker,…)</a:t>
            </a:r>
          </a:p>
          <a:p>
            <a:endParaRPr lang="cs-CZ" smtClean="0"/>
          </a:p>
        </p:txBody>
      </p:sp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ontent Placeholder 1"/>
          <p:cNvSpPr>
            <a:spLocks noGrp="1"/>
          </p:cNvSpPr>
          <p:nvPr>
            <p:ph idx="1"/>
          </p:nvPr>
        </p:nvSpPr>
        <p:spPr>
          <a:xfrm>
            <a:off x="214313" y="981075"/>
            <a:ext cx="8929687" cy="502602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cs-CZ" sz="2200" smtClean="0"/>
          </a:p>
          <a:p>
            <a:pPr>
              <a:lnSpc>
                <a:spcPct val="80000"/>
              </a:lnSpc>
              <a:buFont typeface="Arial" charset="0"/>
              <a:buNone/>
            </a:pPr>
            <a:endParaRPr lang="cs-CZ" sz="2200" smtClean="0"/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cs-CZ" smtClean="0"/>
              <a:t>nespokojenost s málo dynamickou výukou  („stačí“ i běžné vyučovací metody a formy             práce, ale musí být častěji střídané, intenzivněji aplikované a efektivněji využívané, nutnost využívat různé vzdělávací strategie)  </a:t>
            </a:r>
            <a:r>
              <a:rPr lang="cs-CZ" b="1" smtClean="0">
                <a:solidFill>
                  <a:srgbClr val="FF0000"/>
                </a:solidFill>
              </a:rPr>
              <a:t>­E</a:t>
            </a:r>
            <a:r>
              <a:rPr lang="cs-CZ" smtClean="0">
                <a:solidFill>
                  <a:srgbClr val="FF0000"/>
                </a:solidFill>
              </a:rPr>
              <a:t>	</a:t>
            </a:r>
            <a:r>
              <a:rPr lang="cs-CZ" sz="2400" smtClean="0"/>
              <a:t>	</a:t>
            </a:r>
            <a:r>
              <a:rPr lang="cs-CZ" sz="2400" smtClean="0">
                <a:solidFill>
                  <a:srgbClr val="FF0000"/>
                </a:solidFill>
              </a:rPr>
              <a:t>       </a:t>
            </a:r>
            <a:r>
              <a:rPr lang="cs-CZ" sz="2400" smtClean="0"/>
              <a:t>			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cs-CZ" sz="2400" smtClean="0">
                <a:solidFill>
                  <a:srgbClr val="FF0000"/>
                </a:solidFill>
              </a:rPr>
              <a:t>									</a:t>
            </a:r>
            <a:endParaRPr lang="cs-CZ" sz="2000" b="1" smtClean="0"/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cs-CZ" smtClean="0"/>
              <a:t>uznání a úcta k učiteli, který „umí“, schopnost vyjádřit obdiv k jeho práci, schopnost svého učitele nadchnout </a:t>
            </a:r>
            <a:r>
              <a:rPr lang="cs-CZ" b="1" smtClean="0">
                <a:solidFill>
                  <a:srgbClr val="FF0000"/>
                </a:solidFill>
              </a:rPr>
              <a:t>+E</a:t>
            </a:r>
            <a:r>
              <a:rPr lang="cs-CZ" smtClean="0"/>
              <a:t> </a:t>
            </a:r>
          </a:p>
          <a:p>
            <a:pPr>
              <a:lnSpc>
                <a:spcPct val="80000"/>
              </a:lnSpc>
            </a:pPr>
            <a:endParaRPr lang="cs-CZ" sz="2200" smtClean="0"/>
          </a:p>
          <a:p>
            <a:pPr>
              <a:lnSpc>
                <a:spcPct val="80000"/>
              </a:lnSpc>
            </a:pPr>
            <a:r>
              <a:rPr lang="cs-CZ" sz="2800" b="1" smtClean="0">
                <a:solidFill>
                  <a:srgbClr val="FF0000"/>
                </a:solidFill>
              </a:rPr>
              <a:t>z.z.E  pro učitele nadaného žáka </a:t>
            </a:r>
            <a:r>
              <a:rPr lang="cs-CZ" sz="2800" b="1" smtClean="0">
                <a:solidFill>
                  <a:srgbClr val="FF0000"/>
                </a:solidFill>
                <a:sym typeface="Wingdings" pitchFamily="2" charset="2"/>
              </a:rPr>
              <a:t> </a:t>
            </a:r>
            <a:endParaRPr lang="cs-CZ" sz="2800" smtClean="0"/>
          </a:p>
        </p:txBody>
      </p:sp>
      <p:sp>
        <p:nvSpPr>
          <p:cNvPr id="28674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cs-CZ" sz="2800" dirty="0" smtClean="0"/>
          </a:p>
        </p:txBody>
      </p:sp>
      <p:sp>
        <p:nvSpPr>
          <p:cNvPr id="4" name="Right Brace 3"/>
          <p:cNvSpPr/>
          <p:nvPr/>
        </p:nvSpPr>
        <p:spPr>
          <a:xfrm>
            <a:off x="8532813" y="1052513"/>
            <a:ext cx="431800" cy="51847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Content Placeholder 3" descr="Pinnacles Desert, Nambung National Park, Austral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19250" y="1916113"/>
            <a:ext cx="6035675" cy="4525962"/>
          </a:xfrm>
        </p:spPr>
      </p:pic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800" dirty="0" smtClean="0">
                <a:solidFill>
                  <a:srgbClr val="FF0000"/>
                </a:solidFill>
              </a:rPr>
              <a:t>Přírodovědně nadaní žáci v edukačním procesu - odlišné projevy přírodovědně nadaných žáků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cs-CZ" sz="2800" dirty="0" smtClean="0"/>
              <a:t>Několik úvah o inteligenci a nadání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cs-CZ" sz="2800" dirty="0" smtClean="0"/>
              <a:t>Definice inteligence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cs-CZ" sz="2800" dirty="0" smtClean="0"/>
              <a:t>Definice nadání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cs-CZ" sz="2800" dirty="0" smtClean="0"/>
              <a:t>Modely nadání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cs-CZ" sz="2800" dirty="0" smtClean="0"/>
              <a:t>Specifika přírodovědně nadaných žáků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cs-CZ" sz="2800" dirty="0" smtClean="0"/>
              <a:t>Efektivní/nevhodné přístupy ke vzdělávání nadaných žáků</a:t>
            </a:r>
            <a:endParaRPr lang="cs-CZ" sz="2800" dirty="0" smtClean="0">
              <a:latin typeface="Arial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cs-CZ" sz="2800" dirty="0" smtClean="0"/>
              <a:t>Návrh vybraných pravidel pro učitele přírodovědně nadaných žáků</a:t>
            </a:r>
            <a:endParaRPr lang="cs-CZ" sz="2800" dirty="0" smtClean="0">
              <a:latin typeface="Arial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cs-CZ" sz="2800" dirty="0" smtClean="0"/>
              <a:t>Model logické struktury edukačního procesu nadaného žáka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cs-CZ" sz="24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endParaRPr lang="cs-CZ" sz="2800" dirty="0" smtClean="0">
              <a:latin typeface="Arial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cs-CZ" sz="28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endParaRPr lang="cs-CZ" dirty="0" smtClean="0">
              <a:latin typeface="Arial" charset="0"/>
            </a:endParaRPr>
          </a:p>
        </p:txBody>
      </p:sp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4000" dirty="0" smtClean="0">
                <a:solidFill>
                  <a:srgbClr val="FF0000"/>
                </a:solidFill>
              </a:rPr>
              <a:t>Struktura přednášky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Content Placeholder 1"/>
          <p:cNvSpPr>
            <a:spLocks noGrp="1"/>
          </p:cNvSpPr>
          <p:nvPr>
            <p:ph idx="1"/>
          </p:nvPr>
        </p:nvSpPr>
        <p:spPr>
          <a:xfrm>
            <a:off x="457200" y="836613"/>
            <a:ext cx="8207375" cy="5170487"/>
          </a:xfrm>
        </p:spPr>
        <p:txBody>
          <a:bodyPr/>
          <a:lstStyle/>
          <a:p>
            <a:pPr marL="273050" lvl="1" indent="-273050">
              <a:buFont typeface="Wingdings" pitchFamily="2" charset="2"/>
              <a:buChar char="ü"/>
            </a:pPr>
            <a:endParaRPr lang="cs-CZ" sz="2900" smtClean="0"/>
          </a:p>
          <a:p>
            <a:pPr marL="273050" lvl="1" indent="-273050">
              <a:buClr>
                <a:srgbClr val="00B0F0"/>
              </a:buClr>
              <a:buFont typeface="Wingdings" pitchFamily="2" charset="2"/>
              <a:buChar char="ü"/>
            </a:pPr>
            <a:r>
              <a:rPr lang="cs-CZ" sz="2700" smtClean="0"/>
              <a:t>jedinečné způsoby chování ve výuce,                   od klidné až velkorysé tolerance k bouřlivé argumentaci „za každou cenu“ (zrání osobnosti)</a:t>
            </a:r>
          </a:p>
          <a:p>
            <a:pPr marL="273050" lvl="1" indent="-273050">
              <a:buClr>
                <a:srgbClr val="00B0F0"/>
              </a:buClr>
              <a:buFont typeface="Wingdings" pitchFamily="2" charset="2"/>
              <a:buChar char="ü"/>
            </a:pPr>
            <a:endParaRPr lang="cs-CZ" sz="2700" smtClean="0"/>
          </a:p>
          <a:p>
            <a:pPr>
              <a:buClr>
                <a:srgbClr val="00B0F0"/>
              </a:buClr>
              <a:buFont typeface="Wingdings" pitchFamily="2" charset="2"/>
              <a:buChar char="ü"/>
            </a:pPr>
            <a:r>
              <a:rPr lang="cs-CZ" smtClean="0"/>
              <a:t>přístup k přijímání didaktických informací               (od deklarované pozornosti po „hlavu                    v oblacích“) </a:t>
            </a:r>
          </a:p>
          <a:p>
            <a:pPr>
              <a:buClr>
                <a:srgbClr val="00B0F0"/>
              </a:buClr>
              <a:buFont typeface="Wingdings" pitchFamily="2" charset="2"/>
              <a:buChar char="ü"/>
            </a:pPr>
            <a:endParaRPr lang="cs-CZ" smtClean="0"/>
          </a:p>
          <a:p>
            <a:pPr>
              <a:buClr>
                <a:srgbClr val="00B0F0"/>
              </a:buClr>
              <a:buFont typeface="Wingdings" pitchFamily="2" charset="2"/>
              <a:buChar char="ü"/>
            </a:pPr>
            <a:r>
              <a:rPr lang="cs-CZ" smtClean="0"/>
              <a:t>individualismus </a:t>
            </a:r>
          </a:p>
          <a:p>
            <a:endParaRPr lang="cs-CZ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700" dirty="0" smtClean="0"/>
              <a:t/>
            </a:r>
            <a:br>
              <a:rPr lang="cs-CZ" sz="2700" dirty="0" smtClean="0"/>
            </a:br>
            <a:r>
              <a:rPr lang="cs-CZ" sz="4800" dirty="0" smtClean="0"/>
              <a:t/>
            </a:r>
            <a:br>
              <a:rPr lang="cs-CZ" sz="4800" dirty="0" smtClean="0"/>
            </a:b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Content Placeholder 2"/>
          <p:cNvSpPr>
            <a:spLocks noGrp="1"/>
          </p:cNvSpPr>
          <p:nvPr>
            <p:ph idx="1"/>
          </p:nvPr>
        </p:nvSpPr>
        <p:spPr>
          <a:xfrm>
            <a:off x="457200" y="1481138"/>
            <a:ext cx="8507413" cy="4525962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cs-CZ" smtClean="0"/>
              <a:t>vnějšková stylizace – účes, oděv, obuv…</a:t>
            </a:r>
          </a:p>
          <a:p>
            <a:pPr>
              <a:buFont typeface="Wingdings" pitchFamily="2" charset="2"/>
              <a:buChar char="ü"/>
            </a:pPr>
            <a:endParaRPr lang="cs-CZ" smtClean="0"/>
          </a:p>
          <a:p>
            <a:pPr>
              <a:buFont typeface="Wingdings" pitchFamily="2" charset="2"/>
              <a:buChar char="ü"/>
            </a:pPr>
            <a:r>
              <a:rPr lang="cs-CZ" smtClean="0"/>
              <a:t>smysl pro humor (koření práce učitele)</a:t>
            </a:r>
          </a:p>
          <a:p>
            <a:pPr lvl="1">
              <a:buFont typeface="Wingdings" pitchFamily="2" charset="2"/>
              <a:buChar char="§"/>
            </a:pPr>
            <a:r>
              <a:rPr lang="cs-CZ" sz="2700" smtClean="0"/>
              <a:t>muž, který nevrhá stín</a:t>
            </a:r>
          </a:p>
          <a:p>
            <a:pPr lvl="1">
              <a:buFont typeface="Wingdings" pitchFamily="2" charset="2"/>
              <a:buChar char="§"/>
            </a:pPr>
            <a:endParaRPr lang="cs-CZ" sz="2700" smtClean="0"/>
          </a:p>
          <a:p>
            <a:pPr>
              <a:buFont typeface="Wingdings" pitchFamily="2" charset="2"/>
              <a:buChar char="ü"/>
            </a:pPr>
            <a:r>
              <a:rPr lang="cs-CZ" smtClean="0"/>
              <a:t>náladovost, negativní projevy chování (méně časté) - potřeba vzájemně „vymezit teritorium“ </a:t>
            </a:r>
          </a:p>
          <a:p>
            <a:pPr>
              <a:buFont typeface="Wingdings" pitchFamily="2" charset="2"/>
              <a:buChar char="ü"/>
            </a:pPr>
            <a:endParaRPr lang="cs-CZ" smtClean="0"/>
          </a:p>
          <a:p>
            <a:pPr>
              <a:buFont typeface="Wingdings" pitchFamily="2" charset="2"/>
              <a:buChar char="ü"/>
            </a:pPr>
            <a:r>
              <a:rPr lang="cs-CZ" smtClean="0"/>
              <a:t>snaha nachytat učitele (oběťvlastní důležitosti)</a:t>
            </a:r>
          </a:p>
          <a:p>
            <a:endParaRPr lang="cs-CZ" smtClean="0"/>
          </a:p>
        </p:txBody>
      </p:sp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itchFamily="18" charset="2"/>
              <a:buNone/>
            </a:pPr>
            <a:endParaRPr lang="cs-CZ" sz="2800" smtClean="0">
              <a:solidFill>
                <a:srgbClr val="FF0000"/>
              </a:solidFill>
            </a:endParaRPr>
          </a:p>
          <a:p>
            <a:pPr>
              <a:buFont typeface="Wingdings 3" pitchFamily="18" charset="2"/>
              <a:buNone/>
            </a:pPr>
            <a:endParaRPr lang="cs-CZ" sz="2800" smtClean="0">
              <a:solidFill>
                <a:srgbClr val="FF0000"/>
              </a:solidFill>
            </a:endParaRPr>
          </a:p>
          <a:p>
            <a:pPr>
              <a:buFont typeface="Wingdings 3" pitchFamily="18" charset="2"/>
              <a:buNone/>
            </a:pPr>
            <a:r>
              <a:rPr lang="cs-CZ" sz="2800" b="1" smtClean="0">
                <a:solidFill>
                  <a:srgbClr val="FF0000"/>
                </a:solidFill>
              </a:rPr>
              <a:t>Jaké tedy jsou základní pedagogické přístupy k nadaným žákům?</a:t>
            </a:r>
            <a:endParaRPr lang="cs-CZ" b="1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68801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cs-CZ" sz="2400" smtClean="0"/>
          </a:p>
          <a:p>
            <a:pPr>
              <a:buFont typeface="Wingdings" pitchFamily="2" charset="2"/>
              <a:buChar char="Ø"/>
            </a:pPr>
            <a:r>
              <a:rPr lang="cs-CZ" sz="2400" smtClean="0"/>
              <a:t>nechat žáky samostatně přemýšlet, objevovat                a diskutovat</a:t>
            </a:r>
          </a:p>
          <a:p>
            <a:pPr>
              <a:buFont typeface="Wingdings" pitchFamily="2" charset="2"/>
              <a:buChar char="Ø"/>
            </a:pPr>
            <a:r>
              <a:rPr lang="cs-CZ" sz="2400" smtClean="0"/>
              <a:t>nemít jako učitel pravdu za každou cenu </a:t>
            </a:r>
          </a:p>
          <a:p>
            <a:pPr>
              <a:buFont typeface="Wingdings" pitchFamily="2" charset="2"/>
              <a:buChar char="Ø"/>
            </a:pPr>
            <a:r>
              <a:rPr lang="cs-CZ" sz="2400" smtClean="0"/>
              <a:t>nechat učební proces vést jejich otázkami a zájmy            i za cenu toho, že se odbočí od tématu </a:t>
            </a:r>
          </a:p>
          <a:p>
            <a:pPr>
              <a:buFont typeface="Wingdings" pitchFamily="2" charset="2"/>
              <a:buChar char="Ø"/>
            </a:pPr>
            <a:r>
              <a:rPr lang="cs-CZ" sz="2400" smtClean="0"/>
              <a:t>používat racionální argumenty, zdůvodňovat požadavky </a:t>
            </a:r>
          </a:p>
          <a:p>
            <a:pPr>
              <a:buFont typeface="Wingdings" pitchFamily="2" charset="2"/>
              <a:buChar char="Ø"/>
            </a:pPr>
            <a:r>
              <a:rPr lang="cs-CZ" sz="2400" smtClean="0"/>
              <a:t>podporovat jejich vnitřní touhu po poznávání</a:t>
            </a:r>
          </a:p>
          <a:p>
            <a:pPr>
              <a:buFont typeface="Wingdings" pitchFamily="2" charset="2"/>
              <a:buChar char="Ø"/>
            </a:pPr>
            <a:r>
              <a:rPr lang="cs-CZ" sz="2400" smtClean="0"/>
              <a:t>být žákům partnerem, řešit, poznávat a bádat spolu s nimi a s nadšením (neobávat se jich!)</a:t>
            </a:r>
          </a:p>
          <a:p>
            <a:endParaRPr lang="cs-CZ" smtClean="0"/>
          </a:p>
        </p:txBody>
      </p:sp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260351"/>
            <a:ext cx="8229600" cy="72037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 smtClean="0">
                <a:solidFill>
                  <a:srgbClr val="FF0000"/>
                </a:solidFill>
              </a:rPr>
              <a:t>Efektivní přístupy  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Content Placeholder 2"/>
          <p:cNvSpPr>
            <a:spLocks noGrp="1"/>
          </p:cNvSpPr>
          <p:nvPr>
            <p:ph idx="1"/>
          </p:nvPr>
        </p:nvSpPr>
        <p:spPr>
          <a:xfrm>
            <a:off x="395288" y="1268413"/>
            <a:ext cx="8229600" cy="499745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cs-CZ" sz="2400" smtClean="0"/>
          </a:p>
          <a:p>
            <a:pPr>
              <a:buFont typeface="Wingdings" pitchFamily="2" charset="2"/>
              <a:buChar char="Ø"/>
            </a:pPr>
            <a:r>
              <a:rPr lang="cs-CZ" sz="2400" smtClean="0"/>
              <a:t>připravovat dostatečně stimulující úlohy, zadávat problémové úlohy </a:t>
            </a:r>
          </a:p>
          <a:p>
            <a:pPr>
              <a:buFont typeface="Wingdings" pitchFamily="2" charset="2"/>
              <a:buChar char="Ø"/>
            </a:pPr>
            <a:r>
              <a:rPr lang="cs-CZ" sz="2400" smtClean="0"/>
              <a:t>projevit zájem o jejich vlastní způsoby řešení</a:t>
            </a:r>
          </a:p>
          <a:p>
            <a:pPr>
              <a:buFont typeface="Wingdings" pitchFamily="2" charset="2"/>
              <a:buChar char="Ø"/>
            </a:pPr>
            <a:r>
              <a:rPr lang="cs-CZ" sz="2400" smtClean="0"/>
              <a:t>nabídnout dostatek aktivit, ale neočekávat, že             se jich ochotně zúčastní každý žák</a:t>
            </a:r>
          </a:p>
          <a:p>
            <a:pPr>
              <a:buFont typeface="Wingdings" pitchFamily="2" charset="2"/>
              <a:buChar char="Ø"/>
            </a:pPr>
            <a:r>
              <a:rPr lang="cs-CZ" sz="2400" smtClean="0"/>
              <a:t>hodnocení výkonů podávat formou diskuse,              ptát se na názor žáka </a:t>
            </a:r>
          </a:p>
          <a:p>
            <a:pPr>
              <a:buFont typeface="Wingdings" pitchFamily="2" charset="2"/>
              <a:buChar char="Ø"/>
            </a:pPr>
            <a:r>
              <a:rPr lang="cs-CZ" sz="2400" smtClean="0"/>
              <a:t>zdůrazňování pozitivní stránky výkonu, nikoli chyby</a:t>
            </a:r>
          </a:p>
          <a:p>
            <a:endParaRPr lang="cs-CZ" smtClean="0"/>
          </a:p>
        </p:txBody>
      </p:sp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solidFill>
                  <a:srgbClr val="FF0000"/>
                </a:solidFill>
              </a:rPr>
              <a:t> E</a:t>
            </a:r>
            <a:r>
              <a:rPr lang="cs-CZ" sz="3600" dirty="0" smtClean="0">
                <a:solidFill>
                  <a:srgbClr val="FF0000"/>
                </a:solidFill>
              </a:rPr>
              <a:t>fektivní přístupy 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Content Placeholder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39261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cs-CZ" sz="2400" smtClean="0"/>
              <a:t>očekávat bezvýhradnou poslušnost k autoritě </a:t>
            </a:r>
          </a:p>
          <a:p>
            <a:pPr>
              <a:buFont typeface="Wingdings" pitchFamily="2" charset="2"/>
              <a:buChar char="Ø"/>
            </a:pPr>
            <a:r>
              <a:rPr lang="cs-CZ" sz="2400" smtClean="0"/>
              <a:t>prosazovat stanovené způsoby řešení </a:t>
            </a:r>
          </a:p>
          <a:p>
            <a:pPr>
              <a:buFont typeface="Wingdings" pitchFamily="2" charset="2"/>
              <a:buChar char="Ø"/>
            </a:pPr>
            <a:r>
              <a:rPr lang="cs-CZ" sz="2400" smtClean="0"/>
              <a:t>procvičovat mechanické zručnosti</a:t>
            </a:r>
          </a:p>
          <a:p>
            <a:pPr>
              <a:buFont typeface="Wingdings" pitchFamily="2" charset="2"/>
              <a:buChar char="Ø"/>
            </a:pPr>
            <a:r>
              <a:rPr lang="cs-CZ" sz="2400" smtClean="0"/>
              <a:t>požadovat od žáků formální zápisy, postupy                    a odpovědi </a:t>
            </a:r>
          </a:p>
          <a:p>
            <a:pPr>
              <a:buFont typeface="Wingdings" pitchFamily="2" charset="2"/>
              <a:buChar char="Ø"/>
            </a:pPr>
            <a:r>
              <a:rPr lang="cs-CZ" sz="2400" smtClean="0"/>
              <a:t>očekávat dokonalost a bezchybnost </a:t>
            </a:r>
          </a:p>
          <a:p>
            <a:pPr>
              <a:buFont typeface="Wingdings" pitchFamily="2" charset="2"/>
              <a:buChar char="Ø"/>
            </a:pPr>
            <a:r>
              <a:rPr lang="cs-CZ" sz="2400" smtClean="0"/>
              <a:t>všímat si více chyb než pozitiv výkonu žáka </a:t>
            </a:r>
          </a:p>
          <a:p>
            <a:pPr>
              <a:buFont typeface="Wingdings" pitchFamily="2" charset="2"/>
              <a:buChar char="Ø"/>
            </a:pPr>
            <a:r>
              <a:rPr lang="cs-CZ" sz="2400" smtClean="0"/>
              <a:t>využívat žáka na neustálé pomáhání slabším spolužákům </a:t>
            </a:r>
          </a:p>
          <a:p>
            <a:pPr>
              <a:buFont typeface="Wingdings" pitchFamily="2" charset="2"/>
              <a:buChar char="Ø"/>
            </a:pPr>
            <a:endParaRPr lang="cs-CZ" sz="2400" smtClean="0"/>
          </a:p>
          <a:p>
            <a:pPr>
              <a:buFont typeface="Wingdings" pitchFamily="2" charset="2"/>
              <a:buChar char="Ø"/>
            </a:pPr>
            <a:endParaRPr lang="cs-CZ" sz="2400" smtClean="0"/>
          </a:p>
          <a:p>
            <a:endParaRPr lang="cs-CZ" smtClean="0"/>
          </a:p>
        </p:txBody>
      </p:sp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solidFill>
                  <a:srgbClr val="FF0000"/>
                </a:solidFill>
              </a:rPr>
              <a:t>N</a:t>
            </a:r>
            <a:r>
              <a:rPr lang="cs-CZ" sz="3600" dirty="0" smtClean="0">
                <a:solidFill>
                  <a:srgbClr val="FF0000"/>
                </a:solidFill>
              </a:rPr>
              <a:t>evhodné přístupy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127625"/>
          </a:xfrm>
        </p:spPr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sz="2400" dirty="0" smtClean="0"/>
              <a:t>vytvořit v kolektivu prostředí rivality častými individuálními soutěžemi v rámci školních činností 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sz="2400" dirty="0" smtClean="0"/>
              <a:t>používat nadaného žáka jako příklad celé třídě (nadaný  žák má být pro učitele objektem rozvíjení a ne prostředkem zvyšování úrovně celé třídy) 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sz="2400" dirty="0" smtClean="0"/>
              <a:t>nadměrně používat vnější motivaci (známky, autoritativní hodnocení)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sz="2400" dirty="0" smtClean="0"/>
              <a:t>nutit žáky dělat věci, ke kterým mají odpor           (někdy je lepší nechat je být, nemusí se zapojit            do každé aktivity) </a:t>
            </a:r>
          </a:p>
          <a:p>
            <a:pPr marL="365760" indent="-256032" fontAlgn="auto">
              <a:spcAft>
                <a:spcPts val="0"/>
              </a:spcAft>
              <a:buFont typeface="Arial" charset="0"/>
              <a:buNone/>
              <a:defRPr/>
            </a:pPr>
            <a:endParaRPr lang="cs-CZ" sz="2400" dirty="0" smtClean="0"/>
          </a:p>
          <a:p>
            <a:pPr marL="365760" indent="-256032" fontAlgn="auto">
              <a:spcAft>
                <a:spcPts val="0"/>
              </a:spcAft>
              <a:buFont typeface="Arial" charset="0"/>
              <a:buNone/>
              <a:defRPr/>
            </a:pPr>
            <a:r>
              <a:rPr lang="cs-CZ" sz="1200" dirty="0" smtClean="0"/>
              <a:t>JURÁŠKOVÁ, J. Vzdelanie [online]. c2006. [cit 2010-03-16]. Dostupné na WWW: http://www.nadanie.sk/index.php?ID=5 </a:t>
            </a:r>
          </a:p>
          <a:p>
            <a:pPr marL="365760" indent="-256032" fontAlgn="auto">
              <a:spcAft>
                <a:spcPts val="0"/>
              </a:spcAft>
              <a:buFont typeface="Arial" charset="0"/>
              <a:buNone/>
              <a:defRPr/>
            </a:pPr>
            <a:r>
              <a:rPr lang="cs-CZ" sz="1200" dirty="0" smtClean="0"/>
              <a:t>NOVOTNÁ, L. Možnosti rozvoje potenciálu mimořádně nadaných ve školním prostředí [online]. c2004. [cit 2010-03-18]. Dostupné na WWW: http://clanky.rvp.cz/clanek/c/Z/23/moznosti-rozvoje-potencialu-mimoradne-nadanych-ve-skolnim-prostredi.html/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cs-CZ" dirty="0" smtClean="0"/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 smtClean="0">
                <a:solidFill>
                  <a:srgbClr val="FF0000"/>
                </a:solidFill>
              </a:rPr>
              <a:t>Nevhodné přístupy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  <a:p>
            <a:pPr>
              <a:buFont typeface="Wingdings" pitchFamily="2" charset="2"/>
              <a:buChar char="Ø"/>
            </a:pPr>
            <a:r>
              <a:rPr lang="cs-CZ" sz="3200" b="1" smtClean="0"/>
              <a:t>Ostrůvky pozitivní deviace</a:t>
            </a:r>
          </a:p>
          <a:p>
            <a:pPr>
              <a:buFont typeface="Wingdings" pitchFamily="2" charset="2"/>
              <a:buChar char="Ø"/>
            </a:pPr>
            <a:r>
              <a:rPr lang="cs-CZ" sz="3200" b="1" smtClean="0"/>
              <a:t>Výběr budoucích pedagogů</a:t>
            </a:r>
          </a:p>
          <a:p>
            <a:pPr>
              <a:buFont typeface="Wingdings" pitchFamily="2" charset="2"/>
              <a:buChar char="Ø"/>
            </a:pPr>
            <a:r>
              <a:rPr lang="cs-CZ" sz="2800" b="1" smtClean="0"/>
              <a:t>HET</a:t>
            </a:r>
          </a:p>
          <a:p>
            <a:pPr>
              <a:buFont typeface="Wingdings" pitchFamily="2" charset="2"/>
              <a:buChar char="Ø"/>
            </a:pPr>
            <a:endParaRPr lang="cs-CZ" smtClean="0"/>
          </a:p>
        </p:txBody>
      </p:sp>
      <p:sp>
        <p:nvSpPr>
          <p:cNvPr id="3686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4400" dirty="0" smtClean="0">
                <a:solidFill>
                  <a:srgbClr val="FF0000"/>
                </a:solidFill>
              </a:rPr>
              <a:t>Závěrem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Content Placeholder 3" descr="gasherbrum-humi-denik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2133600"/>
            <a:ext cx="7559675" cy="4241800"/>
          </a:xfrm>
        </p:spPr>
      </p:pic>
      <p:sp>
        <p:nvSpPr>
          <p:cNvPr id="37890" name="Title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515194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>
                <a:latin typeface="Arial" charset="0"/>
              </a:rPr>
              <a:t/>
            </a:r>
            <a:br>
              <a:rPr lang="cs-CZ" sz="2400" dirty="0" smtClean="0">
                <a:latin typeface="Arial" charset="0"/>
              </a:rPr>
            </a:br>
            <a:r>
              <a:rPr lang="cs-CZ" sz="2400" dirty="0" smtClean="0">
                <a:latin typeface="Arial" charset="0"/>
              </a:rPr>
              <a:t/>
            </a:r>
            <a:br>
              <a:rPr lang="cs-CZ" sz="2400" dirty="0" smtClean="0">
                <a:latin typeface="Arial" charset="0"/>
              </a:rPr>
            </a:br>
            <a:r>
              <a:rPr lang="cs-CZ" sz="3200" dirty="0" smtClean="0">
                <a:solidFill>
                  <a:srgbClr val="FF0000"/>
                </a:solidFill>
              </a:rPr>
              <a:t>Učitel může nadaným žákům nabídnout cestu, ale je na nich, jestli po ní půjdou. </a:t>
            </a:r>
            <a:r>
              <a:rPr lang="cs-CZ" sz="4000" dirty="0" smtClean="0"/>
              <a:t/>
            </a:r>
            <a:br>
              <a:rPr lang="cs-CZ" sz="4000" dirty="0" smtClean="0"/>
            </a:br>
            <a:endParaRPr lang="cs-CZ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cs-CZ" smtClean="0">
              <a:latin typeface="Arial" charset="0"/>
            </a:endParaRPr>
          </a:p>
          <a:p>
            <a:pPr>
              <a:buFont typeface="Arial" charset="0"/>
              <a:buNone/>
            </a:pPr>
            <a:endParaRPr lang="cs-CZ" smtClean="0">
              <a:latin typeface="Arial" charset="0"/>
            </a:endParaRPr>
          </a:p>
          <a:p>
            <a:pPr algn="ctr">
              <a:buFont typeface="Arial" charset="0"/>
              <a:buNone/>
            </a:pPr>
            <a:r>
              <a:rPr lang="cs-CZ" b="1" smtClean="0">
                <a:latin typeface="Arial" charset="0"/>
              </a:rPr>
              <a:t>Děkuji Vám za pozornost.</a:t>
            </a:r>
          </a:p>
        </p:txBody>
      </p:sp>
      <p:sp>
        <p:nvSpPr>
          <p:cNvPr id="389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cs-CZ" smtClean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Content Placeholder 6" descr="Einste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03575" y="1844675"/>
            <a:ext cx="2881313" cy="3600450"/>
          </a:xfrm>
        </p:spPr>
      </p:pic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4000" dirty="0" smtClean="0"/>
              <a:t>     </a:t>
            </a:r>
            <a:r>
              <a:rPr lang="cs-CZ" sz="4000" dirty="0" smtClean="0">
                <a:solidFill>
                  <a:srgbClr val="FF0000"/>
                </a:solidFill>
              </a:rPr>
              <a:t>Jsme nadaní a inteligentní?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975"/>
            <a:ext cx="8362950" cy="4810125"/>
          </a:xfrm>
        </p:spPr>
        <p:txBody>
          <a:bodyPr>
            <a:normAutofit fontScale="850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cs-CZ" sz="2800" b="1" dirty="0" smtClean="0">
                <a:solidFill>
                  <a:srgbClr val="002060"/>
                </a:solidFill>
              </a:rPr>
              <a:t>Patologická linie </a:t>
            </a:r>
            <a:r>
              <a:rPr lang="cs-CZ" sz="2800" dirty="0" smtClean="0"/>
              <a:t>uvažuje o vztahu mezi genialitou             a psychickou nebo somatickou chorobou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endParaRPr lang="cs-CZ" sz="28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cs-CZ" sz="2800" b="1" dirty="0" smtClean="0">
                <a:solidFill>
                  <a:srgbClr val="002060"/>
                </a:solidFill>
              </a:rPr>
              <a:t>Biologická</a:t>
            </a:r>
            <a:r>
              <a:rPr lang="cs-CZ" sz="2800" dirty="0" smtClean="0">
                <a:solidFill>
                  <a:srgbClr val="002060"/>
                </a:solidFill>
              </a:rPr>
              <a:t> </a:t>
            </a:r>
            <a:r>
              <a:rPr lang="cs-CZ" sz="2800" b="1" dirty="0" smtClean="0">
                <a:solidFill>
                  <a:srgbClr val="002060"/>
                </a:solidFill>
              </a:rPr>
              <a:t>linie</a:t>
            </a:r>
            <a:r>
              <a:rPr lang="cs-CZ" sz="2800" dirty="0" smtClean="0">
                <a:solidFill>
                  <a:srgbClr val="002060"/>
                </a:solidFill>
              </a:rPr>
              <a:t> </a:t>
            </a:r>
            <a:r>
              <a:rPr lang="cs-CZ" sz="2800" dirty="0" smtClean="0"/>
              <a:t>uvažuje o zásadním významu dědičnosti a biologických faktorů ve vývoji inteligence jako jádra intelektového nadání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endParaRPr lang="cs-CZ" sz="28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cs-CZ" sz="2800" b="1" dirty="0" smtClean="0">
                <a:solidFill>
                  <a:srgbClr val="002060"/>
                </a:solidFill>
              </a:rPr>
              <a:t>Psychoanalytická linie </a:t>
            </a:r>
            <a:r>
              <a:rPr lang="cs-CZ" sz="2800" dirty="0" smtClean="0"/>
              <a:t>zdůrazňuje úlohu motivačních činitelů při vysvětlování mimořádných výkonů                 a tvořivé produkce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endParaRPr lang="cs-CZ" sz="28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cs-CZ" sz="2800" b="1" dirty="0" smtClean="0">
                <a:solidFill>
                  <a:srgbClr val="002060"/>
                </a:solidFill>
              </a:rPr>
              <a:t>Environmentální</a:t>
            </a:r>
            <a:r>
              <a:rPr lang="cs-CZ" sz="2800" dirty="0" smtClean="0">
                <a:solidFill>
                  <a:srgbClr val="002060"/>
                </a:solidFill>
              </a:rPr>
              <a:t> </a:t>
            </a:r>
            <a:r>
              <a:rPr lang="cs-CZ" sz="2800" b="1" dirty="0" smtClean="0">
                <a:solidFill>
                  <a:srgbClr val="002060"/>
                </a:solidFill>
              </a:rPr>
              <a:t>linie</a:t>
            </a:r>
            <a:r>
              <a:rPr lang="cs-CZ" sz="2800" dirty="0" smtClean="0">
                <a:solidFill>
                  <a:srgbClr val="002060"/>
                </a:solidFill>
              </a:rPr>
              <a:t>  </a:t>
            </a:r>
            <a:r>
              <a:rPr lang="cs-CZ" sz="2800" dirty="0" smtClean="0"/>
              <a:t>rozvádí myšlenky o závislosti schopností a nadání jedince na vnějších podmínkách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cs-CZ" dirty="0"/>
          </a:p>
        </p:txBody>
      </p:sp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4000" dirty="0" smtClean="0">
                <a:solidFill>
                  <a:srgbClr val="FF0000"/>
                </a:solidFill>
              </a:rPr>
              <a:t>Vybrané linie úvah o nadání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obr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628775"/>
            <a:ext cx="8424863" cy="4464050"/>
          </a:xfrm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301608" cy="160426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2400" dirty="0" smtClean="0">
                <a:solidFill>
                  <a:srgbClr val="FF0000"/>
                </a:solidFill>
              </a:rPr>
              <a:t>Rozložení inteligence v populaci podle Gaussovy křivky  </a:t>
            </a:r>
            <a:br>
              <a:rPr lang="cs-CZ" sz="2400" dirty="0" smtClean="0">
                <a:solidFill>
                  <a:srgbClr val="FF0000"/>
                </a:solidFill>
              </a:rPr>
            </a:b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Stále platí, že hodnota IQ jako „měřítko kvalit jedince“ u laické veřejnosti přetrvává.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ontent Placeholder 2"/>
          <p:cNvSpPr>
            <a:spLocks noGrp="1"/>
          </p:cNvSpPr>
          <p:nvPr>
            <p:ph idx="1"/>
          </p:nvPr>
        </p:nvSpPr>
        <p:spPr>
          <a:xfrm>
            <a:off x="468313" y="1773238"/>
            <a:ext cx="8229600" cy="452596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cs-CZ" smtClean="0">
                <a:solidFill>
                  <a:srgbClr val="000066"/>
                </a:solidFill>
              </a:rPr>
              <a:t>schopnost logického uvažování</a:t>
            </a:r>
          </a:p>
          <a:p>
            <a:pPr>
              <a:buFont typeface="Wingdings" pitchFamily="2" charset="2"/>
              <a:buChar char="Ø"/>
            </a:pPr>
            <a:r>
              <a:rPr lang="cs-CZ" smtClean="0">
                <a:solidFill>
                  <a:srgbClr val="000066"/>
                </a:solidFill>
              </a:rPr>
              <a:t>schopnost abstraktního uvažování</a:t>
            </a:r>
          </a:p>
          <a:p>
            <a:pPr>
              <a:buFont typeface="Wingdings" pitchFamily="2" charset="2"/>
              <a:buChar char="Ø"/>
            </a:pPr>
            <a:r>
              <a:rPr lang="cs-CZ" smtClean="0">
                <a:solidFill>
                  <a:srgbClr val="000066"/>
                </a:solidFill>
              </a:rPr>
              <a:t>schopnost zobecňování</a:t>
            </a:r>
          </a:p>
          <a:p>
            <a:pPr>
              <a:buFont typeface="Wingdings" pitchFamily="2" charset="2"/>
              <a:buChar char="Ø"/>
            </a:pPr>
            <a:r>
              <a:rPr lang="cs-CZ" smtClean="0">
                <a:solidFill>
                  <a:srgbClr val="000066"/>
                </a:solidFill>
              </a:rPr>
              <a:t>schopnost vyjadřování</a:t>
            </a:r>
          </a:p>
          <a:p>
            <a:pPr>
              <a:buFont typeface="Wingdings" pitchFamily="2" charset="2"/>
              <a:buChar char="Ø"/>
            </a:pPr>
            <a:r>
              <a:rPr lang="cs-CZ" smtClean="0">
                <a:solidFill>
                  <a:srgbClr val="000066"/>
                </a:solidFill>
              </a:rPr>
              <a:t>slovní zásoba</a:t>
            </a:r>
          </a:p>
          <a:p>
            <a:pPr>
              <a:buFont typeface="Wingdings" pitchFamily="2" charset="2"/>
              <a:buChar char="Ø"/>
            </a:pPr>
            <a:r>
              <a:rPr lang="cs-CZ" smtClean="0">
                <a:solidFill>
                  <a:srgbClr val="000066"/>
                </a:solidFill>
              </a:rPr>
              <a:t>paměť </a:t>
            </a:r>
            <a:r>
              <a:rPr lang="cs-CZ" smtClean="0"/>
              <a:t>(prostorová, zraková, slovní)</a:t>
            </a:r>
          </a:p>
          <a:p>
            <a:pPr>
              <a:buFont typeface="Wingdings" pitchFamily="2" charset="2"/>
              <a:buChar char="Ø"/>
            </a:pPr>
            <a:r>
              <a:rPr lang="cs-CZ" smtClean="0">
                <a:solidFill>
                  <a:srgbClr val="000066"/>
                </a:solidFill>
              </a:rPr>
              <a:t>motorika</a:t>
            </a:r>
            <a:r>
              <a:rPr lang="cs-CZ" smtClean="0"/>
              <a:t> (jemná i hrubá)</a:t>
            </a:r>
          </a:p>
          <a:p>
            <a:r>
              <a:rPr lang="cs-CZ" smtClean="0">
                <a:solidFill>
                  <a:srgbClr val="002060"/>
                </a:solidFill>
              </a:rPr>
              <a:t>tvořivost, motivace, zájmy a osobnost </a:t>
            </a:r>
          </a:p>
          <a:p>
            <a:endParaRPr lang="cs-CZ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>
                <a:solidFill>
                  <a:srgbClr val="604A7B"/>
                </a:solidFill>
              </a:rPr>
              <a:t/>
            </a:r>
            <a:br>
              <a:rPr lang="cs-CZ" sz="2400" dirty="0" smtClean="0">
                <a:solidFill>
                  <a:srgbClr val="604A7B"/>
                </a:solidFill>
              </a:rPr>
            </a:br>
            <a:r>
              <a:rPr lang="cs-CZ" sz="3600" dirty="0" smtClean="0">
                <a:solidFill>
                  <a:srgbClr val="FF0000"/>
                </a:solidFill>
              </a:rPr>
              <a:t>Ve vztahu k nadání se aktuálně sledují  a měří další schopnosti </a:t>
            </a:r>
            <a:r>
              <a:rPr lang="cs-CZ" sz="2800" dirty="0" smtClean="0"/>
              <a:t/>
            </a:r>
            <a:br>
              <a:rPr lang="cs-CZ" sz="2800" dirty="0" smtClean="0"/>
            </a:br>
            <a:endParaRPr 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endParaRPr lang="cs-CZ" smtClean="0"/>
          </a:p>
          <a:p>
            <a:pPr algn="ctr">
              <a:buFont typeface="Arial" charset="0"/>
              <a:buNone/>
            </a:pPr>
            <a:endParaRPr lang="cs-CZ" smtClean="0"/>
          </a:p>
          <a:p>
            <a:pPr algn="ctr">
              <a:buFont typeface="Arial" charset="0"/>
              <a:buNone/>
            </a:pPr>
            <a:r>
              <a:rPr lang="cs-CZ" smtClean="0"/>
              <a:t>	</a:t>
            </a:r>
            <a:r>
              <a:rPr lang="cs-CZ" b="1" smtClean="0">
                <a:solidFill>
                  <a:srgbClr val="FF0000"/>
                </a:solidFill>
              </a:rPr>
              <a:t>Následující definice a modely inteligence                a nadání jako východiska pohledů na edukaci nadaných žáků odpovídají výše zmíněným přístupům. </a:t>
            </a:r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FF0000"/>
                </a:solidFill>
              </a:rPr>
              <a:t>Definice inteligence</a:t>
            </a:r>
          </a:p>
        </p:txBody>
      </p:sp>
      <p:sp>
        <p:nvSpPr>
          <p:cNvPr id="21506" name="Rectangle 5"/>
          <p:cNvSpPr>
            <a:spLocks noGrp="1"/>
          </p:cNvSpPr>
          <p:nvPr>
            <p:ph sz="quarter" idx="1"/>
          </p:nvPr>
        </p:nvSpPr>
        <p:spPr>
          <a:xfrm>
            <a:off x="250825" y="1125538"/>
            <a:ext cx="4038600" cy="2663825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cs-CZ" sz="1800" b="1" smtClean="0">
                <a:solidFill>
                  <a:srgbClr val="FF0000"/>
                </a:solidFill>
              </a:rPr>
              <a:t>Wiliam Louis Stern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cs-CZ" sz="1600" smtClean="0"/>
              <a:t>německý psycholog a filozof, představitel personalismu</a:t>
            </a:r>
            <a:endParaRPr lang="cs-CZ" sz="1600" b="1" smtClean="0">
              <a:solidFill>
                <a:srgbClr val="604A7B"/>
              </a:solidFill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cs-CZ" sz="1600" b="1" smtClean="0"/>
              <a:t>  </a:t>
            </a:r>
            <a:r>
              <a:rPr lang="cs-CZ" sz="1600" b="1" smtClean="0">
                <a:latin typeface="Arial" charset="0"/>
              </a:rPr>
              <a:t>   </a:t>
            </a:r>
            <a:r>
              <a:rPr lang="cs-CZ" sz="1800" b="1" smtClean="0"/>
              <a:t>Inteligence je všeobecná schopnost individua vědomě orientovat vlastní myšlení na nové požadavky, je to všeobecná duchovní schopnost přizpůsobit se novým životním úkolům a podmínkám.</a:t>
            </a:r>
            <a:r>
              <a:rPr lang="cs-CZ" sz="1800" smtClean="0"/>
              <a:t> </a:t>
            </a:r>
          </a:p>
          <a:p>
            <a:endParaRPr lang="cs-CZ" sz="1800" smtClean="0"/>
          </a:p>
        </p:txBody>
      </p:sp>
      <p:sp>
        <p:nvSpPr>
          <p:cNvPr id="21507" name="Rectangle 6"/>
          <p:cNvSpPr>
            <a:spLocks noGrp="1"/>
          </p:cNvSpPr>
          <p:nvPr>
            <p:ph sz="quarter" idx="2"/>
          </p:nvPr>
        </p:nvSpPr>
        <p:spPr>
          <a:xfrm>
            <a:off x="4787900" y="1125538"/>
            <a:ext cx="4038600" cy="25908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cs-CZ" sz="1800" b="1" smtClean="0">
                <a:solidFill>
                  <a:srgbClr val="FF0000"/>
                </a:solidFill>
              </a:rPr>
              <a:t>David Wechsler</a:t>
            </a:r>
            <a:r>
              <a:rPr lang="cs-CZ" sz="1800" smtClean="0">
                <a:solidFill>
                  <a:srgbClr val="FF0000"/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cs-CZ" sz="1600" smtClean="0"/>
              <a:t>americký autor nejpoužívanějšího                        a nejznámějšího testu inteligence ve světě  </a:t>
            </a:r>
          </a:p>
          <a:p>
            <a:pPr>
              <a:buFont typeface="Arial" charset="0"/>
              <a:buNone/>
            </a:pPr>
            <a:r>
              <a:rPr lang="cs-CZ" sz="1600" smtClean="0"/>
              <a:t>  </a:t>
            </a:r>
            <a:r>
              <a:rPr lang="cs-CZ" sz="1600" smtClean="0">
                <a:latin typeface="Arial" charset="0"/>
              </a:rPr>
              <a:t>   </a:t>
            </a:r>
            <a:r>
              <a:rPr lang="cs-CZ" sz="1800" b="1" smtClean="0"/>
              <a:t>Inteligence je vnitřně členitá </a:t>
            </a:r>
            <a:r>
              <a:rPr lang="cs-CZ" sz="1800" b="1" smtClean="0">
                <a:latin typeface="Arial" charset="0"/>
              </a:rPr>
              <a:t>      </a:t>
            </a:r>
            <a:r>
              <a:rPr lang="cs-CZ" sz="1800" b="1" smtClean="0"/>
              <a:t>a zároveň globální schopnost individua účelně jednat, ro-zumně myslet a efektivně se vyrovnávat se svým okolím.</a:t>
            </a:r>
          </a:p>
          <a:p>
            <a:endParaRPr lang="cs-CZ" sz="1800" smtClean="0"/>
          </a:p>
        </p:txBody>
      </p:sp>
      <p:sp>
        <p:nvSpPr>
          <p:cNvPr id="21508" name="Rectangle 7"/>
          <p:cNvSpPr>
            <a:spLocks noGrp="1"/>
          </p:cNvSpPr>
          <p:nvPr>
            <p:ph sz="quarter" idx="3"/>
          </p:nvPr>
        </p:nvSpPr>
        <p:spPr>
          <a:xfrm>
            <a:off x="250825" y="3933825"/>
            <a:ext cx="4038600" cy="24479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cs-CZ" sz="1800" b="1" smtClean="0">
                <a:solidFill>
                  <a:srgbClr val="FF0000"/>
                </a:solidFill>
              </a:rPr>
              <a:t>Joy Paul Guilford</a:t>
            </a:r>
            <a:r>
              <a:rPr lang="cs-CZ" sz="1800" smtClean="0">
                <a:solidFill>
                  <a:srgbClr val="FF0000"/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cs-CZ" sz="1600" smtClean="0"/>
              <a:t>americký psycholog, teoretik intelektových schopností</a:t>
            </a:r>
          </a:p>
          <a:p>
            <a:pPr>
              <a:buFont typeface="Arial" charset="0"/>
              <a:buNone/>
            </a:pPr>
            <a:r>
              <a:rPr lang="cs-CZ" sz="1600" b="1" smtClean="0"/>
              <a:t>  </a:t>
            </a:r>
            <a:r>
              <a:rPr lang="cs-CZ" sz="1600" b="1" smtClean="0">
                <a:latin typeface="Arial" charset="0"/>
              </a:rPr>
              <a:t>   </a:t>
            </a:r>
            <a:r>
              <a:rPr lang="cs-CZ" sz="1800" b="1" smtClean="0"/>
              <a:t>Inteligence je schopnost zpracovávat informace. Informacemi je třeba chápat všechny dojmy, které člověk vnímá.</a:t>
            </a:r>
            <a:r>
              <a:rPr lang="cs-CZ" sz="1600" b="1" smtClean="0"/>
              <a:t> </a:t>
            </a:r>
          </a:p>
          <a:p>
            <a:endParaRPr lang="cs-CZ" sz="2400" smtClean="0"/>
          </a:p>
        </p:txBody>
      </p:sp>
      <p:sp>
        <p:nvSpPr>
          <p:cNvPr id="14342" name="Rectangle 8"/>
          <p:cNvSpPr>
            <a:spLocks noGrp="1"/>
          </p:cNvSpPr>
          <p:nvPr>
            <p:ph sz="quarter" idx="4"/>
          </p:nvPr>
        </p:nvSpPr>
        <p:spPr>
          <a:xfrm>
            <a:off x="4716463" y="3789363"/>
            <a:ext cx="4038600" cy="2663825"/>
          </a:xfrm>
        </p:spPr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Font typeface="Arial" charset="0"/>
              <a:buNone/>
              <a:defRPr/>
            </a:pPr>
            <a:r>
              <a:rPr lang="pl-PL" sz="1800" b="1" dirty="0" smtClean="0">
                <a:solidFill>
                  <a:srgbClr val="FF0000"/>
                </a:solidFill>
              </a:rPr>
              <a:t>Jean Piaget</a:t>
            </a:r>
            <a:r>
              <a:rPr lang="pl-PL" sz="1600" b="1" dirty="0" smtClean="0">
                <a:solidFill>
                  <a:srgbClr val="FF0000"/>
                </a:solidFill>
              </a:rPr>
              <a:t> 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sz="1600" dirty="0" smtClean="0"/>
              <a:t>zakladatel vývojové psychologie, průkopník konstruktivistické teorie znalostí</a:t>
            </a:r>
            <a:r>
              <a:rPr lang="pl-PL" sz="1600" dirty="0" smtClean="0"/>
              <a:t> </a:t>
            </a:r>
          </a:p>
          <a:p>
            <a:pPr marL="365760" indent="-256032" fontAlgn="auto">
              <a:spcAft>
                <a:spcPts val="0"/>
              </a:spcAft>
              <a:buFont typeface="Arial" charset="0"/>
              <a:buNone/>
              <a:defRPr/>
            </a:pPr>
            <a:r>
              <a:rPr lang="pl-PL" sz="1600" dirty="0" smtClean="0"/>
              <a:t>  </a:t>
            </a:r>
            <a:r>
              <a:rPr lang="pl-PL" sz="1600" dirty="0" smtClean="0">
                <a:latin typeface="Arial" charset="0"/>
              </a:rPr>
              <a:t>   </a:t>
            </a:r>
            <a:r>
              <a:rPr lang="pl-PL" sz="1800" b="1" dirty="0" smtClean="0"/>
              <a:t>Inteligence je schopnost adaptace, tedy určitá </a:t>
            </a:r>
            <a:r>
              <a:rPr lang="cs-CZ" sz="1800" b="1" dirty="0" smtClean="0"/>
              <a:t>rovnováha mezi tím, jak se dotyčný přizpůsobí vlivům okolí a tím, </a:t>
            </a:r>
            <a:r>
              <a:rPr lang="pl-PL" sz="1800" b="1" dirty="0" smtClean="0"/>
              <a:t>jak si okolí přizpůsobí sobě.</a:t>
            </a:r>
            <a:endParaRPr lang="cs-CZ" sz="1800" b="1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cs-CZ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sz="quarter"/>
          </p:nvPr>
        </p:nvSpPr>
        <p:spPr>
          <a:xfrm>
            <a:off x="323528" y="188640"/>
            <a:ext cx="3538736" cy="8509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FF0000"/>
                </a:solidFill>
              </a:rPr>
              <a:t>Definice nadání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850" y="1341438"/>
            <a:ext cx="4248150" cy="2447925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3"/>
              <a:buNone/>
              <a:defRPr/>
            </a:pPr>
            <a:r>
              <a:rPr lang="cs-CZ" sz="1800" b="1" dirty="0" smtClean="0">
                <a:solidFill>
                  <a:srgbClr val="FF0000"/>
                </a:solidFill>
              </a:rPr>
              <a:t>Podle RVP ZV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3"/>
              <a:buNone/>
              <a:defRPr/>
            </a:pPr>
            <a:r>
              <a:rPr lang="cs-CZ" sz="1800" b="1" dirty="0" smtClean="0"/>
              <a:t>Nadání je soubor schopností, které umožňují jedinci dosahovat výkonů nad rámec běžného průměru populace. 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3"/>
              <a:buNone/>
              <a:defRPr/>
            </a:pPr>
            <a:r>
              <a:rPr lang="cs-CZ" sz="1800" b="1" dirty="0" smtClean="0"/>
              <a:t>Množství žáků s mimořádným nadáním se odhaduje na  3-10%.</a:t>
            </a:r>
            <a:endParaRPr lang="cs-CZ" sz="1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32363" y="333375"/>
            <a:ext cx="4038600" cy="3384550"/>
          </a:xfrm>
        </p:spPr>
        <p:txBody>
          <a:bodyPr>
            <a:normAutofit/>
          </a:bodyPr>
          <a:lstStyle/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cs-CZ" sz="1800" b="1" dirty="0" smtClean="0">
                <a:solidFill>
                  <a:srgbClr val="FF0000"/>
                </a:solidFill>
              </a:rPr>
              <a:t>De Haan, Havighurst (1982) 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cs-CZ" sz="1800" dirty="0" smtClean="0"/>
              <a:t>americké ministerstvo školství</a:t>
            </a:r>
            <a:endParaRPr lang="cs-CZ" sz="1800" dirty="0" smtClean="0">
              <a:latin typeface="Arial" charset="0"/>
            </a:endParaRP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cs-CZ" sz="1800" b="1" dirty="0" smtClean="0"/>
              <a:t>Specifikace šest</a:t>
            </a:r>
            <a:r>
              <a:rPr lang="cs-CZ" sz="1800" b="1" dirty="0" smtClean="0">
                <a:latin typeface="Arial" charset="0"/>
              </a:rPr>
              <a:t>i</a:t>
            </a:r>
            <a:r>
              <a:rPr lang="cs-CZ" sz="1800" b="1" dirty="0" smtClean="0"/>
              <a:t> základních oblastí, kde se vyšší schopnost může projevit</a:t>
            </a:r>
            <a:endParaRPr lang="cs-CZ" sz="1800" b="1" dirty="0" smtClean="0">
              <a:solidFill>
                <a:srgbClr val="FF0000"/>
              </a:solidFill>
            </a:endParaRP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cs-CZ" sz="1800" dirty="0" smtClean="0">
                <a:solidFill>
                  <a:srgbClr val="002060"/>
                </a:solidFill>
              </a:rPr>
              <a:t>intelektová schopnost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cs-CZ" sz="1800" dirty="0" smtClean="0">
                <a:solidFill>
                  <a:srgbClr val="002060"/>
                </a:solidFill>
              </a:rPr>
              <a:t>schopnost tvořivého myšlení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cs-CZ" sz="1800" dirty="0" smtClean="0">
                <a:solidFill>
                  <a:srgbClr val="002060"/>
                </a:solidFill>
              </a:rPr>
              <a:t>vědecká schopnost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cs-CZ" sz="1800" dirty="0" smtClean="0">
                <a:solidFill>
                  <a:srgbClr val="002060"/>
                </a:solidFill>
              </a:rPr>
              <a:t>schopnost sociálního vůdcovství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cs-CZ" sz="1800" dirty="0" smtClean="0">
                <a:solidFill>
                  <a:srgbClr val="002060"/>
                </a:solidFill>
              </a:rPr>
              <a:t>mechanické schopnosti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cs-CZ" sz="1800" smtClean="0">
                <a:solidFill>
                  <a:srgbClr val="002060"/>
                </a:solidFill>
              </a:rPr>
              <a:t>talent </a:t>
            </a:r>
            <a:r>
              <a:rPr lang="cs-CZ" sz="1800" dirty="0" smtClean="0">
                <a:solidFill>
                  <a:srgbClr val="002060"/>
                </a:solidFill>
              </a:rPr>
              <a:t>ve výtvarném umění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50825" y="3789363"/>
            <a:ext cx="4321175" cy="25654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cs-CZ" sz="1800" b="1" dirty="0" smtClean="0">
                <a:solidFill>
                  <a:srgbClr val="FF0000"/>
                </a:solidFill>
              </a:rPr>
              <a:t>Vladimír Dočkal (1987)</a:t>
            </a:r>
          </a:p>
          <a:p>
            <a:pPr marL="177800" indent="-177800" fontAlgn="auto"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pl-PL" sz="1700" dirty="0" smtClean="0"/>
              <a:t>VÚ dětské psychologie a pato-psychologie, Bratislava </a:t>
            </a:r>
            <a:endParaRPr lang="cs-CZ" sz="1700" dirty="0" smtClean="0"/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cs-CZ" sz="1800" b="1" dirty="0" smtClean="0"/>
              <a:t>Nadání je komplex všech vlastností, které se účastní realizace činnosti,  je tedy relativně stabilní složkou osobnosti, která reguluje vykonávání činnosti.</a:t>
            </a:r>
            <a:endParaRPr lang="cs-CZ" sz="1800" b="1" dirty="0" smtClean="0">
              <a:latin typeface="Arial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cs-CZ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9338" y="3789363"/>
            <a:ext cx="4038600" cy="2592387"/>
          </a:xfrm>
        </p:spPr>
        <p:txBody>
          <a:bodyPr>
            <a:normAutofit fontScale="32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cs-CZ" sz="5500" b="1" dirty="0" smtClean="0">
                <a:solidFill>
                  <a:srgbClr val="FF0000"/>
                </a:solidFill>
              </a:rPr>
              <a:t>Paul Witty (1982)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cs-CZ" sz="5500" dirty="0" smtClean="0"/>
              <a:t> spolupracovník </a:t>
            </a:r>
            <a:r>
              <a:rPr lang="en-US" sz="5500" dirty="0" smtClean="0"/>
              <a:t>Center for Gifted</a:t>
            </a:r>
            <a:endParaRPr lang="cs-CZ" sz="5500" dirty="0" smtClean="0"/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Clr>
                <a:srgbClr val="0070C0"/>
              </a:buClr>
              <a:buFont typeface="Wingdings 3"/>
              <a:buNone/>
              <a:defRPr/>
            </a:pPr>
            <a:r>
              <a:rPr lang="en-US" sz="5500" dirty="0" smtClean="0"/>
              <a:t> </a:t>
            </a:r>
            <a:r>
              <a:rPr lang="cs-CZ" sz="5500" dirty="0" smtClean="0"/>
              <a:t> </a:t>
            </a:r>
            <a:r>
              <a:rPr lang="en-US" sz="5500" dirty="0" smtClean="0"/>
              <a:t>Education</a:t>
            </a:r>
            <a:r>
              <a:rPr lang="cs-CZ" sz="5500" dirty="0" smtClean="0"/>
              <a:t>, </a:t>
            </a:r>
            <a:r>
              <a:rPr lang="en-US" sz="5500" dirty="0" smtClean="0"/>
              <a:t>Williamsburg, </a:t>
            </a:r>
            <a:r>
              <a:rPr lang="cs-CZ" sz="5500" dirty="0" smtClean="0"/>
              <a:t>Virginia</a:t>
            </a:r>
            <a:endParaRPr lang="cs-CZ" sz="5500" b="1" dirty="0" smtClean="0"/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cs-CZ" sz="5500" b="1" dirty="0" smtClean="0"/>
              <a:t>Nadané nebo talentované je to </a:t>
            </a:r>
            <a:r>
              <a:rPr lang="cs-CZ" sz="5500" b="1" dirty="0" smtClean="0">
                <a:latin typeface="Arial" charset="0"/>
              </a:rPr>
              <a:t>   </a:t>
            </a:r>
            <a:r>
              <a:rPr lang="cs-CZ" sz="5500" b="1" dirty="0" smtClean="0"/>
              <a:t>dítě, které soustavně vykazuje významné výkony v jakékoliv hodnotné oblasti snažení.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cs-CZ" sz="5500" dirty="0" smtClean="0">
                <a:latin typeface="Arial" charset="0"/>
              </a:rPr>
              <a:t>  </a:t>
            </a:r>
            <a:endParaRPr lang="cs-CZ" sz="55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915</TotalTime>
  <Words>891</Words>
  <Application>Microsoft Office PowerPoint</Application>
  <PresentationFormat>On-screen Show (4:3)</PresentationFormat>
  <Paragraphs>201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Concourse</vt:lpstr>
      <vt:lpstr> Pedagogické přístupy k nadaným žákům  </vt:lpstr>
      <vt:lpstr>Struktura přednášky</vt:lpstr>
      <vt:lpstr>     Jsme nadaní a inteligentní?</vt:lpstr>
      <vt:lpstr>Vybrané linie úvah o nadání</vt:lpstr>
      <vt:lpstr>Rozložení inteligence v populaci podle Gaussovy křivky   Stále platí, že hodnota IQ jako „měřítko kvalit jedince“ u laické veřejnosti přetrvává.</vt:lpstr>
      <vt:lpstr>  Ve vztahu k nadání se aktuálně sledují  a měří další schopnosti  </vt:lpstr>
      <vt:lpstr>Slide 7</vt:lpstr>
      <vt:lpstr>Definice inteligence</vt:lpstr>
      <vt:lpstr>Definice nadání</vt:lpstr>
      <vt:lpstr> Modely nadání  </vt:lpstr>
      <vt:lpstr>      Psychologický + multidimenzionální model nadání   </vt:lpstr>
      <vt:lpstr>Specifika přírodovědně nadaných žáků</vt:lpstr>
      <vt:lpstr>Specifika přírodovědně nadaných žáků</vt:lpstr>
      <vt:lpstr>Specifika přírodovědně nadaných žáků</vt:lpstr>
      <vt:lpstr>  Přírodovědně nadaní žáci v edukačním procesu - společné projevy přírodovědně nadaných žáků </vt:lpstr>
      <vt:lpstr>  </vt:lpstr>
      <vt:lpstr>Slide 17</vt:lpstr>
      <vt:lpstr>Slide 18</vt:lpstr>
      <vt:lpstr>Přírodovědně nadaní žáci v edukačním procesu - odlišné projevy přírodovědně nadaných žáků</vt:lpstr>
      <vt:lpstr>  </vt:lpstr>
      <vt:lpstr>Slide 21</vt:lpstr>
      <vt:lpstr>Slide 22</vt:lpstr>
      <vt:lpstr> Efektivní přístupy   </vt:lpstr>
      <vt:lpstr>  Efektivní přístupy  </vt:lpstr>
      <vt:lpstr> Nevhodné přístupy </vt:lpstr>
      <vt:lpstr> Nevhodné přístupy </vt:lpstr>
      <vt:lpstr>Závěrem</vt:lpstr>
      <vt:lpstr>   Učitel může nadaným žákům nabídnout cestu, ale je na nich, jestli po ní půjdou.  </vt:lpstr>
      <vt:lpstr>Slide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Pedagogické přístupy k nadaným žákům - zaměřeno na vzdělávání nadaných žáků v přírodovědných předmětech </dc:title>
  <dc:creator>Jana</dc:creator>
  <cp:lastModifiedBy>Jana</cp:lastModifiedBy>
  <cp:revision>337</cp:revision>
  <dcterms:created xsi:type="dcterms:W3CDTF">2010-03-13T18:34:58Z</dcterms:created>
  <dcterms:modified xsi:type="dcterms:W3CDTF">2010-11-10T19:06:08Z</dcterms:modified>
</cp:coreProperties>
</file>