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8CCA0-A255-4378-A940-8ED1BEEF9722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9B047-2B88-4C40-9C96-53C851481E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9B047-2B88-4C40-9C96-53C851481E7B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ECD76-E312-49FB-9422-92A669B45B87}" type="datetimeFigureOut">
              <a:rPr lang="cs-CZ" smtClean="0"/>
              <a:pPr/>
              <a:t>28.9.2010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12269-697F-475B-AFCD-1171E65636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Die Deklination der Substantive im Singular</a:t>
            </a:r>
            <a:endParaRPr lang="de-DE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Typ 3: alle Feminina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lvl="1" algn="just"/>
            <a:r>
              <a:rPr lang="de-DE" dirty="0" smtClean="0"/>
              <a:t>die Frau – </a:t>
            </a:r>
            <a:r>
              <a:rPr lang="de-DE" b="1" dirty="0" smtClean="0"/>
              <a:t>der</a:t>
            </a:r>
            <a:r>
              <a:rPr lang="de-DE" dirty="0" smtClean="0"/>
              <a:t> Frau</a:t>
            </a:r>
          </a:p>
          <a:p>
            <a:pPr lvl="1" algn="just"/>
            <a:r>
              <a:rPr lang="de-DE" dirty="0" smtClean="0"/>
              <a:t>die Liebe - </a:t>
            </a:r>
            <a:r>
              <a:rPr lang="de-DE" b="1" dirty="0" smtClean="0"/>
              <a:t>der</a:t>
            </a:r>
            <a:r>
              <a:rPr lang="de-DE" dirty="0" smtClean="0"/>
              <a:t> Liebe</a:t>
            </a:r>
          </a:p>
          <a:p>
            <a:pPr lvl="1" algn="just"/>
            <a:r>
              <a:rPr lang="de-DE" dirty="0" smtClean="0"/>
              <a:t>die Unterstützung – </a:t>
            </a:r>
            <a:r>
              <a:rPr lang="de-DE" b="1" dirty="0" smtClean="0"/>
              <a:t>der</a:t>
            </a:r>
            <a:r>
              <a:rPr lang="de-DE" dirty="0" smtClean="0"/>
              <a:t> Unterstützung</a:t>
            </a:r>
          </a:p>
          <a:p>
            <a:pPr lvl="1" algn="just"/>
            <a:r>
              <a:rPr lang="de-DE" dirty="0" smtClean="0"/>
              <a:t>die Katze – </a:t>
            </a:r>
            <a:r>
              <a:rPr lang="de-DE" b="1" dirty="0" smtClean="0"/>
              <a:t>der</a:t>
            </a:r>
            <a:r>
              <a:rPr lang="de-DE" dirty="0" smtClean="0"/>
              <a:t> Katze</a:t>
            </a:r>
          </a:p>
          <a:p>
            <a:pPr lvl="1" algn="just"/>
            <a:r>
              <a:rPr lang="de-DE" dirty="0" smtClean="0"/>
              <a:t>die Klasse – </a:t>
            </a:r>
            <a:r>
              <a:rPr lang="de-DE" b="1" dirty="0" smtClean="0"/>
              <a:t>der</a:t>
            </a:r>
            <a:r>
              <a:rPr lang="de-DE" dirty="0" smtClean="0"/>
              <a:t> Klasse</a:t>
            </a:r>
          </a:p>
          <a:p>
            <a:pPr lvl="1" algn="just"/>
            <a:r>
              <a:rPr lang="de-DE" dirty="0" smtClean="0"/>
              <a:t>die Schule – </a:t>
            </a:r>
            <a:r>
              <a:rPr lang="de-DE" b="1" dirty="0" smtClean="0"/>
              <a:t>der</a:t>
            </a:r>
            <a:r>
              <a:rPr lang="de-DE" dirty="0" smtClean="0"/>
              <a:t> Schule</a:t>
            </a:r>
          </a:p>
          <a:p>
            <a:pPr lvl="1" algn="just"/>
            <a:r>
              <a:rPr lang="de-DE" dirty="0" smtClean="0"/>
              <a:t>die Musik – </a:t>
            </a:r>
            <a:r>
              <a:rPr lang="de-DE" b="1" dirty="0" smtClean="0"/>
              <a:t>der</a:t>
            </a:r>
            <a:r>
              <a:rPr lang="de-DE" dirty="0" smtClean="0"/>
              <a:t> Musik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3 </a:t>
            </a:r>
            <a:r>
              <a:rPr lang="de-DE" sz="5400" b="1" dirty="0" smtClean="0"/>
              <a:t>Deklinationstypen</a:t>
            </a:r>
            <a:r>
              <a:rPr lang="cs-CZ" sz="5400" b="1" dirty="0" smtClean="0"/>
              <a:t>: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Typ 1: </a:t>
            </a:r>
            <a:r>
              <a:rPr lang="de-DE" sz="3600" dirty="0" smtClean="0"/>
              <a:t>Die starke Deklination</a:t>
            </a:r>
            <a:r>
              <a:rPr lang="cs-CZ" sz="3600" dirty="0" smtClean="0"/>
              <a:t> (M+N)</a:t>
            </a:r>
          </a:p>
          <a:p>
            <a:pPr>
              <a:buNone/>
            </a:pPr>
            <a:endParaRPr lang="de-DE" sz="3600" dirty="0" smtClean="0"/>
          </a:p>
          <a:p>
            <a:r>
              <a:rPr lang="cs-CZ" sz="3600" dirty="0" smtClean="0"/>
              <a:t>Typ 2: </a:t>
            </a:r>
            <a:r>
              <a:rPr lang="de-DE" sz="3600" dirty="0" smtClean="0"/>
              <a:t>Die schwache Deklination</a:t>
            </a:r>
            <a:r>
              <a:rPr lang="cs-CZ" sz="3600" dirty="0" smtClean="0"/>
              <a:t> (M)</a:t>
            </a:r>
          </a:p>
          <a:p>
            <a:pPr>
              <a:buNone/>
            </a:pPr>
            <a:endParaRPr lang="de-DE" sz="3600" dirty="0" smtClean="0"/>
          </a:p>
          <a:p>
            <a:r>
              <a:rPr lang="de-DE" sz="3600" dirty="0" smtClean="0"/>
              <a:t>Typ 3</a:t>
            </a:r>
            <a:r>
              <a:rPr lang="cs-CZ" sz="3600" dirty="0" smtClean="0"/>
              <a:t>: </a:t>
            </a:r>
            <a:r>
              <a:rPr lang="cs-CZ" sz="3600" dirty="0" err="1" smtClean="0"/>
              <a:t>alle</a:t>
            </a:r>
            <a:r>
              <a:rPr lang="cs-CZ" sz="3600" dirty="0" smtClean="0"/>
              <a:t> Feminina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Die starke Deklination</a:t>
            </a:r>
            <a:endParaRPr lang="de-DE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9248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de-DE" sz="6000" dirty="0" smtClean="0"/>
          </a:p>
          <a:p>
            <a:pPr algn="ctr">
              <a:buNone/>
            </a:pPr>
            <a:r>
              <a:rPr lang="de-DE" sz="4000" dirty="0" smtClean="0"/>
              <a:t>Die Endungen im Genitiv Singular sind </a:t>
            </a:r>
            <a:r>
              <a:rPr lang="de-DE" sz="4000" i="1" dirty="0" smtClean="0"/>
              <a:t>-s; -es</a:t>
            </a:r>
            <a:r>
              <a:rPr lang="de-DE" sz="6600" i="1" dirty="0" smtClean="0"/>
              <a:t> </a:t>
            </a:r>
            <a:endParaRPr lang="cs-CZ" sz="6600" i="1" dirty="0" smtClean="0"/>
          </a:p>
          <a:p>
            <a:pPr algn="ctr">
              <a:buNone/>
            </a:pPr>
            <a:r>
              <a:rPr lang="cs-CZ" sz="4400" u="sng" dirty="0" err="1" smtClean="0"/>
              <a:t>Sie</a:t>
            </a:r>
            <a:r>
              <a:rPr lang="cs-CZ" sz="4400" u="sng" dirty="0" smtClean="0"/>
              <a:t> </a:t>
            </a:r>
            <a:r>
              <a:rPr lang="de-DE" sz="4400" u="sng" dirty="0" smtClean="0"/>
              <a:t>betrifft Maskulina</a:t>
            </a:r>
            <a:r>
              <a:rPr lang="cs-CZ" sz="4400" u="sng" dirty="0" smtClean="0"/>
              <a:t> </a:t>
            </a:r>
            <a:r>
              <a:rPr lang="cs-CZ" sz="4400" u="sng" dirty="0" err="1" smtClean="0"/>
              <a:t>und</a:t>
            </a:r>
            <a:r>
              <a:rPr lang="cs-CZ" sz="4400" u="sng" dirty="0" smtClean="0"/>
              <a:t> Neutra</a:t>
            </a:r>
            <a:r>
              <a:rPr lang="de-DE" sz="4400" u="sng" dirty="0" smtClean="0"/>
              <a:t>!</a:t>
            </a:r>
          </a:p>
          <a:p>
            <a:pPr algn="ctr">
              <a:buNone/>
            </a:pPr>
            <a:endParaRPr lang="de-DE" sz="6600" dirty="0" smtClean="0"/>
          </a:p>
          <a:p>
            <a:pPr algn="just"/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Die starke Deklination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de-DE" b="1" dirty="0" smtClean="0"/>
              <a:t>Die volle </a:t>
            </a:r>
            <a:r>
              <a:rPr lang="cs-CZ" b="1" dirty="0" smtClean="0"/>
              <a:t>Genitiv-</a:t>
            </a:r>
            <a:r>
              <a:rPr lang="cs-CZ" b="1" dirty="0" err="1" smtClean="0"/>
              <a:t>Endung</a:t>
            </a:r>
            <a:r>
              <a:rPr lang="de-DE" b="1" dirty="0" smtClean="0"/>
              <a:t> </a:t>
            </a:r>
            <a:r>
              <a:rPr lang="de-DE" b="1" i="1" dirty="0" smtClean="0"/>
              <a:t>–es </a:t>
            </a:r>
            <a:r>
              <a:rPr lang="de-DE" b="1" dirty="0" smtClean="0"/>
              <a:t>steht: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Substantiven auf </a:t>
            </a:r>
            <a:r>
              <a:rPr lang="de-DE" i="1" u="sng" dirty="0" smtClean="0"/>
              <a:t>–s; -ß; -</a:t>
            </a:r>
            <a:r>
              <a:rPr lang="de-DE" i="1" u="sng" dirty="0" err="1" smtClean="0"/>
              <a:t>tsch</a:t>
            </a:r>
            <a:r>
              <a:rPr lang="de-DE" i="1" u="sng" dirty="0" smtClean="0"/>
              <a:t>; -z; -x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BEISPIEL: des Ergebnisses; des Reflexes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Substantiven auf </a:t>
            </a:r>
            <a:r>
              <a:rPr lang="de-DE" i="1" u="sng" dirty="0" smtClean="0"/>
              <a:t>–</a:t>
            </a:r>
            <a:r>
              <a:rPr lang="de-DE" i="1" u="sng" dirty="0" err="1" smtClean="0"/>
              <a:t>sch</a:t>
            </a:r>
            <a:r>
              <a:rPr lang="de-DE" i="1" u="sng" dirty="0" smtClean="0"/>
              <a:t> </a:t>
            </a:r>
            <a:r>
              <a:rPr lang="de-DE" u="sng" dirty="0" smtClean="0"/>
              <a:t>und </a:t>
            </a:r>
            <a:r>
              <a:rPr lang="de-DE" i="1" u="sng" dirty="0" smtClean="0"/>
              <a:t>– </a:t>
            </a:r>
            <a:r>
              <a:rPr lang="de-DE" i="1" u="sng" dirty="0" err="1" smtClean="0"/>
              <a:t>st</a:t>
            </a:r>
            <a:endParaRPr lang="de-DE" i="1" u="sng" dirty="0" smtClean="0"/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BEISPIEL: des Gerüstes; des Rausches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einsilbigen Substantiven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BEISPIEL:  der Mann – des Mannes; der Arzt – des Arztes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Die starke Deklination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de-DE" b="1" dirty="0" smtClean="0"/>
              <a:t>Die Genitiv-Endung </a:t>
            </a:r>
            <a:r>
              <a:rPr lang="de-DE" b="1" i="1" dirty="0" smtClean="0"/>
              <a:t>–s</a:t>
            </a:r>
            <a:r>
              <a:rPr lang="de-DE" b="1" dirty="0" smtClean="0"/>
              <a:t> steht:</a:t>
            </a:r>
            <a:endParaRPr lang="de-DE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Substantiven auf </a:t>
            </a:r>
            <a:r>
              <a:rPr lang="de-DE" i="1" u="sng" dirty="0" smtClean="0"/>
              <a:t>–al; -at; -chen; -e, -</a:t>
            </a:r>
            <a:r>
              <a:rPr lang="de-DE" i="1" u="sng" dirty="0" err="1" smtClean="0"/>
              <a:t>el</a:t>
            </a:r>
            <a:r>
              <a:rPr lang="de-DE" i="1" u="sng" dirty="0" smtClean="0"/>
              <a:t>,-en, -er, -lein, -</a:t>
            </a:r>
            <a:r>
              <a:rPr lang="de-DE" i="1" u="sng" dirty="0" err="1" smtClean="0"/>
              <a:t>ler</a:t>
            </a:r>
            <a:r>
              <a:rPr lang="de-DE" i="1" u="sng" dirty="0" smtClean="0"/>
              <a:t>, -ling, -</a:t>
            </a:r>
            <a:r>
              <a:rPr lang="de-DE" i="1" u="sng" dirty="0" err="1" smtClean="0"/>
              <a:t>ner</a:t>
            </a:r>
            <a:r>
              <a:rPr lang="de-DE" i="1" u="sng" dirty="0" smtClean="0"/>
              <a:t>, -tel</a:t>
            </a:r>
            <a:r>
              <a:rPr lang="de-DE" u="sng" dirty="0" smtClean="0"/>
              <a:t>, </a:t>
            </a:r>
            <a:r>
              <a:rPr lang="de-DE" i="1" u="sng" dirty="0" smtClean="0"/>
              <a:t>-</a:t>
            </a:r>
            <a:r>
              <a:rPr lang="de-DE" i="1" u="sng" dirty="0" err="1" smtClean="0"/>
              <a:t>or</a:t>
            </a:r>
            <a:endParaRPr lang="de-DE" i="1" u="sng" dirty="0" smtClean="0"/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i="1" dirty="0" smtClean="0"/>
              <a:t>BEISPIEL: des Denkmals, des Onkels, des Gärtners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Substantivierungen von Farbadjektiven</a:t>
            </a:r>
            <a:r>
              <a:rPr lang="de-DE" dirty="0" smtClean="0"/>
              <a:t>,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i="1" dirty="0" smtClean="0"/>
              <a:t>BEISPIEL: des Blaus, des Gelbs</a:t>
            </a:r>
            <a:endParaRPr lang="de-DE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Zusammensetzungen (=</a:t>
            </a:r>
            <a:r>
              <a:rPr lang="de-DE" u="sng" dirty="0" err="1" smtClean="0"/>
              <a:t>složená</a:t>
            </a:r>
            <a:r>
              <a:rPr lang="de-DE" u="sng" dirty="0" smtClean="0"/>
              <a:t> </a:t>
            </a:r>
            <a:r>
              <a:rPr lang="de-DE" u="sng" dirty="0" err="1" smtClean="0"/>
              <a:t>slova</a:t>
            </a:r>
            <a:r>
              <a:rPr lang="de-DE" u="sng" dirty="0" smtClean="0"/>
              <a:t>)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i="1" dirty="0" smtClean="0"/>
              <a:t>BEISPIEL: des Werkzeugs, des Weinbergs</a:t>
            </a:r>
            <a:endParaRPr lang="de-DE" dirty="0" smtClean="0"/>
          </a:p>
          <a:p>
            <a:pPr marL="514350" indent="-514350" algn="just">
              <a:lnSpc>
                <a:spcPct val="150000"/>
              </a:lnSpc>
              <a:buFont typeface="+mj-lt"/>
              <a:buAutoNum type="alphaLcParenR"/>
            </a:pPr>
            <a:r>
              <a:rPr lang="de-DE" u="sng" dirty="0" smtClean="0"/>
              <a:t>bei Substantiven, die auf einen Vokal, </a:t>
            </a:r>
            <a:r>
              <a:rPr lang="de-DE" u="sng" dirty="0" err="1" smtClean="0"/>
              <a:t>Diphtong</a:t>
            </a:r>
            <a:r>
              <a:rPr lang="de-DE" u="sng" dirty="0" smtClean="0"/>
              <a:t> oder Buchstabe </a:t>
            </a:r>
            <a:r>
              <a:rPr lang="de-DE" i="1" u="sng" dirty="0" smtClean="0"/>
              <a:t>–h</a:t>
            </a:r>
            <a:r>
              <a:rPr lang="de-DE" u="sng" dirty="0" smtClean="0"/>
              <a:t> enden</a:t>
            </a:r>
          </a:p>
          <a:p>
            <a:pPr marL="914400" lvl="1" indent="-5143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de-DE" i="1" dirty="0" smtClean="0"/>
              <a:t>BEISPIEL: des Kinos, des Schuhs, des Rehs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Achtung!</a:t>
            </a:r>
            <a:endParaRPr lang="de-DE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de-DE" dirty="0" smtClean="0"/>
              <a:t>Ohne Deklinationsendung bleiben im </a:t>
            </a:r>
            <a:r>
              <a:rPr lang="cs-CZ" dirty="0" smtClean="0"/>
              <a:t>Genitiv </a:t>
            </a:r>
            <a:r>
              <a:rPr lang="de-DE" dirty="0" smtClean="0"/>
              <a:t>Singular die Fremdwörter auf </a:t>
            </a:r>
            <a:r>
              <a:rPr lang="de-DE" i="1" dirty="0" smtClean="0"/>
              <a:t>–</a:t>
            </a:r>
            <a:r>
              <a:rPr lang="de-DE" i="1" dirty="0" err="1" smtClean="0"/>
              <a:t>us</a:t>
            </a:r>
            <a:r>
              <a:rPr lang="de-DE" i="1" dirty="0" smtClean="0"/>
              <a:t>/-</a:t>
            </a:r>
            <a:r>
              <a:rPr lang="de-DE" i="1" dirty="0" err="1" smtClean="0"/>
              <a:t>ismus</a:t>
            </a:r>
            <a:r>
              <a:rPr lang="de-DE" i="1" dirty="0" smtClean="0"/>
              <a:t>/- </a:t>
            </a:r>
            <a:r>
              <a:rPr lang="de-DE" i="1" dirty="0" err="1" smtClean="0"/>
              <a:t>os</a:t>
            </a:r>
            <a:r>
              <a:rPr lang="de-DE" dirty="0" smtClean="0"/>
              <a:t>:</a:t>
            </a:r>
          </a:p>
          <a:p>
            <a:pPr algn="ctr">
              <a:lnSpc>
                <a:spcPct val="150000"/>
              </a:lnSpc>
              <a:buNone/>
            </a:pPr>
            <a:r>
              <a:rPr lang="de-DE" sz="3600" b="1" dirty="0" smtClean="0"/>
              <a:t>Beispiel: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lphaLcParenR"/>
            </a:pPr>
            <a:r>
              <a:rPr lang="de-DE" dirty="0" smtClean="0"/>
              <a:t>des Rhythm</a:t>
            </a:r>
            <a:r>
              <a:rPr lang="de-DE" b="1" dirty="0" smtClean="0"/>
              <a:t>us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lphaLcParenR"/>
            </a:pPr>
            <a:r>
              <a:rPr lang="de-DE" dirty="0" smtClean="0"/>
              <a:t>des Kapital</a:t>
            </a:r>
            <a:r>
              <a:rPr lang="de-DE" b="1" dirty="0" smtClean="0"/>
              <a:t>ismus</a:t>
            </a:r>
          </a:p>
          <a:p>
            <a:pPr marL="514350" indent="-514350" algn="ctr">
              <a:lnSpc>
                <a:spcPct val="150000"/>
              </a:lnSpc>
              <a:buFont typeface="+mj-lt"/>
              <a:buAutoNum type="alphaLcParenR"/>
            </a:pPr>
            <a:r>
              <a:rPr lang="de-DE" dirty="0" smtClean="0"/>
              <a:t>des </a:t>
            </a:r>
            <a:r>
              <a:rPr lang="cs-CZ" dirty="0" smtClean="0"/>
              <a:t>Kosm</a:t>
            </a:r>
            <a:r>
              <a:rPr lang="cs-CZ" b="1" dirty="0" smtClean="0"/>
              <a:t>os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Die schwache Deklination</a:t>
            </a:r>
            <a:endParaRPr lang="de-DE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 algn="ctr">
              <a:buNone/>
            </a:pPr>
            <a:r>
              <a:rPr lang="de-DE" dirty="0" smtClean="0"/>
              <a:t>Die Endungen im Genitiv (Dativ, Akkusativ) Singular sind </a:t>
            </a:r>
          </a:p>
          <a:p>
            <a:pPr algn="ctr">
              <a:buNone/>
            </a:pPr>
            <a:r>
              <a:rPr lang="de-DE" i="1" dirty="0" smtClean="0"/>
              <a:t>–en/-n</a:t>
            </a:r>
          </a:p>
          <a:p>
            <a:pPr algn="ctr">
              <a:buNone/>
            </a:pPr>
            <a:r>
              <a:rPr lang="de-DE" sz="4400" dirty="0" smtClean="0"/>
              <a:t>Sie betrifft Maskulina!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/>
              <a:t>Die schwache Deklination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de-DE" sz="2200" dirty="0" smtClean="0"/>
              <a:t>Es betrifft:</a:t>
            </a:r>
          </a:p>
          <a:p>
            <a:pPr marL="514350" indent="-514350" algn="just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2200" u="sng" dirty="0" smtClean="0"/>
              <a:t>Substantive mit konsonantischem Auslaut</a:t>
            </a:r>
          </a:p>
          <a:p>
            <a:pPr marL="914400" lvl="1" indent="-514350" algn="just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de-DE" sz="2200" dirty="0" smtClean="0"/>
              <a:t>BEISPIEL: der Bär – des Bären, 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2200" u="sng" dirty="0" smtClean="0"/>
              <a:t>bei Fremdwörtern auf </a:t>
            </a:r>
            <a:r>
              <a:rPr lang="de-DE" sz="2200" i="1" u="sng" dirty="0" smtClean="0"/>
              <a:t>–</a:t>
            </a:r>
            <a:r>
              <a:rPr lang="de-DE" sz="2200" i="1" u="sng" dirty="0" err="1" smtClean="0"/>
              <a:t>and</a:t>
            </a:r>
            <a:r>
              <a:rPr lang="de-DE" sz="2200" i="1" u="sng" dirty="0" smtClean="0"/>
              <a:t>; -</a:t>
            </a:r>
            <a:r>
              <a:rPr lang="de-DE" sz="2200" i="1" u="sng" dirty="0" err="1" smtClean="0"/>
              <a:t>ant</a:t>
            </a:r>
            <a:r>
              <a:rPr lang="de-DE" sz="2200" i="1" u="sng" dirty="0" smtClean="0"/>
              <a:t>; -</a:t>
            </a:r>
            <a:r>
              <a:rPr lang="de-DE" sz="2200" i="1" u="sng" dirty="0" err="1" smtClean="0"/>
              <a:t>ent</a:t>
            </a:r>
            <a:r>
              <a:rPr lang="de-DE" sz="2200" i="1" u="sng" dirty="0" smtClean="0"/>
              <a:t>; -</a:t>
            </a:r>
            <a:r>
              <a:rPr lang="de-DE" sz="2200" i="1" u="sng" dirty="0" err="1" smtClean="0"/>
              <a:t>ik</a:t>
            </a:r>
            <a:r>
              <a:rPr lang="de-DE" sz="2200" i="1" u="sng" dirty="0" smtClean="0"/>
              <a:t>; -ist; -</a:t>
            </a:r>
            <a:r>
              <a:rPr lang="de-DE" sz="2200" i="1" u="sng" dirty="0" err="1" smtClean="0"/>
              <a:t>ot</a:t>
            </a:r>
            <a:r>
              <a:rPr lang="de-DE" sz="2200" i="1" u="sng" dirty="0" smtClean="0"/>
              <a:t>; </a:t>
            </a:r>
            <a:r>
              <a:rPr lang="de-DE" sz="2200" i="1" u="sng" dirty="0" smtClean="0"/>
              <a:t>-</a:t>
            </a:r>
            <a:r>
              <a:rPr lang="cs-CZ" sz="2200" i="1" u="sng" smtClean="0"/>
              <a:t>r</a:t>
            </a:r>
            <a:r>
              <a:rPr lang="de-DE" sz="2200" i="1" u="sng" smtClean="0"/>
              <a:t>g</a:t>
            </a:r>
            <a:r>
              <a:rPr lang="de-DE" sz="2200" i="1" u="sng" dirty="0" smtClean="0"/>
              <a:t>; -t</a:t>
            </a:r>
          </a:p>
          <a:p>
            <a:pPr marL="914400" lvl="1" indent="-514350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de-DE" sz="2200" dirty="0" smtClean="0"/>
              <a:t>BEISPIEL: des Doktoranden, des Idioten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2200" u="sng" dirty="0" smtClean="0"/>
              <a:t>Substantive mit auslautendem </a:t>
            </a:r>
            <a:r>
              <a:rPr lang="de-DE" sz="2200" i="1" u="sng" dirty="0" smtClean="0"/>
              <a:t>–e</a:t>
            </a:r>
            <a:r>
              <a:rPr lang="de-DE" sz="2200" u="sng" dirty="0" smtClean="0"/>
              <a:t>, die Lebewesen bezeichnen</a:t>
            </a:r>
          </a:p>
          <a:p>
            <a:pPr marL="914400" lvl="1" indent="-514350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de-DE" sz="2200" dirty="0" smtClean="0"/>
              <a:t>BEISPIEL: des Jungen, des Franzosen</a:t>
            </a:r>
          </a:p>
          <a:p>
            <a:pPr marL="514350" indent="-514350">
              <a:lnSpc>
                <a:spcPct val="17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de-DE" sz="2200" u="sng" dirty="0" smtClean="0"/>
              <a:t>Substantive mit dem Suffix </a:t>
            </a:r>
            <a:r>
              <a:rPr lang="de-DE" sz="2200" i="1" u="sng" dirty="0" smtClean="0"/>
              <a:t>–</a:t>
            </a:r>
            <a:r>
              <a:rPr lang="de-DE" sz="2200" i="1" u="sng" dirty="0" err="1" smtClean="0"/>
              <a:t>oge</a:t>
            </a:r>
            <a:endParaRPr lang="de-DE" sz="2200" i="1" u="sng" dirty="0" smtClean="0"/>
          </a:p>
          <a:p>
            <a:pPr marL="914400" lvl="1" indent="-514350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de-DE" sz="2200" dirty="0" smtClean="0"/>
              <a:t>BEISPIEL: des Biologen, des Pädagogen</a:t>
            </a:r>
            <a:endParaRPr lang="de-D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Achtung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Es gibt eine Mischform aus dem Typ 1 und Typ 2. </a:t>
            </a:r>
          </a:p>
          <a:p>
            <a:r>
              <a:rPr lang="de-DE" b="1" dirty="0" smtClean="0"/>
              <a:t>Beispiel:</a:t>
            </a:r>
          </a:p>
          <a:p>
            <a:pPr>
              <a:buNone/>
            </a:pPr>
            <a:r>
              <a:rPr lang="de-DE" dirty="0" smtClean="0"/>
              <a:t>der Name – des Namens</a:t>
            </a:r>
          </a:p>
          <a:p>
            <a:r>
              <a:rPr lang="de-DE" b="1" dirty="0" smtClean="0"/>
              <a:t>Ausnahme:</a:t>
            </a:r>
          </a:p>
          <a:p>
            <a:pPr>
              <a:buNone/>
            </a:pPr>
            <a:r>
              <a:rPr lang="de-DE" dirty="0" smtClean="0"/>
              <a:t>das Herz  - des Herzens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432</Words>
  <Application>Microsoft Office PowerPoint</Application>
  <PresentationFormat>Předvádění na obrazovce (4:3)</PresentationFormat>
  <Paragraphs>75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Die Deklination der Substantive im Singular</vt:lpstr>
      <vt:lpstr>3 Deklinationstypen:</vt:lpstr>
      <vt:lpstr>Die starke Deklination</vt:lpstr>
      <vt:lpstr>Die starke Deklination</vt:lpstr>
      <vt:lpstr>Die starke Deklination</vt:lpstr>
      <vt:lpstr>Achtung!</vt:lpstr>
      <vt:lpstr>Die schwache Deklination</vt:lpstr>
      <vt:lpstr>Die schwache Deklination</vt:lpstr>
      <vt:lpstr>Achtung!</vt:lpstr>
      <vt:lpstr>Typ 3: alle Feminina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Deklination der Substantive im Singular</dc:title>
  <dc:creator>Pavel Zlatníček</dc:creator>
  <cp:lastModifiedBy>Pavel Zlatníček</cp:lastModifiedBy>
  <cp:revision>14</cp:revision>
  <dcterms:created xsi:type="dcterms:W3CDTF">2010-09-23T16:09:36Z</dcterms:created>
  <dcterms:modified xsi:type="dcterms:W3CDTF">2010-09-28T11:38:10Z</dcterms:modified>
</cp:coreProperties>
</file>