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71" r:id="rId2"/>
    <p:sldId id="256" r:id="rId3"/>
    <p:sldId id="272" r:id="rId4"/>
    <p:sldId id="273" r:id="rId5"/>
    <p:sldId id="274" r:id="rId6"/>
    <p:sldId id="270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819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8196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197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198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199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200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201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202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203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204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205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206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207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208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8209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8210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11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12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13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14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15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16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17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18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19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20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21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22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23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24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25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26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27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28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29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30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31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32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33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34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35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36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37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38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39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40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41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42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43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44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45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46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47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48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49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50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51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52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53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54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55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56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57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58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59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60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61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62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63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64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65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66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67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68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69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70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71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72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73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274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75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76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77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78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79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80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81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82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83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84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85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86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87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88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89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90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91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92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93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94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95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96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97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98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99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00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01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02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03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04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05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06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07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08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09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10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11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12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13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14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15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16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17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18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19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20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21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22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23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24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25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26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27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28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29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30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331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332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333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334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335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336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337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338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339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40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41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342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343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344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8345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8346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347" name="Rectangle 155"/>
          <p:cNvSpPr>
            <a:spLocks noGrp="1" noChangeArrowheads="1"/>
          </p:cNvSpPr>
          <p:nvPr>
            <p:ph type="dt" sz="quarter" idx="2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8348" name="Rectangle 15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8349" name="Rectangle 15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5F4CBBB0-D66B-4345-A74C-E311BE3A9F9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0C00F7-12F1-429C-8C96-E6D2066D562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281946-1364-4DD4-8876-F6193534089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C57D3F-4C61-4861-A503-F8E0C48CFCF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6CB73-5E1F-4F0C-BCC1-649E6D17DCB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F592C-67EB-4B61-BE53-DE1F1DF269B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02FFA-781E-4D13-B1A8-710E48DE4A0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7B8CBA-7B67-47C1-880D-6EAF4F426AF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B5F272-C7B8-4CE3-994A-8947D8A3A81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C5519-3B25-429E-978C-EB8599D8FA4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E1427A-B099-4574-9271-6648ADAC6B2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7171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717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7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7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7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7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7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7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7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8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8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8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8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8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185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186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87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88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89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90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91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92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93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94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95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96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97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98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99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00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01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02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03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04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05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06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07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08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09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10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11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12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13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14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15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16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17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18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19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20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21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22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23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24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25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26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27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28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29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30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31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32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33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34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35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36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37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38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39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40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41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42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43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44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45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46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47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48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49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250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51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52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53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54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55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56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57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58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59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60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61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62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63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64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65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66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67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68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69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70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71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72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73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74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75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76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77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78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79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80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81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82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83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84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85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86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87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88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89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90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91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92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93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94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95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96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97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98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99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00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01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02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03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04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05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06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07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08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09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10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11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12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13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14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15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16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17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18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19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20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7321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7322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7323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7324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fld id="{9F5A1DA7-4312-405B-A220-33D6CB950F84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7325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Členění geografických disciplín</a:t>
            </a:r>
            <a:endParaRPr lang="cs-CZ" sz="4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Kartografie – samostatná vědní disciplína</a:t>
            </a:r>
          </a:p>
          <a:p>
            <a:r>
              <a:rPr lang="cs-CZ" dirty="0" smtClean="0"/>
              <a:t>Fyzická geografie</a:t>
            </a:r>
          </a:p>
          <a:p>
            <a:endParaRPr lang="cs-CZ" dirty="0" smtClean="0"/>
          </a:p>
          <a:p>
            <a:r>
              <a:rPr lang="cs-CZ" dirty="0" smtClean="0"/>
              <a:t>Socioekonomická geografie</a:t>
            </a:r>
          </a:p>
          <a:p>
            <a:endParaRPr lang="cs-CZ" dirty="0" smtClean="0"/>
          </a:p>
          <a:p>
            <a:r>
              <a:rPr lang="cs-CZ" dirty="0" smtClean="0"/>
              <a:t>Regionální geografie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536575"/>
          </a:xfrm>
        </p:spPr>
        <p:txBody>
          <a:bodyPr/>
          <a:lstStyle/>
          <a:p>
            <a:r>
              <a:rPr lang="cs-CZ" sz="2400"/>
              <a:t>Proč učit geografii a didaktiku geografie?</a:t>
            </a:r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981075"/>
            <a:ext cx="8540750" cy="51181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z="2000"/>
              <a:t>Normální učební osnovy z roku 1885.</a:t>
            </a:r>
          </a:p>
          <a:p>
            <a:pPr>
              <a:buFont typeface="Arial" charset="0"/>
              <a:buNone/>
            </a:pPr>
            <a:endParaRPr lang="cs-CZ" sz="2000"/>
          </a:p>
          <a:p>
            <a:pPr>
              <a:buFontTx/>
              <a:buNone/>
            </a:pPr>
            <a:r>
              <a:rPr lang="cs-CZ" sz="2000"/>
              <a:t>Vychází také mnoho doprovodných materiálů – zeměpisné čítanky, </a:t>
            </a:r>
          </a:p>
          <a:p>
            <a:pPr>
              <a:buFontTx/>
              <a:buNone/>
            </a:pPr>
            <a:r>
              <a:rPr lang="cs-CZ" sz="2000"/>
              <a:t>příručky pro výuku zeměpisu.</a:t>
            </a:r>
          </a:p>
          <a:p>
            <a:pPr>
              <a:buFontTx/>
              <a:buNone/>
            </a:pPr>
            <a:endParaRPr lang="cs-CZ" sz="2000"/>
          </a:p>
          <a:p>
            <a:pPr>
              <a:buFontTx/>
              <a:buNone/>
            </a:pPr>
            <a:r>
              <a:rPr lang="cs-CZ" sz="2000"/>
              <a:t>Působí zde další učitelé a metodici: S. Nikolau (středoškolské učebnice, </a:t>
            </a:r>
          </a:p>
          <a:p>
            <a:pPr>
              <a:buFontTx/>
              <a:buNone/>
            </a:pPr>
            <a:r>
              <a:rPr lang="cs-CZ" sz="2000"/>
              <a:t>časopis !Širým světem“), J. Harapat (čtyřdílné rozpravy zeměpisné) a </a:t>
            </a:r>
          </a:p>
          <a:p>
            <a:pPr>
              <a:buFontTx/>
              <a:buNone/>
            </a:pPr>
            <a:r>
              <a:rPr lang="cs-CZ" sz="2000"/>
              <a:t>F. Machát (Ilustrovaný zeměpis všech dílů světa a podíl na redigování </a:t>
            </a:r>
          </a:p>
          <a:p>
            <a:pPr>
              <a:buFontTx/>
              <a:buNone/>
            </a:pPr>
            <a:r>
              <a:rPr lang="cs-CZ" sz="2000"/>
              <a:t>Atlasů spolu s J. Brumclíkem).</a:t>
            </a:r>
          </a:p>
          <a:p>
            <a:pPr>
              <a:buFontTx/>
              <a:buNone/>
            </a:pPr>
            <a:endParaRPr lang="cs-CZ" sz="2000"/>
          </a:p>
          <a:p>
            <a:pPr>
              <a:buFontTx/>
              <a:buNone/>
            </a:pPr>
            <a:r>
              <a:rPr lang="cs-CZ" sz="2000"/>
              <a:t>Výuka zeměpisu měla stále popisný ráz, i když metodiky byly hodně </a:t>
            </a:r>
          </a:p>
          <a:p>
            <a:pPr>
              <a:buFontTx/>
              <a:buNone/>
            </a:pPr>
            <a:r>
              <a:rPr lang="cs-CZ" sz="2000"/>
              <a:t>pokrokové.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536575"/>
          </a:xfrm>
        </p:spPr>
        <p:txBody>
          <a:bodyPr/>
          <a:lstStyle/>
          <a:p>
            <a:r>
              <a:rPr lang="cs-CZ" sz="2400"/>
              <a:t>Proč učit geografii a didaktiku geografie?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836613"/>
            <a:ext cx="8540750" cy="526256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z="2000"/>
              <a:t>Třetí období začíná vznikem samostatné Československé republiky.</a:t>
            </a:r>
          </a:p>
          <a:p>
            <a:pPr>
              <a:buFont typeface="Arial" charset="0"/>
              <a:buNone/>
            </a:pPr>
            <a:endParaRPr lang="cs-CZ" sz="2000"/>
          </a:p>
          <a:p>
            <a:pPr>
              <a:buFont typeface="Arial" charset="0"/>
              <a:buNone/>
            </a:pPr>
            <a:r>
              <a:rPr lang="cs-CZ" sz="2000"/>
              <a:t>Jedním z velkých úkolů nejenom zeměpisu bylo, aby si lidé uvědomili </a:t>
            </a:r>
          </a:p>
          <a:p>
            <a:pPr>
              <a:buFont typeface="Arial" charset="0"/>
              <a:buNone/>
            </a:pPr>
            <a:r>
              <a:rPr lang="cs-CZ" sz="2000"/>
              <a:t>svoji samostatnost se všemi jejími důsledky.</a:t>
            </a:r>
          </a:p>
          <a:p>
            <a:pPr>
              <a:buFont typeface="Arial" charset="0"/>
              <a:buNone/>
            </a:pPr>
            <a:endParaRPr lang="cs-CZ" sz="2000"/>
          </a:p>
          <a:p>
            <a:pPr>
              <a:buFont typeface="Arial" charset="0"/>
              <a:buNone/>
            </a:pPr>
            <a:r>
              <a:rPr lang="cs-CZ" sz="2000"/>
              <a:t>Kl. David vydává první poválečnou metodiku zeměpisu. Na výuku začínají </a:t>
            </a:r>
          </a:p>
          <a:p>
            <a:pPr>
              <a:buFont typeface="Arial" charset="0"/>
              <a:buNone/>
            </a:pPr>
            <a:r>
              <a:rPr lang="cs-CZ" sz="2000"/>
              <a:t>působit i odkazy reformní pedagogiky. </a:t>
            </a:r>
          </a:p>
          <a:p>
            <a:pPr>
              <a:buFont typeface="Arial" charset="0"/>
              <a:buNone/>
            </a:pPr>
            <a:endParaRPr lang="cs-CZ" sz="2000"/>
          </a:p>
          <a:p>
            <a:pPr>
              <a:buFont typeface="Arial" charset="0"/>
              <a:buNone/>
            </a:pPr>
            <a:r>
              <a:rPr lang="cs-CZ" sz="2000"/>
              <a:t>F. Dejmek propagoval projektovou metodu, daltonský plán a činnou školu.</a:t>
            </a:r>
          </a:p>
          <a:p>
            <a:pPr>
              <a:buFont typeface="Arial" charset="0"/>
              <a:buNone/>
            </a:pPr>
            <a:r>
              <a:rPr lang="cs-CZ" sz="2000"/>
              <a:t>Vydal učebnice pro 6.-8. ročník podle nových osnov.</a:t>
            </a:r>
          </a:p>
          <a:p>
            <a:pPr>
              <a:buFont typeface="Arial" charset="0"/>
              <a:buNone/>
            </a:pPr>
            <a:endParaRPr lang="cs-CZ" sz="2000"/>
          </a:p>
          <a:p>
            <a:pPr>
              <a:buFont typeface="Arial" charset="0"/>
              <a:buNone/>
            </a:pPr>
            <a:r>
              <a:rPr lang="cs-CZ" sz="2000"/>
              <a:t>Ve dvacátých letech začala práce na nových osnovách. Vyšly v roce 1933 </a:t>
            </a:r>
          </a:p>
          <a:p>
            <a:pPr>
              <a:buFont typeface="Arial" charset="0"/>
              <a:buNone/>
            </a:pPr>
            <a:r>
              <a:rPr lang="cs-CZ" sz="2000"/>
              <a:t>jako „Normální učební osnovy“. V tomto období pracovalo také stále více </a:t>
            </a:r>
          </a:p>
          <a:p>
            <a:pPr>
              <a:buFont typeface="Arial" charset="0"/>
              <a:buNone/>
            </a:pPr>
            <a:r>
              <a:rPr lang="cs-CZ" sz="2000"/>
              <a:t>učitelů na příručkách pro zeměpis, učebnicích atd.</a:t>
            </a:r>
          </a:p>
          <a:p>
            <a:pPr>
              <a:buFont typeface="Arial" charset="0"/>
              <a:buNone/>
            </a:pPr>
            <a:endParaRPr lang="cs-CZ" sz="2000"/>
          </a:p>
          <a:p>
            <a:pPr>
              <a:buFont typeface="Arial" charset="0"/>
              <a:buNone/>
            </a:pPr>
            <a:endParaRPr lang="cs-CZ" sz="2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463550"/>
          </a:xfrm>
        </p:spPr>
        <p:txBody>
          <a:bodyPr/>
          <a:lstStyle/>
          <a:p>
            <a:r>
              <a:rPr lang="cs-CZ" sz="2400"/>
              <a:t>Proč učit geografii a didaktiku geografie?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908050"/>
            <a:ext cx="8540750" cy="5191125"/>
          </a:xfrm>
        </p:spPr>
        <p:txBody>
          <a:bodyPr/>
          <a:lstStyle/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cs-CZ" sz="2000"/>
              <a:t>Normální učební osnovy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endParaRPr lang="cs-CZ" sz="200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/>
              <a:t>6. roč. Domov a jeho přírodní a zeměpisná oblast. Čs. republika se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/>
              <a:t>zvláštním zřetelem k rodné zemi. Základy fyzického zeměpisu. Roční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/>
              <a:t>pohyb Země, kalendář, čtvero ročních období.              2 h týdně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sz="200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/>
              <a:t>7. roč. Speciální mapa domácího kraje. Evropa. Země jako hvězda. Slunce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/>
              <a:t>a Sluneční soustava.                                                  3 h týdně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sz="200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/>
              <a:t>8. roč. Speciální mapa domácího kraje. Jízdní řád. Evropa (pokračování).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/>
              <a:t>Celkový obraz Evropy. Postavení ČSR, styky národohospodářské a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/>
              <a:t>kulturní. Asie, Austrálie s Oceánií. Kraje polární. Patero dílů světa, hvězdy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/>
              <a:t>a vesmír.  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/>
              <a:t>                                                              3 h týdně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1400"/>
              <a:t>Křivánek,J. 1930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463550"/>
          </a:xfrm>
        </p:spPr>
        <p:txBody>
          <a:bodyPr/>
          <a:lstStyle/>
          <a:p>
            <a:r>
              <a:rPr lang="cs-CZ" sz="2400"/>
              <a:t>Proč učit geografii a didaktiku geografie?</a:t>
            </a: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836613"/>
            <a:ext cx="8540750" cy="568801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z="2000"/>
              <a:t>Významná osobnost této doby:     Kamila Spalová</a:t>
            </a:r>
          </a:p>
          <a:p>
            <a:pPr>
              <a:buFont typeface="Arial" charset="0"/>
              <a:buNone/>
            </a:pPr>
            <a:r>
              <a:rPr lang="cs-CZ" sz="2000"/>
              <a:t>Je autorkou metodiky zeměpisu – 1926 – 36 vyšla třikrát. Psala také </a:t>
            </a:r>
          </a:p>
          <a:p>
            <a:pPr>
              <a:buFont typeface="Arial" charset="0"/>
              <a:buNone/>
            </a:pPr>
            <a:r>
              <a:rPr lang="cs-CZ" sz="2000"/>
              <a:t>učebnice. Do výuky zeměpisu se dostává také hospodářský zeměpis.</a:t>
            </a:r>
          </a:p>
          <a:p>
            <a:pPr>
              <a:buFont typeface="Arial" charset="0"/>
              <a:buNone/>
            </a:pPr>
            <a:endParaRPr lang="cs-CZ" sz="2000"/>
          </a:p>
          <a:p>
            <a:pPr>
              <a:buFont typeface="Arial" charset="0"/>
              <a:buNone/>
            </a:pPr>
            <a:r>
              <a:rPr lang="cs-CZ" sz="2000"/>
              <a:t>„Zeměpis prací tvořivou“ – je to učebnice a první část tvoří metodika.</a:t>
            </a:r>
          </a:p>
          <a:p>
            <a:pPr>
              <a:buFont typeface="Arial" charset="0"/>
              <a:buNone/>
            </a:pPr>
            <a:endParaRPr lang="cs-CZ" sz="2000"/>
          </a:p>
          <a:p>
            <a:pPr>
              <a:buFont typeface="Arial" charset="0"/>
              <a:buNone/>
            </a:pPr>
            <a:r>
              <a:rPr lang="cs-CZ" sz="2000"/>
              <a:t>Metoda činné školy vyžaduje od žáků samostatnou práci, při které budou </a:t>
            </a:r>
          </a:p>
          <a:p>
            <a:pPr>
              <a:buFont typeface="Arial" charset="0"/>
              <a:buNone/>
            </a:pPr>
            <a:r>
              <a:rPr lang="cs-CZ" sz="2000"/>
              <a:t>používat nejen knihu, ale také mapu, vlastní pozorování a na tomto </a:t>
            </a:r>
          </a:p>
          <a:p>
            <a:pPr>
              <a:buFont typeface="Arial" charset="0"/>
              <a:buNone/>
            </a:pPr>
            <a:r>
              <a:rPr lang="cs-CZ" sz="2000"/>
              <a:t>základě hledat odpovědi na zadané úkoly. </a:t>
            </a:r>
          </a:p>
          <a:p>
            <a:pPr>
              <a:buFont typeface="Arial" charset="0"/>
              <a:buNone/>
            </a:pPr>
            <a:r>
              <a:rPr lang="cs-CZ" sz="2000"/>
              <a:t>Geografická věda začala v té době řešit problém přírody a člověka – jejich</a:t>
            </a:r>
          </a:p>
          <a:p>
            <a:pPr>
              <a:buFont typeface="Arial" charset="0"/>
              <a:buNone/>
            </a:pPr>
            <a:r>
              <a:rPr lang="cs-CZ" sz="2000"/>
              <a:t>vzájemný vztah – tuto úroveň se snažila Spalová dostat do škol.</a:t>
            </a:r>
          </a:p>
          <a:p>
            <a:pPr>
              <a:buFont typeface="Arial" charset="0"/>
              <a:buNone/>
            </a:pPr>
            <a:endParaRPr lang="cs-CZ" sz="200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827088" y="5084763"/>
            <a:ext cx="151288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žák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987675" y="5084763"/>
            <a:ext cx="194468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společnost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5795963" y="5084763"/>
            <a:ext cx="158432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věda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2987675" y="5876925"/>
            <a:ext cx="18002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učební osnovy</a:t>
            </a:r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2411413" y="5229225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5003800" y="5229225"/>
            <a:ext cx="647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>
            <a:off x="4932363" y="5516563"/>
            <a:ext cx="1511300" cy="5048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H="1" flipV="1">
            <a:off x="1763713" y="5516563"/>
            <a:ext cx="1079500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536575"/>
          </a:xfrm>
        </p:spPr>
        <p:txBody>
          <a:bodyPr/>
          <a:lstStyle/>
          <a:p>
            <a:r>
              <a:rPr lang="cs-CZ" sz="2400"/>
              <a:t>Proč učit geografii a didaktiku geografie?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981075"/>
            <a:ext cx="8540750" cy="5118100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/>
              <a:t>Koncept učebních osnov vychází z potřeb žáka, zohledňuje nároky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/>
              <a:t>společnosti a spolu s vědeckými poznatky jsou transformovány do obsahu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/>
              <a:t>a metod předmětu jež zpětně působí na žáka.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sz="200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/>
              <a:t>Spalová se dále ve své metodice zabývá i činností učitele, plánováním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/>
              <a:t>Výuky, využíváním dalších zdrojů pro výuku – časopisy atd.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sz="200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/>
              <a:t>Další podněty – J. Hanus – M. Drástová – pracovní sešity.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sz="200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/>
              <a:t>N. Hradilová – B. Uher – učebnice Zlínských pokusných škol.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sz="200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/>
              <a:t>Projevoval se velký vliv americké pedagogické školy.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sz="200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/>
              <a:t>Do tohoto období spadá i 2. sv. válka.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463550"/>
          </a:xfrm>
        </p:spPr>
        <p:txBody>
          <a:bodyPr/>
          <a:lstStyle/>
          <a:p>
            <a:r>
              <a:rPr lang="cs-CZ" sz="2400"/>
              <a:t>Proč učit geografii a didaktiku geografie?</a:t>
            </a:r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908050"/>
            <a:ext cx="8540750" cy="519112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z="2000"/>
              <a:t>Čtvrté období</a:t>
            </a:r>
          </a:p>
          <a:p>
            <a:pPr>
              <a:buFont typeface="Arial" charset="0"/>
              <a:buNone/>
            </a:pPr>
            <a:endParaRPr lang="cs-CZ" sz="1200"/>
          </a:p>
          <a:p>
            <a:pPr>
              <a:buFont typeface="Arial" charset="0"/>
              <a:buNone/>
            </a:pPr>
            <a:r>
              <a:rPr lang="cs-CZ" sz="2000"/>
              <a:t>Zásadní změna v českém školství začala vydáním nového školského </a:t>
            </a:r>
          </a:p>
          <a:p>
            <a:pPr>
              <a:buFont typeface="Arial" charset="0"/>
              <a:buNone/>
            </a:pPr>
            <a:r>
              <a:rPr lang="cs-CZ" sz="2000"/>
              <a:t>zákona ze dne 21.4. 1948. </a:t>
            </a:r>
          </a:p>
          <a:p>
            <a:pPr>
              <a:buFont typeface="Arial" charset="0"/>
              <a:buNone/>
            </a:pPr>
            <a:endParaRPr lang="cs-CZ" sz="1200"/>
          </a:p>
          <a:p>
            <a:pPr>
              <a:buFont typeface="Arial" charset="0"/>
              <a:buNone/>
            </a:pPr>
            <a:r>
              <a:rPr lang="cs-CZ" sz="2000"/>
              <a:t>Mezi nejdůležitější úkoly zeměpisu patřila láska k vlasti. Přátelství se </a:t>
            </a:r>
          </a:p>
          <a:p>
            <a:pPr>
              <a:buFont typeface="Arial" charset="0"/>
              <a:buNone/>
            </a:pPr>
            <a:r>
              <a:rPr lang="cs-CZ" sz="2000"/>
              <a:t>Sovětským svazem a ostatními zeměmi „tábora míru“.</a:t>
            </a:r>
          </a:p>
          <a:p>
            <a:pPr>
              <a:buFont typeface="Arial" charset="0"/>
              <a:buNone/>
            </a:pPr>
            <a:endParaRPr lang="cs-CZ" sz="1200"/>
          </a:p>
          <a:p>
            <a:pPr>
              <a:buFont typeface="Arial" charset="0"/>
              <a:buNone/>
            </a:pPr>
            <a:r>
              <a:rPr lang="cs-CZ" sz="2000"/>
              <a:t>Při  tvorbě osnov se uplatňovaly zejména nároky společnosti a stávající </a:t>
            </a:r>
          </a:p>
          <a:p>
            <a:pPr>
              <a:buFont typeface="Arial" charset="0"/>
              <a:buNone/>
            </a:pPr>
            <a:r>
              <a:rPr lang="cs-CZ" sz="2000"/>
              <a:t>ideologie.</a:t>
            </a:r>
          </a:p>
          <a:p>
            <a:pPr>
              <a:buFont typeface="Arial" charset="0"/>
              <a:buNone/>
            </a:pPr>
            <a:endParaRPr lang="cs-CZ" sz="2000"/>
          </a:p>
          <a:p>
            <a:pPr>
              <a:buFont typeface="Arial" charset="0"/>
              <a:buNone/>
            </a:pPr>
            <a:r>
              <a:rPr lang="cs-CZ" sz="2000"/>
              <a:t>Učební osnovy </a:t>
            </a:r>
          </a:p>
          <a:p>
            <a:pPr>
              <a:buFont typeface="Arial" charset="0"/>
              <a:buNone/>
            </a:pPr>
            <a:endParaRPr lang="cs-CZ" sz="1200"/>
          </a:p>
          <a:p>
            <a:pPr>
              <a:buFont typeface="Arial" charset="0"/>
              <a:buNone/>
            </a:pPr>
            <a:r>
              <a:rPr lang="cs-CZ" sz="2000"/>
              <a:t>6. roč. základy mat. zeměpisu, fyzický zeměpis, přehled dílů světa, ČSR a </a:t>
            </a:r>
          </a:p>
          <a:p>
            <a:pPr>
              <a:buFont typeface="Arial" charset="0"/>
              <a:buNone/>
            </a:pPr>
            <a:r>
              <a:rPr lang="cs-CZ" sz="2000"/>
              <a:t>přírodní oblasti.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463550"/>
          </a:xfrm>
        </p:spPr>
        <p:txBody>
          <a:bodyPr/>
          <a:lstStyle/>
          <a:p>
            <a:r>
              <a:rPr lang="cs-CZ" sz="2400"/>
              <a:t>Proč učit geografii a didaktiku geografie?</a:t>
            </a:r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908050"/>
            <a:ext cx="8540750" cy="519112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z="2000"/>
              <a:t>7. roč. – mimoevropské státy světa a Evropa.</a:t>
            </a:r>
          </a:p>
          <a:p>
            <a:pPr>
              <a:buFont typeface="Arial" charset="0"/>
              <a:buNone/>
            </a:pPr>
            <a:r>
              <a:rPr lang="cs-CZ" sz="2000"/>
              <a:t>8. roč. – hospodářský zeměpis</a:t>
            </a:r>
          </a:p>
          <a:p>
            <a:pPr>
              <a:buFont typeface="Arial" charset="0"/>
              <a:buNone/>
            </a:pPr>
            <a:endParaRPr lang="cs-CZ" sz="2000"/>
          </a:p>
          <a:p>
            <a:pPr>
              <a:buFont typeface="Arial" charset="0"/>
              <a:buNone/>
            </a:pPr>
            <a:r>
              <a:rPr lang="cs-CZ" sz="2000"/>
              <a:t>Opět zde zavládla přemíra politicko-hospodářské faktografie.</a:t>
            </a:r>
          </a:p>
          <a:p>
            <a:pPr>
              <a:buFont typeface="Arial" charset="0"/>
              <a:buNone/>
            </a:pPr>
            <a:endParaRPr lang="cs-CZ" sz="2000"/>
          </a:p>
          <a:p>
            <a:pPr>
              <a:buFont typeface="Arial" charset="0"/>
              <a:buNone/>
            </a:pPr>
            <a:r>
              <a:rPr lang="cs-CZ" sz="2000"/>
              <a:t>Reforma 1953 – osmiletá a jedenáctiletá škola. Polovina 50. let – vznik </a:t>
            </a:r>
          </a:p>
          <a:p>
            <a:pPr>
              <a:buFont typeface="Arial" charset="0"/>
              <a:buNone/>
            </a:pPr>
            <a:r>
              <a:rPr lang="cs-CZ" sz="2000"/>
              <a:t>didaktiky geografie – zakladatelé – O. Tichý, J. Janka.</a:t>
            </a:r>
          </a:p>
          <a:p>
            <a:pPr>
              <a:buFont typeface="Arial" charset="0"/>
              <a:buNone/>
            </a:pPr>
            <a:endParaRPr lang="cs-CZ" sz="2000"/>
          </a:p>
          <a:p>
            <a:pPr>
              <a:buFont typeface="Arial" charset="0"/>
              <a:buNone/>
            </a:pPr>
            <a:r>
              <a:rPr lang="cs-CZ" sz="2000"/>
              <a:t>60. léta – návrat k základní devítileté škole.</a:t>
            </a:r>
          </a:p>
          <a:p>
            <a:pPr>
              <a:buFont typeface="Arial" charset="0"/>
              <a:buNone/>
            </a:pPr>
            <a:endParaRPr lang="cs-CZ" sz="2000"/>
          </a:p>
          <a:p>
            <a:pPr>
              <a:buFont typeface="Arial" charset="0"/>
              <a:buNone/>
            </a:pPr>
            <a:r>
              <a:rPr lang="cs-CZ" sz="2000"/>
              <a:t>70. léta - „Projekt dalšího rozvoje výchovně vzdělávací soustavy“</a:t>
            </a:r>
          </a:p>
          <a:p>
            <a:pPr>
              <a:buFont typeface="Arial" charset="0"/>
              <a:buNone/>
            </a:pPr>
            <a:endParaRPr lang="cs-CZ" sz="2000"/>
          </a:p>
          <a:p>
            <a:pPr>
              <a:buFont typeface="Arial" charset="0"/>
              <a:buNone/>
            </a:pPr>
            <a:r>
              <a:rPr lang="cs-CZ" sz="2000"/>
              <a:t>Tvorba učebnic – prozatímní učebnice – specifický vzorek ověřování </a:t>
            </a:r>
          </a:p>
          <a:p>
            <a:pPr>
              <a:buFont typeface="Arial" charset="0"/>
              <a:buNone/>
            </a:pPr>
            <a:r>
              <a:rPr lang="cs-CZ" sz="2000"/>
              <a:t>reformy.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463550"/>
          </a:xfrm>
        </p:spPr>
        <p:txBody>
          <a:bodyPr/>
          <a:lstStyle/>
          <a:p>
            <a:r>
              <a:rPr lang="cs-CZ" sz="2000"/>
              <a:t>Proč učit geografii a didaktiku geografie?</a:t>
            </a:r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836613"/>
            <a:ext cx="8540750" cy="526256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z="2000"/>
              <a:t>5. roč. – Úvod do zeměpisu. Obecný fyzický zeměpis. Zeměpis světadílů a </a:t>
            </a:r>
          </a:p>
          <a:p>
            <a:pPr>
              <a:buFont typeface="Arial" charset="0"/>
              <a:buNone/>
            </a:pPr>
            <a:r>
              <a:rPr lang="cs-CZ" sz="2000"/>
              <a:t>Oceánů (Afrika, Indický oceán, Austrálie, Tichý oceán a Oceánie, </a:t>
            </a:r>
          </a:p>
          <a:p>
            <a:pPr>
              <a:buFont typeface="Arial" charset="0"/>
              <a:buNone/>
            </a:pPr>
            <a:r>
              <a:rPr lang="cs-CZ" sz="2000"/>
              <a:t>Austrálie).</a:t>
            </a:r>
          </a:p>
          <a:p>
            <a:pPr>
              <a:buFont typeface="Arial" charset="0"/>
              <a:buNone/>
            </a:pPr>
            <a:r>
              <a:rPr lang="cs-CZ" sz="2000"/>
              <a:t>6. roč. Zeměpis světadílů a oceánů (Amerika, Atlantský a Severní ledový </a:t>
            </a:r>
          </a:p>
          <a:p>
            <a:pPr>
              <a:buFont typeface="Arial" charset="0"/>
              <a:buNone/>
            </a:pPr>
            <a:r>
              <a:rPr lang="cs-CZ" sz="2000"/>
              <a:t>Oceán), Evropa a Asie bez SSSR.</a:t>
            </a:r>
          </a:p>
          <a:p>
            <a:pPr>
              <a:buFont typeface="Arial" charset="0"/>
              <a:buNone/>
            </a:pPr>
            <a:r>
              <a:rPr lang="cs-CZ" sz="2000"/>
              <a:t>7. roč. SSSR. Politické rozdělení světa. Obecná socioekonomická </a:t>
            </a:r>
          </a:p>
          <a:p>
            <a:pPr>
              <a:buFont typeface="Arial" charset="0"/>
              <a:buNone/>
            </a:pPr>
            <a:r>
              <a:rPr lang="cs-CZ" sz="2000"/>
              <a:t>geografie. Krajina a životní prostředí. Globální problémy lidstva.</a:t>
            </a:r>
          </a:p>
          <a:p>
            <a:pPr>
              <a:buFont typeface="Arial" charset="0"/>
              <a:buNone/>
            </a:pPr>
            <a:r>
              <a:rPr lang="cs-CZ" sz="2000"/>
              <a:t>8. ČSFR.</a:t>
            </a:r>
          </a:p>
          <a:p>
            <a:pPr>
              <a:buFont typeface="Arial" charset="0"/>
              <a:buNone/>
            </a:pPr>
            <a:r>
              <a:rPr lang="cs-CZ" sz="2000"/>
              <a:t>9. Úvod do vyučování. Místní region a jeho postavení v ČSFR. Postavení </a:t>
            </a:r>
          </a:p>
          <a:p>
            <a:pPr>
              <a:buFont typeface="Arial" charset="0"/>
              <a:buNone/>
            </a:pPr>
            <a:r>
              <a:rPr lang="cs-CZ" sz="2000"/>
              <a:t>ČSFR v Evropě. Přehled světa.</a:t>
            </a:r>
          </a:p>
          <a:p>
            <a:pPr>
              <a:buFont typeface="Arial" charset="0"/>
              <a:buNone/>
            </a:pPr>
            <a:endParaRPr lang="cs-CZ" sz="2000"/>
          </a:p>
          <a:p>
            <a:pPr>
              <a:buFont typeface="Arial" charset="0"/>
              <a:buNone/>
            </a:pPr>
            <a:r>
              <a:rPr lang="cs-CZ" sz="2000"/>
              <a:t>Osobnosti didaktiky geografie: J. Turkota, J. Machyček, M. Papík, J. </a:t>
            </a:r>
          </a:p>
          <a:p>
            <a:pPr>
              <a:buFont typeface="Arial" charset="0"/>
              <a:buNone/>
            </a:pPr>
            <a:r>
              <a:rPr lang="cs-CZ" sz="2000"/>
              <a:t>Šupka, H. Kuhnlová, F. Brabec, A. Wahla, </a:t>
            </a:r>
          </a:p>
          <a:p>
            <a:pPr>
              <a:buFont typeface="Arial" charset="0"/>
              <a:buNone/>
            </a:pPr>
            <a:endParaRPr lang="cs-CZ" sz="2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/>
              <a:t>Proč učit geografii a didaktiku geografie?</a:t>
            </a: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/>
              <a:t>Páté období – 90. léta 20. století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sz="200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/>
              <a:t>Vyznačují se rozpadem jednotné školy a snahou o alternativní výuku. To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/>
              <a:t>vše je provázeno uvolněním trhu s učebnicemi a jejich tvorbou různými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/>
              <a:t>nakladatelstvími a autorskými kolektivy.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sz="200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/>
              <a:t>Vznikají tři programy Základní škola, Obecná škola a Národní škola. Vedle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/>
              <a:t>nich jsou povoleny alternativní školy – Daltonský plán a Waldorfská škola.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sz="200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/>
              <a:t>Nastává ústup a krize oborových didaktik.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sz="200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/>
              <a:t>Až koncem 90. let nastává změna v podobě diskuse nad zaměřením školy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/>
              <a:t>v nových podmínkách.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sz="2000"/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sz="2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463550"/>
          </a:xfrm>
        </p:spPr>
        <p:txBody>
          <a:bodyPr/>
          <a:lstStyle/>
          <a:p>
            <a:r>
              <a:rPr lang="cs-CZ" sz="2400"/>
              <a:t>Proč učit geografii a didaktiku geografie?</a:t>
            </a:r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908050"/>
            <a:ext cx="8540750" cy="519112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z="2000" dirty="0"/>
              <a:t>Šesté období, ve kterém se nacházíme je v duchu zavádění </a:t>
            </a:r>
            <a:r>
              <a:rPr lang="cs-CZ" sz="2000" dirty="0" smtClean="0"/>
              <a:t> a ověřování</a:t>
            </a:r>
          </a:p>
          <a:p>
            <a:pPr>
              <a:buFont typeface="Arial" charset="0"/>
              <a:buNone/>
            </a:pPr>
            <a:r>
              <a:rPr lang="cs-CZ" sz="2000" dirty="0" smtClean="0"/>
              <a:t>Rámcového vzdělávacího </a:t>
            </a:r>
            <a:r>
              <a:rPr lang="cs-CZ" sz="2000" dirty="0"/>
              <a:t>programu.</a:t>
            </a:r>
          </a:p>
          <a:p>
            <a:pPr>
              <a:buFont typeface="Arial" charset="0"/>
              <a:buNone/>
            </a:pPr>
            <a:endParaRPr lang="cs-CZ" sz="2000" dirty="0"/>
          </a:p>
          <a:p>
            <a:pPr>
              <a:buFont typeface="Arial" charset="0"/>
              <a:buNone/>
            </a:pPr>
            <a:r>
              <a:rPr lang="cs-CZ" sz="2000" dirty="0"/>
              <a:t>Všechny tyto snahy však provází množství nedostatků, zaviněných </a:t>
            </a:r>
          </a:p>
          <a:p>
            <a:pPr>
              <a:buFont typeface="Arial" charset="0"/>
              <a:buNone/>
            </a:pPr>
            <a:r>
              <a:rPr lang="cs-CZ" sz="2000" dirty="0"/>
              <a:t>především absencí cíleného výzkumu.</a:t>
            </a:r>
          </a:p>
          <a:p>
            <a:pPr>
              <a:buFont typeface="Arial" charset="0"/>
              <a:buNone/>
            </a:pPr>
            <a:endParaRPr lang="cs-CZ" sz="2000" dirty="0"/>
          </a:p>
          <a:p>
            <a:pPr>
              <a:buFont typeface="Arial" charset="0"/>
              <a:buNone/>
            </a:pPr>
            <a:r>
              <a:rPr lang="cs-CZ" sz="2000" dirty="0"/>
              <a:t>Oborové didaktiky dostávají na </a:t>
            </a:r>
            <a:r>
              <a:rPr lang="cs-CZ" sz="2000" dirty="0" err="1"/>
              <a:t>PdF</a:t>
            </a:r>
            <a:r>
              <a:rPr lang="cs-CZ" sz="2000" dirty="0"/>
              <a:t> MU šanci v podobě doktorského studia </a:t>
            </a:r>
          </a:p>
          <a:p>
            <a:pPr>
              <a:buFont typeface="Arial" charset="0"/>
              <a:buNone/>
            </a:pPr>
            <a:r>
              <a:rPr lang="cs-CZ" sz="2000" dirty="0"/>
              <a:t>v rámci pedagogiky.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Didaktika geografie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419872" y="2276872"/>
            <a:ext cx="2376264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900" dirty="0" smtClean="0"/>
              <a:t>?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6"/>
          <p:cNvSpPr>
            <a:spLocks noChangeArrowheads="1"/>
          </p:cNvSpPr>
          <p:nvPr/>
        </p:nvSpPr>
        <p:spPr bwMode="auto">
          <a:xfrm>
            <a:off x="1403350" y="1628775"/>
            <a:ext cx="2592388" cy="1800225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315" name="Oval 7"/>
          <p:cNvSpPr>
            <a:spLocks noChangeArrowheads="1"/>
          </p:cNvSpPr>
          <p:nvPr/>
        </p:nvSpPr>
        <p:spPr bwMode="auto">
          <a:xfrm>
            <a:off x="4859338" y="1628775"/>
            <a:ext cx="2305050" cy="165735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316" name="Oval 8"/>
          <p:cNvSpPr>
            <a:spLocks noChangeArrowheads="1"/>
          </p:cNvSpPr>
          <p:nvPr/>
        </p:nvSpPr>
        <p:spPr bwMode="auto">
          <a:xfrm>
            <a:off x="4356100" y="1484313"/>
            <a:ext cx="71438" cy="73025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317" name="Oval 9"/>
          <p:cNvSpPr>
            <a:spLocks noChangeArrowheads="1"/>
          </p:cNvSpPr>
          <p:nvPr/>
        </p:nvSpPr>
        <p:spPr bwMode="auto">
          <a:xfrm>
            <a:off x="2987675" y="549275"/>
            <a:ext cx="3024188" cy="198755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318" name="Oval 10"/>
          <p:cNvSpPr>
            <a:spLocks noChangeArrowheads="1"/>
          </p:cNvSpPr>
          <p:nvPr/>
        </p:nvSpPr>
        <p:spPr bwMode="auto">
          <a:xfrm>
            <a:off x="2700338" y="3284538"/>
            <a:ext cx="3600450" cy="1800225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319" name="Oval 5"/>
          <p:cNvSpPr>
            <a:spLocks noChangeArrowheads="1"/>
          </p:cNvSpPr>
          <p:nvPr/>
        </p:nvSpPr>
        <p:spPr bwMode="auto">
          <a:xfrm>
            <a:off x="3203575" y="1557338"/>
            <a:ext cx="2663825" cy="2160587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320" name="Text Box 11"/>
          <p:cNvSpPr txBox="1">
            <a:spLocks noChangeArrowheads="1"/>
          </p:cNvSpPr>
          <p:nvPr/>
        </p:nvSpPr>
        <p:spPr bwMode="auto">
          <a:xfrm>
            <a:off x="1619250" y="2205038"/>
            <a:ext cx="143986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>
                <a:solidFill>
                  <a:schemeClr val="hlink"/>
                </a:solidFill>
              </a:rPr>
              <a:t>Obecná </a:t>
            </a:r>
          </a:p>
          <a:p>
            <a:pPr>
              <a:spcBef>
                <a:spcPct val="50000"/>
              </a:spcBef>
            </a:pPr>
            <a:r>
              <a:rPr lang="cs-CZ" sz="2000">
                <a:solidFill>
                  <a:schemeClr val="hlink"/>
                </a:solidFill>
              </a:rPr>
              <a:t>didaktika</a:t>
            </a:r>
          </a:p>
        </p:txBody>
      </p:sp>
      <p:sp>
        <p:nvSpPr>
          <p:cNvPr id="13321" name="Text Box 13"/>
          <p:cNvSpPr txBox="1">
            <a:spLocks noChangeArrowheads="1"/>
          </p:cNvSpPr>
          <p:nvPr/>
        </p:nvSpPr>
        <p:spPr bwMode="auto">
          <a:xfrm>
            <a:off x="3419475" y="908050"/>
            <a:ext cx="2232025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>
                <a:solidFill>
                  <a:schemeClr val="hlink"/>
                </a:solidFill>
              </a:rPr>
              <a:t>Ped. psychologie</a:t>
            </a:r>
          </a:p>
        </p:txBody>
      </p:sp>
      <p:sp>
        <p:nvSpPr>
          <p:cNvPr id="13322" name="Text Box 14"/>
          <p:cNvSpPr txBox="1">
            <a:spLocks noChangeArrowheads="1"/>
          </p:cNvSpPr>
          <p:nvPr/>
        </p:nvSpPr>
        <p:spPr bwMode="auto">
          <a:xfrm>
            <a:off x="5940425" y="2133600"/>
            <a:ext cx="1152525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dirty="0">
                <a:solidFill>
                  <a:schemeClr val="hlink"/>
                </a:solidFill>
              </a:rPr>
              <a:t>Věd.disciplína</a:t>
            </a:r>
          </a:p>
        </p:txBody>
      </p:sp>
      <p:sp>
        <p:nvSpPr>
          <p:cNvPr id="13323" name="Text Box 15"/>
          <p:cNvSpPr txBox="1">
            <a:spLocks noChangeArrowheads="1"/>
          </p:cNvSpPr>
          <p:nvPr/>
        </p:nvSpPr>
        <p:spPr bwMode="auto">
          <a:xfrm>
            <a:off x="3851275" y="2133600"/>
            <a:ext cx="1655763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>
                <a:solidFill>
                  <a:schemeClr val="hlink"/>
                </a:solidFill>
              </a:rPr>
              <a:t>Oborová didaktika</a:t>
            </a:r>
          </a:p>
        </p:txBody>
      </p:sp>
      <p:sp>
        <p:nvSpPr>
          <p:cNvPr id="13324" name="Text Box 16"/>
          <p:cNvSpPr txBox="1">
            <a:spLocks noChangeArrowheads="1"/>
          </p:cNvSpPr>
          <p:nvPr/>
        </p:nvSpPr>
        <p:spPr bwMode="auto">
          <a:xfrm>
            <a:off x="3635375" y="3933825"/>
            <a:ext cx="21605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>
                <a:solidFill>
                  <a:schemeClr val="hlink"/>
                </a:solidFill>
              </a:rPr>
              <a:t>Školní praxe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didaktiky geografie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i="1" dirty="0" smtClean="0"/>
              <a:t>„Metodika vyučování zeměpisu je věda o vyučování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i="1" dirty="0" smtClean="0"/>
              <a:t>zeměpisu, která se zabývá veškerými problémy, které se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i="1" dirty="0" smtClean="0"/>
              <a:t>týkají vyučování zeměpisu.“ (</a:t>
            </a:r>
            <a:r>
              <a:rPr lang="cs-CZ" sz="2000" b="1" i="1" dirty="0" err="1" smtClean="0"/>
              <a:t>J.Janka</a:t>
            </a:r>
            <a:r>
              <a:rPr lang="cs-CZ" sz="2000" b="1" i="1" dirty="0" smtClean="0"/>
              <a:t>, 1965)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000" b="1" i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i="1" dirty="0" smtClean="0"/>
              <a:t>„Teorie vyučování zeměpisu je vědecká pedagogická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i="1" dirty="0" smtClean="0"/>
              <a:t>disciplína, která studuje zákonitosti vyučovacího procesu v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i="1" dirty="0" smtClean="0"/>
              <a:t>zeměpise, a to s ohledem na osobnost  žáka, na dané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i="1" dirty="0" smtClean="0"/>
              <a:t>prostředí a v souladu se specifikou geografie jako vědního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i="1" dirty="0" smtClean="0"/>
              <a:t>oboru.“ (</a:t>
            </a:r>
            <a:r>
              <a:rPr lang="cs-CZ" sz="2000" b="1" i="1" dirty="0" err="1" smtClean="0"/>
              <a:t>O</a:t>
            </a:r>
            <a:r>
              <a:rPr lang="cs-CZ" sz="2000" b="1" i="1" dirty="0" smtClean="0"/>
              <a:t>.Tichý 1970, J. </a:t>
            </a:r>
            <a:r>
              <a:rPr lang="cs-CZ" sz="2000" b="1" i="1" dirty="0" err="1" smtClean="0"/>
              <a:t>Šupka</a:t>
            </a:r>
            <a:r>
              <a:rPr lang="cs-CZ" sz="2000" b="1" i="1" dirty="0" smtClean="0"/>
              <a:t> 1971)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000" b="1" i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i="1" dirty="0" smtClean="0"/>
              <a:t>„Didaktika geografie je věda, která studuje proces formování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i="1" dirty="0" smtClean="0"/>
              <a:t>osobnosti žáků a studentů ve výchovně vzdělávací práci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i="1" dirty="0" smtClean="0"/>
              <a:t>školy na základě  geografického poznání.“ (</a:t>
            </a:r>
            <a:r>
              <a:rPr lang="cs-CZ" sz="2000" b="1" i="1" dirty="0" err="1" smtClean="0"/>
              <a:t>A</a:t>
            </a:r>
            <a:r>
              <a:rPr lang="cs-CZ" sz="2000" b="1" i="1" dirty="0" smtClean="0"/>
              <a:t>.</a:t>
            </a:r>
            <a:r>
              <a:rPr lang="cs-CZ" sz="2000" b="1" i="1" dirty="0" err="1" smtClean="0"/>
              <a:t>Wahla</a:t>
            </a:r>
            <a:r>
              <a:rPr lang="cs-CZ" sz="2000" b="1" i="1" dirty="0" smtClean="0"/>
              <a:t> –jedna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i="1" dirty="0" smtClean="0"/>
              <a:t>z verzí, 1980)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předmětem zájmu DG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se vzala?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400" dirty="0" smtClean="0"/>
              <a:t>Jednotlivá období výuky geografie v našich zemích :</a:t>
            </a:r>
          </a:p>
          <a:p>
            <a:pPr algn="ctr">
              <a:buNone/>
            </a:pPr>
            <a:endParaRPr lang="cs-CZ" sz="2000" dirty="0" smtClean="0"/>
          </a:p>
          <a:p>
            <a:pPr algn="ctr">
              <a:buNone/>
            </a:pPr>
            <a:r>
              <a:rPr lang="cs-CZ" sz="2000" dirty="0" smtClean="0"/>
              <a:t>První   období: 1809 – 1859</a:t>
            </a:r>
          </a:p>
          <a:p>
            <a:pPr algn="ctr">
              <a:buNone/>
            </a:pPr>
            <a:r>
              <a:rPr lang="cs-CZ" sz="2000" dirty="0" smtClean="0"/>
              <a:t>Druhé období: 1860 – 1918</a:t>
            </a:r>
          </a:p>
          <a:p>
            <a:pPr algn="ctr">
              <a:buNone/>
            </a:pPr>
            <a:r>
              <a:rPr lang="cs-CZ" sz="2000" dirty="0" smtClean="0"/>
              <a:t>Třetí   období:  1919 – 1947</a:t>
            </a:r>
          </a:p>
          <a:p>
            <a:pPr algn="ctr">
              <a:buNone/>
            </a:pPr>
            <a:r>
              <a:rPr lang="cs-CZ" sz="2000" dirty="0" smtClean="0"/>
              <a:t>Čtvrté období:  1948 – 1989</a:t>
            </a:r>
          </a:p>
          <a:p>
            <a:pPr algn="ctr">
              <a:buNone/>
            </a:pPr>
            <a:r>
              <a:rPr lang="cs-CZ" sz="2000" dirty="0" smtClean="0"/>
              <a:t>Páté   období:  1990 – 1999</a:t>
            </a:r>
          </a:p>
          <a:p>
            <a:pPr algn="ctr">
              <a:buNone/>
            </a:pPr>
            <a:r>
              <a:rPr lang="cs-CZ" sz="2000" dirty="0" smtClean="0"/>
              <a:t>         Šesté období:  2000 – současnost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Toto dělení je jen účelové a podle dějin pedagogiky by se dalo dělit</a:t>
            </a:r>
          </a:p>
          <a:p>
            <a:pPr>
              <a:buNone/>
            </a:pPr>
            <a:r>
              <a:rPr lang="cs-CZ" sz="2000" dirty="0" smtClean="0"/>
              <a:t>na více období, které by odpovídaly např. jednotlivým školským </a:t>
            </a:r>
          </a:p>
          <a:p>
            <a:pPr>
              <a:buNone/>
            </a:pPr>
            <a:r>
              <a:rPr lang="cs-CZ" sz="2000" dirty="0" smtClean="0"/>
              <a:t>reformám.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476250"/>
            <a:ext cx="8540750" cy="431800"/>
          </a:xfrm>
        </p:spPr>
        <p:txBody>
          <a:bodyPr/>
          <a:lstStyle/>
          <a:p>
            <a:r>
              <a:rPr lang="cs-CZ" sz="2000"/>
              <a:t>Proč učit geografii a didaktiku geografie?</a:t>
            </a: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z="2000"/>
              <a:t>V českých a slovenských zemích se datuje zavedení vyučovacího </a:t>
            </a:r>
          </a:p>
          <a:p>
            <a:pPr>
              <a:buFont typeface="Arial" charset="0"/>
              <a:buNone/>
            </a:pPr>
            <a:r>
              <a:rPr lang="cs-CZ" sz="2000"/>
              <a:t>předmětu zeměpis od roku 1809.</a:t>
            </a:r>
          </a:p>
          <a:p>
            <a:pPr>
              <a:buFont typeface="Arial" charset="0"/>
              <a:buNone/>
            </a:pPr>
            <a:r>
              <a:rPr lang="cs-CZ" sz="2000"/>
              <a:t>Nejprve na gymnáziích a živnostensko-obchodních školách, později i na </a:t>
            </a:r>
          </a:p>
          <a:p>
            <a:pPr>
              <a:buFont typeface="Arial" charset="0"/>
              <a:buNone/>
            </a:pPr>
            <a:r>
              <a:rPr lang="cs-CZ" sz="2000"/>
              <a:t>školách všeobecných.</a:t>
            </a:r>
          </a:p>
          <a:p>
            <a:pPr>
              <a:buFont typeface="Arial" charset="0"/>
              <a:buNone/>
            </a:pPr>
            <a:endParaRPr lang="cs-CZ" sz="2000"/>
          </a:p>
          <a:p>
            <a:pPr>
              <a:buFont typeface="Arial" charset="0"/>
              <a:buNone/>
            </a:pPr>
            <a:r>
              <a:rPr lang="cs-CZ" sz="2000"/>
              <a:t>Výuka zeměpisu a pojetí osnov je označováno jako statické. Jednalo se </a:t>
            </a:r>
          </a:p>
          <a:p>
            <a:pPr>
              <a:buFont typeface="Arial" charset="0"/>
              <a:buNone/>
            </a:pPr>
            <a:r>
              <a:rPr lang="cs-CZ" sz="2000"/>
              <a:t>především o přehledy a seznamy zemí, hor, řek, měst, panovníků, </a:t>
            </a:r>
          </a:p>
          <a:p>
            <a:pPr>
              <a:buFont typeface="Arial" charset="0"/>
              <a:buNone/>
            </a:pPr>
            <a:r>
              <a:rPr lang="cs-CZ" sz="2000"/>
              <a:t>významných míst a bitev. Byl zde velmi patrný vliv dějepisu.</a:t>
            </a:r>
          </a:p>
          <a:p>
            <a:pPr>
              <a:buFont typeface="Arial" charset="0"/>
              <a:buNone/>
            </a:pPr>
            <a:endParaRPr lang="cs-CZ" sz="2000"/>
          </a:p>
          <a:p>
            <a:pPr>
              <a:buFont typeface="Arial" charset="0"/>
              <a:buNone/>
            </a:pPr>
            <a:r>
              <a:rPr lang="cs-CZ" sz="2000"/>
              <a:t>Se zavedením výuky zeměpisu se objevili také první autoři učebnic, kteří </a:t>
            </a:r>
          </a:p>
          <a:p>
            <a:pPr>
              <a:buFont typeface="Arial" charset="0"/>
              <a:buNone/>
            </a:pPr>
            <a:r>
              <a:rPr lang="cs-CZ" sz="2000"/>
              <a:t>se také podíleli na tom, co učit.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333375"/>
            <a:ext cx="8540750" cy="431800"/>
          </a:xfrm>
        </p:spPr>
        <p:txBody>
          <a:bodyPr/>
          <a:lstStyle/>
          <a:p>
            <a:r>
              <a:rPr lang="cs-CZ" sz="2000"/>
              <a:t>Proč učit geografii a didaktiku geografie?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125538"/>
            <a:ext cx="8540750" cy="497363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z="2000"/>
              <a:t>Představitelé prvního období:</a:t>
            </a:r>
          </a:p>
          <a:p>
            <a:pPr>
              <a:buFont typeface="Arial" charset="0"/>
              <a:buNone/>
            </a:pPr>
            <a:endParaRPr lang="cs-CZ" sz="2000"/>
          </a:p>
          <a:p>
            <a:pPr>
              <a:buFont typeface="Arial" charset="0"/>
              <a:buNone/>
            </a:pPr>
            <a:r>
              <a:rPr lang="cs-CZ" sz="2000"/>
              <a:t>K.S. Amerling – využití místní krajiny – „Učitel má shromažďovat dostupné </a:t>
            </a:r>
          </a:p>
          <a:p>
            <a:pPr>
              <a:buFont typeface="Arial" charset="0"/>
              <a:buNone/>
            </a:pPr>
            <a:r>
              <a:rPr lang="cs-CZ" sz="2000"/>
              <a:t>přírodniny svého okolí a vytvářet přírodovědné sbírky…“</a:t>
            </a:r>
          </a:p>
          <a:p>
            <a:pPr>
              <a:buFont typeface="Arial" charset="0"/>
              <a:buNone/>
            </a:pPr>
            <a:endParaRPr lang="cs-CZ" sz="2000"/>
          </a:p>
          <a:p>
            <a:pPr>
              <a:buFont typeface="Arial" charset="0"/>
              <a:buNone/>
            </a:pPr>
            <a:r>
              <a:rPr lang="cs-CZ" sz="2000"/>
              <a:t>K.V. Zap – Zeměpis Čech, Moravy a Slezska, podíl na Merklasově atlasu.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463550"/>
          </a:xfrm>
        </p:spPr>
        <p:txBody>
          <a:bodyPr/>
          <a:lstStyle/>
          <a:p>
            <a:r>
              <a:rPr lang="cs-CZ" sz="2400"/>
              <a:t>Proč učit geografii a didaktiku geografie?</a:t>
            </a: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836613"/>
            <a:ext cx="8540750" cy="5262562"/>
          </a:xfrm>
        </p:spPr>
        <p:txBody>
          <a:bodyPr/>
          <a:lstStyle/>
          <a:p>
            <a:pPr marL="609600" indent="-609600">
              <a:buFont typeface="Arial" charset="0"/>
              <a:buNone/>
            </a:pPr>
            <a:r>
              <a:rPr lang="cs-CZ" sz="2000"/>
              <a:t>V tomto období působili i první metodikové, jako byli např. F. Lepař a A. </a:t>
            </a:r>
          </a:p>
          <a:p>
            <a:pPr marL="609600" indent="-609600">
              <a:buFont typeface="Arial" charset="0"/>
              <a:buNone/>
            </a:pPr>
            <a:r>
              <a:rPr lang="cs-CZ" sz="2000"/>
              <a:t>Tille.</a:t>
            </a:r>
          </a:p>
          <a:p>
            <a:pPr marL="609600" indent="-609600">
              <a:buFont typeface="Arial" charset="0"/>
              <a:buNone/>
            </a:pPr>
            <a:endParaRPr lang="cs-CZ" sz="2000"/>
          </a:p>
          <a:p>
            <a:pPr marL="609600" indent="-609600">
              <a:buFont typeface="Arial" charset="0"/>
              <a:buNone/>
            </a:pPr>
            <a:r>
              <a:rPr lang="cs-CZ" sz="2000"/>
              <a:t>F. Lepař – Metodika zeměpisu (1886) – význam pomůcek pro výuku, </a:t>
            </a:r>
          </a:p>
          <a:p>
            <a:pPr marL="609600" indent="-609600">
              <a:buFont typeface="Arial" charset="0"/>
              <a:buNone/>
            </a:pPr>
            <a:r>
              <a:rPr lang="cs-CZ" sz="2000"/>
              <a:t>vycházky do okolí atd.</a:t>
            </a:r>
          </a:p>
          <a:p>
            <a:pPr marL="609600" indent="-609600">
              <a:buFont typeface="Arial" charset="0"/>
              <a:buNone/>
            </a:pPr>
            <a:endParaRPr lang="cs-CZ" sz="2000"/>
          </a:p>
          <a:p>
            <a:pPr marL="609600" indent="-609600">
              <a:buFont typeface="Arial" charset="0"/>
              <a:buNone/>
            </a:pPr>
            <a:r>
              <a:rPr lang="cs-CZ" sz="2000"/>
              <a:t>A. Tille – vysvětlování učiva o světě by mělo navazovat na učivo o vlasti.</a:t>
            </a:r>
          </a:p>
          <a:p>
            <a:pPr marL="609600" indent="-609600">
              <a:buFont typeface="Arial" charset="0"/>
              <a:buNone/>
            </a:pPr>
            <a:endParaRPr lang="cs-CZ" sz="2000"/>
          </a:p>
          <a:p>
            <a:pPr marL="609600" indent="-609600">
              <a:buFont typeface="Arial" charset="0"/>
              <a:buNone/>
            </a:pPr>
            <a:r>
              <a:rPr lang="cs-CZ" sz="2000"/>
              <a:t>R. 1869 – reforma Exner-Bonitzova – zařazení zeměpisu do škol </a:t>
            </a:r>
          </a:p>
          <a:p>
            <a:pPr marL="609600" indent="-609600">
              <a:buFont typeface="Arial" charset="0"/>
              <a:buNone/>
            </a:pPr>
            <a:r>
              <a:rPr lang="cs-CZ" sz="2000"/>
              <a:t>obecných.</a:t>
            </a:r>
          </a:p>
          <a:p>
            <a:pPr marL="609600" indent="-609600">
              <a:buFont typeface="Arial" charset="0"/>
              <a:buNone/>
            </a:pPr>
            <a:endParaRPr lang="cs-CZ" sz="2000"/>
          </a:p>
          <a:p>
            <a:pPr marL="609600" indent="-609600">
              <a:buFont typeface="Arial" charset="0"/>
              <a:buNone/>
            </a:pPr>
            <a:r>
              <a:rPr lang="cs-CZ" sz="2000"/>
              <a:t>90. léta a přelom století – Kl. David – metodika – Jak vyučovati zeměpisu </a:t>
            </a:r>
          </a:p>
          <a:p>
            <a:pPr marL="609600" indent="-609600">
              <a:buFont typeface="Arial" charset="0"/>
              <a:buNone/>
            </a:pPr>
            <a:r>
              <a:rPr lang="cs-CZ" sz="2000"/>
              <a:t>s oporou nových čítanek. Uspořádání učiva – dom. kraj – vlast – Evropa – </a:t>
            </a:r>
          </a:p>
          <a:p>
            <a:pPr marL="609600" indent="-609600">
              <a:buFont typeface="Arial" charset="0"/>
              <a:buNone/>
            </a:pPr>
            <a:r>
              <a:rPr lang="cs-CZ" sz="2000"/>
              <a:t>svět.</a:t>
            </a:r>
          </a:p>
          <a:p>
            <a:pPr marL="609600" indent="-609600">
              <a:buFont typeface="Arial" charset="0"/>
              <a:buNone/>
            </a:pPr>
            <a:endParaRPr lang="cs-CZ"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ompas">
  <a:themeElements>
    <a:clrScheme name="Kompas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Kompa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ompa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mpa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325</TotalTime>
  <Words>1478</Words>
  <Application>Microsoft Office PowerPoint</Application>
  <PresentationFormat>Předvádění na obrazovce (4:3)</PresentationFormat>
  <Paragraphs>221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Tahoma</vt:lpstr>
      <vt:lpstr>Times New Roman</vt:lpstr>
      <vt:lpstr>Wingdings</vt:lpstr>
      <vt:lpstr>Kompas</vt:lpstr>
      <vt:lpstr>Členění geografických disciplín</vt:lpstr>
      <vt:lpstr>Didaktika geografie </vt:lpstr>
      <vt:lpstr>Snímek 3</vt:lpstr>
      <vt:lpstr>Vývoj didaktiky geografie</vt:lpstr>
      <vt:lpstr>Co je předmětem zájmu DG ?</vt:lpstr>
      <vt:lpstr>Kde se vzala?</vt:lpstr>
      <vt:lpstr>Proč učit geografii a didaktiku geografie?</vt:lpstr>
      <vt:lpstr>Proč učit geografii a didaktiku geografie?</vt:lpstr>
      <vt:lpstr>Proč učit geografii a didaktiku geografie?</vt:lpstr>
      <vt:lpstr>Proč učit geografii a didaktiku geografie?</vt:lpstr>
      <vt:lpstr>Proč učit geografii a didaktiku geografie?</vt:lpstr>
      <vt:lpstr>Proč učit geografii a didaktiku geografie?</vt:lpstr>
      <vt:lpstr>Proč učit geografii a didaktiku geografie?</vt:lpstr>
      <vt:lpstr>Proč učit geografii a didaktiku geografie?</vt:lpstr>
      <vt:lpstr>Proč učit geografii a didaktiku geografie?</vt:lpstr>
      <vt:lpstr>Proč učit geografii a didaktiku geografie?</vt:lpstr>
      <vt:lpstr>Proč učit geografii a didaktiku geografie?</vt:lpstr>
      <vt:lpstr>Proč učit geografii a didaktiku geografie?</vt:lpstr>
      <vt:lpstr>Proč učit geografii a didaktiku geografie?</vt:lpstr>
    </vt:vector>
  </TitlesOfParts>
  <Company>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Proč učit geografii?</dc:title>
  <dc:creator>Eda2</dc:creator>
  <cp:lastModifiedBy>EDA</cp:lastModifiedBy>
  <cp:revision>11</cp:revision>
  <dcterms:created xsi:type="dcterms:W3CDTF">2007-11-04T16:29:29Z</dcterms:created>
  <dcterms:modified xsi:type="dcterms:W3CDTF">2010-10-21T14:00:54Z</dcterms:modified>
</cp:coreProperties>
</file>