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4" r:id="rId1"/>
  </p:sldMasterIdLst>
  <p:sldIdLst>
    <p:sldId id="258" r:id="rId2"/>
    <p:sldId id="257" r:id="rId3"/>
    <p:sldId id="259" r:id="rId4"/>
    <p:sldId id="261" r:id="rId5"/>
    <p:sldId id="260" r:id="rId6"/>
    <p:sldId id="263" r:id="rId7"/>
    <p:sldId id="262" r:id="rId8"/>
    <p:sldId id="264" r:id="rId9"/>
    <p:sldId id="265" r:id="rId10"/>
    <p:sldId id="266" r:id="rId11"/>
    <p:sldId id="267" r:id="rId12"/>
    <p:sldId id="271" r:id="rId13"/>
    <p:sldId id="273" r:id="rId14"/>
    <p:sldId id="274" r:id="rId15"/>
    <p:sldId id="275" r:id="rId16"/>
    <p:sldId id="272" r:id="rId17"/>
    <p:sldId id="276" r:id="rId18"/>
    <p:sldId id="277" r:id="rId19"/>
    <p:sldId id="278" r:id="rId20"/>
    <p:sldId id="268" r:id="rId21"/>
    <p:sldId id="269" r:id="rId22"/>
    <p:sldId id="270" r:id="rId23"/>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960" y="-9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cs-CZ" smtClean="0"/>
              <a:t>Kliknutím lze upravit styl.</a:t>
            </a:r>
            <a:endParaRPr lang="en-US"/>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7" name="Date Placeholder 6"/>
          <p:cNvSpPr>
            <a:spLocks noGrp="1"/>
          </p:cNvSpPr>
          <p:nvPr>
            <p:ph type="dt" sz="half" idx="10"/>
          </p:nvPr>
        </p:nvSpPr>
        <p:spPr/>
        <p:txBody>
          <a:bodyPr/>
          <a:lstStyle/>
          <a:p>
            <a:fld id="{645E9711-E16A-4E64-A7DD-7A0FB12E2DA5}" type="datetimeFigureOut">
              <a:rPr lang="cs-CZ" smtClean="0"/>
              <a:pPr/>
              <a:t>17.10.2011</a:t>
            </a:fld>
            <a:endParaRPr lang="cs-CZ"/>
          </a:p>
        </p:txBody>
      </p:sp>
      <p:sp>
        <p:nvSpPr>
          <p:cNvPr id="8" name="Slide Number Placeholder 7"/>
          <p:cNvSpPr>
            <a:spLocks noGrp="1"/>
          </p:cNvSpPr>
          <p:nvPr>
            <p:ph type="sldNum" sz="quarter" idx="11"/>
          </p:nvPr>
        </p:nvSpPr>
        <p:spPr/>
        <p:txBody>
          <a:bodyPr/>
          <a:lstStyle/>
          <a:p>
            <a:fld id="{84D8314A-BE8C-4945-83C6-B15B76B473A8}" type="slidenum">
              <a:rPr lang="cs-CZ" smtClean="0"/>
              <a:pPr/>
              <a:t>‹#›</a:t>
            </a:fld>
            <a:endParaRPr lang="cs-CZ"/>
          </a:p>
        </p:txBody>
      </p:sp>
      <p:sp>
        <p:nvSpPr>
          <p:cNvPr id="9" name="Footer Placeholder 8"/>
          <p:cNvSpPr>
            <a:spLocks noGrp="1"/>
          </p:cNvSpPr>
          <p:nvPr>
            <p:ph type="ftr" sz="quarter" idx="12"/>
          </p:nvPr>
        </p:nvSpPr>
        <p:spPr/>
        <p:txBody>
          <a:bodyPr/>
          <a:lstStyle/>
          <a:p>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p>
            <a:fld id="{645E9711-E16A-4E64-A7DD-7A0FB12E2DA5}" type="datetimeFigureOut">
              <a:rPr lang="cs-CZ" smtClean="0"/>
              <a:pPr/>
              <a:t>17.10.2011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4D8314A-BE8C-4945-83C6-B15B76B473A8}"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cs-CZ" smtClean="0"/>
              <a:t>Kliknutím lze upravit styl.</a:t>
            </a:r>
            <a:endParaRPr lang="en-US"/>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p>
            <a:fld id="{645E9711-E16A-4E64-A7DD-7A0FB12E2DA5}" type="datetimeFigureOut">
              <a:rPr lang="cs-CZ" smtClean="0"/>
              <a:pPr/>
              <a:t>17.10.2011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4D8314A-BE8C-4945-83C6-B15B76B473A8}"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645E9711-E16A-4E64-A7DD-7A0FB12E2DA5}" type="datetimeFigureOut">
              <a:rPr lang="cs-CZ" smtClean="0"/>
              <a:pPr/>
              <a:t>17.10.2011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4D8314A-BE8C-4945-83C6-B15B76B473A8}"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cs-CZ" smtClean="0"/>
              <a:t>Kliknutím lze upravit styl.</a:t>
            </a:r>
            <a:endParaRPr lang="en-US"/>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645E9711-E16A-4E64-A7DD-7A0FB12E2DA5}" type="datetimeFigureOut">
              <a:rPr lang="cs-CZ" smtClean="0"/>
              <a:pPr/>
              <a:t>17.10.2011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4D8314A-BE8C-4945-83C6-B15B76B473A8}"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45E9711-E16A-4E64-A7DD-7A0FB12E2DA5}" type="datetimeFigureOut">
              <a:rPr lang="cs-CZ" smtClean="0"/>
              <a:pPr/>
              <a:t>17.10.2011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84D8314A-BE8C-4945-83C6-B15B76B473A8}" type="slidenum">
              <a:rPr lang="cs-CZ" smtClean="0"/>
              <a:pPr/>
              <a:t>‹#›</a:t>
            </a:fld>
            <a:endParaRPr lang="cs-CZ"/>
          </a:p>
        </p:txBody>
      </p:sp>
      <p:sp>
        <p:nvSpPr>
          <p:cNvPr id="9" name="Title 8"/>
          <p:cNvSpPr>
            <a:spLocks noGrp="1"/>
          </p:cNvSpPr>
          <p:nvPr>
            <p:ph type="title"/>
          </p:nvPr>
        </p:nvSpPr>
        <p:spPr>
          <a:xfrm>
            <a:off x="914400" y="1544715"/>
            <a:ext cx="7315200" cy="1154097"/>
          </a:xfrm>
        </p:spPr>
        <p:txBody>
          <a:bodyPr/>
          <a:lstStyle/>
          <a:p>
            <a:r>
              <a:rPr lang="cs-CZ" smtClean="0"/>
              <a:t>Kliknutím lze upravit styl.</a:t>
            </a:r>
            <a:endParaRPr lang="en-US"/>
          </a:p>
        </p:txBody>
      </p:sp>
      <p:sp>
        <p:nvSpPr>
          <p:cNvPr id="8" name="Content Placeholder 7"/>
          <p:cNvSpPr>
            <a:spLocks noGrp="1"/>
          </p:cNvSpPr>
          <p:nvPr>
            <p:ph sz="quarter" idx="13"/>
          </p:nvPr>
        </p:nvSpPr>
        <p:spPr>
          <a:xfrm>
            <a:off x="914400" y="2743200"/>
            <a:ext cx="3566160" cy="3593592"/>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11" name="Content Placeholder 10"/>
          <p:cNvSpPr>
            <a:spLocks noGrp="1"/>
          </p:cNvSpPr>
          <p:nvPr>
            <p:ph sz="quarter" idx="14"/>
          </p:nvPr>
        </p:nvSpPr>
        <p:spPr>
          <a:xfrm>
            <a:off x="4681728" y="2743200"/>
            <a:ext cx="3566160" cy="3595687"/>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7" name="Date Placeholder 6"/>
          <p:cNvSpPr>
            <a:spLocks noGrp="1"/>
          </p:cNvSpPr>
          <p:nvPr>
            <p:ph type="dt" sz="half" idx="10"/>
          </p:nvPr>
        </p:nvSpPr>
        <p:spPr/>
        <p:txBody>
          <a:bodyPr/>
          <a:lstStyle/>
          <a:p>
            <a:fld id="{645E9711-E16A-4E64-A7DD-7A0FB12E2DA5}" type="datetimeFigureOut">
              <a:rPr lang="cs-CZ" smtClean="0"/>
              <a:pPr/>
              <a:t>17.10.2011</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84D8314A-BE8C-4945-83C6-B15B76B473A8}" type="slidenum">
              <a:rPr lang="cs-CZ" smtClean="0"/>
              <a:pPr/>
              <a:t>‹#›</a:t>
            </a:fld>
            <a:endParaRPr lang="cs-CZ"/>
          </a:p>
        </p:txBody>
      </p:sp>
      <p:sp>
        <p:nvSpPr>
          <p:cNvPr id="10" name="Title 9"/>
          <p:cNvSpPr>
            <a:spLocks noGrp="1"/>
          </p:cNvSpPr>
          <p:nvPr>
            <p:ph type="title"/>
          </p:nvPr>
        </p:nvSpPr>
        <p:spPr>
          <a:xfrm>
            <a:off x="914400" y="1544715"/>
            <a:ext cx="7315200" cy="1154097"/>
          </a:xfrm>
        </p:spPr>
        <p:txBody>
          <a:bodyPr/>
          <a:lstStyle/>
          <a:p>
            <a:r>
              <a:rPr lang="cs-CZ" smtClean="0"/>
              <a:t>Kliknutím lze upravit styl.</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3" name="Date Placeholder 2"/>
          <p:cNvSpPr>
            <a:spLocks noGrp="1"/>
          </p:cNvSpPr>
          <p:nvPr>
            <p:ph type="dt" sz="half" idx="10"/>
          </p:nvPr>
        </p:nvSpPr>
        <p:spPr/>
        <p:txBody>
          <a:bodyPr/>
          <a:lstStyle/>
          <a:p>
            <a:fld id="{645E9711-E16A-4E64-A7DD-7A0FB12E2DA5}" type="datetimeFigureOut">
              <a:rPr lang="cs-CZ" smtClean="0"/>
              <a:pPr/>
              <a:t>17.10.2011</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84D8314A-BE8C-4945-83C6-B15B76B473A8}"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5E9711-E16A-4E64-A7DD-7A0FB12E2DA5}" type="datetimeFigureOut">
              <a:rPr lang="cs-CZ" smtClean="0"/>
              <a:pPr/>
              <a:t>17.10.2011</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84D8314A-BE8C-4945-83C6-B15B76B473A8}"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cs-CZ" smtClean="0"/>
              <a:t>Kliknutím lze upravit styl.</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645E9711-E16A-4E64-A7DD-7A0FB12E2DA5}" type="datetimeFigureOut">
              <a:rPr lang="cs-CZ" smtClean="0"/>
              <a:pPr/>
              <a:t>17.10.2011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84D8314A-BE8C-4945-83C6-B15B76B473A8}"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cs-CZ" smtClean="0"/>
              <a:t>Kliknutím lze upravit styl.</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645E9711-E16A-4E64-A7DD-7A0FB12E2DA5}" type="datetimeFigureOut">
              <a:rPr lang="cs-CZ" smtClean="0"/>
              <a:pPr/>
              <a:t>17.10.2011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84D8314A-BE8C-4945-83C6-B15B76B473A8}"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8435268" y="573807"/>
            <a:ext cx="8623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69419" y="573807"/>
            <a:ext cx="576072"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cs-CZ" smtClean="0"/>
              <a:t>Kliknutím lze upravit styl.</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4" name="Date Placeholder 3"/>
          <p:cNvSpPr>
            <a:spLocks noGrp="1"/>
          </p:cNvSpPr>
          <p:nvPr>
            <p:ph type="dt" sz="half" idx="2"/>
          </p:nvPr>
        </p:nvSpPr>
        <p:spPr>
          <a:xfrm>
            <a:off x="6007690"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645E9711-E16A-4E64-A7DD-7A0FB12E2DA5}" type="datetimeFigureOut">
              <a:rPr lang="cs-CZ" smtClean="0"/>
              <a:pPr/>
              <a:t>17.10.2011</a:t>
            </a:fld>
            <a:endParaRPr lang="cs-CZ"/>
          </a:p>
        </p:txBody>
      </p:sp>
      <p:sp>
        <p:nvSpPr>
          <p:cNvPr id="6" name="Slide Number Placeholder 5"/>
          <p:cNvSpPr>
            <a:spLocks noGrp="1"/>
          </p:cNvSpPr>
          <p:nvPr>
            <p:ph type="sldNum" sz="quarter" idx="4"/>
          </p:nvPr>
        </p:nvSpPr>
        <p:spPr>
          <a:xfrm>
            <a:off x="7314415" y="548797"/>
            <a:ext cx="941203" cy="301752"/>
          </a:xfrm>
          <a:prstGeom prst="rect">
            <a:avLst/>
          </a:prstGeom>
        </p:spPr>
        <p:txBody>
          <a:bodyPr vert="horz" lIns="91440" tIns="45720" rIns="91440" bIns="45720" rtlCol="0" anchor="ctr"/>
          <a:lstStyle>
            <a:lvl1pPr algn="r">
              <a:defRPr sz="1200">
                <a:solidFill>
                  <a:schemeClr val="tx1"/>
                </a:solidFill>
              </a:defRPr>
            </a:lvl1pPr>
          </a:lstStyle>
          <a:p>
            <a:fld id="{84D8314A-BE8C-4945-83C6-B15B76B473A8}" type="slidenum">
              <a:rPr lang="cs-CZ" smtClean="0"/>
              <a:pPr/>
              <a:t>‹#›</a:t>
            </a:fld>
            <a:endParaRPr lang="cs-CZ"/>
          </a:p>
        </p:txBody>
      </p:sp>
      <p:sp>
        <p:nvSpPr>
          <p:cNvPr id="5" name="Footer Placeholder 4"/>
          <p:cNvSpPr>
            <a:spLocks noGrp="1"/>
          </p:cNvSpPr>
          <p:nvPr>
            <p:ph type="ftr" sz="quarter" idx="3"/>
          </p:nvPr>
        </p:nvSpPr>
        <p:spPr>
          <a:xfrm>
            <a:off x="6008688" y="855956"/>
            <a:ext cx="2246489" cy="301227"/>
          </a:xfrm>
          <a:prstGeom prst="rect">
            <a:avLst/>
          </a:prstGeom>
        </p:spPr>
        <p:txBody>
          <a:bodyPr vert="horz" lIns="91440" tIns="0" rIns="91440" bIns="45720" rtlCol="0" anchor="t"/>
          <a:lstStyle>
            <a:lvl1pPr algn="l">
              <a:defRPr sz="1000">
                <a:solidFill>
                  <a:schemeClr val="tx1"/>
                </a:solidFill>
              </a:defRPr>
            </a:lvl1pPr>
          </a:lstStyle>
          <a:p>
            <a:endParaRPr lang="cs-CZ"/>
          </a:p>
        </p:txBody>
      </p:sp>
    </p:spTree>
  </p:cSld>
  <p:clrMap bg1="dk1" tx1="lt1" bg2="dk2" tx2="lt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youtube.com/watch?v=gJ309LfHQ3M&amp;feature=related" TargetMode="External"/><Relationship Id="rId2" Type="http://schemas.openxmlformats.org/officeDocument/2006/relationships/hyperlink" Target="http://www.youtube.com/watch?v=EdHzKYDxrKc"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smtClean="0"/>
              <a:t>Soustava svalová</a:t>
            </a:r>
            <a:endParaRPr lang="cs-CZ" dirty="0"/>
          </a:p>
        </p:txBody>
      </p:sp>
      <p:sp>
        <p:nvSpPr>
          <p:cNvPr id="2" name="Zástupný symbol pro text 1"/>
          <p:cNvSpPr>
            <a:spLocks noGrp="1"/>
          </p:cNvSpPr>
          <p:nvPr>
            <p:ph type="body" idx="1"/>
          </p:nvPr>
        </p:nvSpPr>
        <p:spPr/>
        <p:txBody>
          <a:bodyPr/>
          <a:lstStyle/>
          <a:p>
            <a:r>
              <a:rPr lang="cs-CZ" dirty="0" smtClean="0"/>
              <a:t>Myologie</a:t>
            </a:r>
            <a:endParaRPr lang="cs-CZ" dirty="0"/>
          </a:p>
        </p:txBody>
      </p:sp>
    </p:spTree>
    <p:extLst>
      <p:ext uri="{BB962C8B-B14F-4D97-AF65-F5344CB8AC3E}">
        <p14:creationId xmlns:p14="http://schemas.microsoft.com/office/powerpoint/2010/main" xmlns="" val="107401361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116632"/>
            <a:ext cx="7315200" cy="1154097"/>
          </a:xfrm>
        </p:spPr>
        <p:txBody>
          <a:bodyPr/>
          <a:lstStyle/>
          <a:p>
            <a:r>
              <a:rPr lang="cs-CZ" dirty="0" smtClean="0"/>
              <a:t>Stavba svalu</a:t>
            </a:r>
            <a:endParaRPr lang="cs-CZ" dirty="0"/>
          </a:p>
        </p:txBody>
      </p:sp>
      <p:sp>
        <p:nvSpPr>
          <p:cNvPr id="3" name="Zástupný symbol pro obsah 2"/>
          <p:cNvSpPr>
            <a:spLocks noGrp="1"/>
          </p:cNvSpPr>
          <p:nvPr>
            <p:ph idx="1"/>
          </p:nvPr>
        </p:nvSpPr>
        <p:spPr>
          <a:xfrm>
            <a:off x="6534969" y="1493021"/>
            <a:ext cx="2357512" cy="4824576"/>
          </a:xfrm>
        </p:spPr>
        <p:txBody>
          <a:bodyPr/>
          <a:lstStyle/>
          <a:p>
            <a:r>
              <a:rPr lang="cs-CZ" i="1" dirty="0" err="1" smtClean="0"/>
              <a:t>Venter</a:t>
            </a:r>
            <a:r>
              <a:rPr lang="cs-CZ" i="1" dirty="0" smtClean="0"/>
              <a:t> </a:t>
            </a:r>
            <a:r>
              <a:rPr lang="cs-CZ" i="1" dirty="0" err="1" smtClean="0"/>
              <a:t>musculi</a:t>
            </a:r>
            <a:endParaRPr lang="cs-CZ" i="1" dirty="0" smtClean="0"/>
          </a:p>
          <a:p>
            <a:r>
              <a:rPr lang="cs-CZ" i="1" dirty="0" err="1" smtClean="0"/>
              <a:t>Tendo</a:t>
            </a:r>
            <a:r>
              <a:rPr lang="cs-CZ" i="1" dirty="0" smtClean="0"/>
              <a:t> </a:t>
            </a:r>
            <a:r>
              <a:rPr lang="cs-CZ" i="1" dirty="0" err="1" smtClean="0"/>
              <a:t>musculi</a:t>
            </a:r>
            <a:endParaRPr lang="cs-CZ" i="1" dirty="0" smtClean="0"/>
          </a:p>
          <a:p>
            <a:r>
              <a:rPr lang="cs-CZ" i="1" dirty="0" err="1" smtClean="0"/>
              <a:t>Origo</a:t>
            </a:r>
            <a:endParaRPr lang="cs-CZ" i="1" dirty="0" smtClean="0"/>
          </a:p>
          <a:p>
            <a:r>
              <a:rPr lang="cs-CZ" i="1" dirty="0" err="1" smtClean="0"/>
              <a:t>Insertio</a:t>
            </a:r>
            <a:endParaRPr lang="cs-CZ" i="1" dirty="0" smtClean="0"/>
          </a:p>
          <a:p>
            <a:r>
              <a:rPr lang="cs-CZ" i="1" dirty="0" smtClean="0"/>
              <a:t>Caput </a:t>
            </a:r>
            <a:r>
              <a:rPr lang="cs-CZ" i="1" dirty="0" err="1" smtClean="0"/>
              <a:t>musculi</a:t>
            </a:r>
            <a:endParaRPr lang="cs-CZ" i="1" dirty="0" smtClean="0"/>
          </a:p>
          <a:p>
            <a:r>
              <a:rPr lang="cs-CZ" i="1" dirty="0" err="1" smtClean="0"/>
              <a:t>Cauda</a:t>
            </a:r>
            <a:r>
              <a:rPr lang="cs-CZ" i="1" dirty="0" smtClean="0"/>
              <a:t> </a:t>
            </a:r>
            <a:r>
              <a:rPr lang="cs-CZ" i="1" dirty="0" err="1" smtClean="0"/>
              <a:t>musculi</a:t>
            </a:r>
            <a:endParaRPr lang="cs-CZ" i="1" dirty="0"/>
          </a:p>
        </p:txBody>
      </p:sp>
      <p:pic>
        <p:nvPicPr>
          <p:cNvPr id="3076" name="Picture 4" descr="http://www.tmsi.com/img/usr/muscle%20configuration.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1484784"/>
            <a:ext cx="6067425" cy="45815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704753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3568" y="260649"/>
            <a:ext cx="7315200" cy="864096"/>
          </a:xfrm>
        </p:spPr>
        <p:txBody>
          <a:bodyPr/>
          <a:lstStyle/>
          <a:p>
            <a:r>
              <a:rPr lang="cs-CZ" dirty="0" smtClean="0"/>
              <a:t>Funkce svalů</a:t>
            </a:r>
            <a:endParaRPr lang="cs-CZ" dirty="0"/>
          </a:p>
        </p:txBody>
      </p:sp>
      <p:sp>
        <p:nvSpPr>
          <p:cNvPr id="3" name="Zástupný symbol pro obsah 2"/>
          <p:cNvSpPr>
            <a:spLocks noGrp="1"/>
          </p:cNvSpPr>
          <p:nvPr>
            <p:ph idx="1"/>
          </p:nvPr>
        </p:nvSpPr>
        <p:spPr>
          <a:xfrm>
            <a:off x="683568" y="1124744"/>
            <a:ext cx="7315200" cy="792088"/>
          </a:xfrm>
        </p:spPr>
        <p:txBody>
          <a:bodyPr/>
          <a:lstStyle/>
          <a:p>
            <a:r>
              <a:rPr lang="cs-CZ" dirty="0" smtClean="0"/>
              <a:t>Izotonická kontrakce: mění se délka svalu</a:t>
            </a:r>
          </a:p>
          <a:p>
            <a:r>
              <a:rPr lang="cs-CZ" dirty="0" smtClean="0"/>
              <a:t>izometrická kontrakce: nemění délku, změna napětí</a:t>
            </a:r>
            <a:endParaRPr lang="cs-CZ" dirty="0"/>
          </a:p>
        </p:txBody>
      </p:sp>
      <p:pic>
        <p:nvPicPr>
          <p:cNvPr id="4" name="Obrázek 3"/>
          <p:cNvPicPr>
            <a:picLocks noChangeAspect="1"/>
          </p:cNvPicPr>
          <p:nvPr/>
        </p:nvPicPr>
        <p:blipFill rotWithShape="1">
          <a:blip r:embed="rId2" cstate="print">
            <a:extLst>
              <a:ext uri="{28A0092B-C50C-407E-A947-70E740481C1C}">
                <a14:useLocalDpi xmlns:a14="http://schemas.microsoft.com/office/drawing/2010/main" xmlns="" val="0"/>
              </a:ext>
            </a:extLst>
          </a:blip>
          <a:srcRect l="1429" t="55354" r="2051" b="3207"/>
          <a:stretch/>
        </p:blipFill>
        <p:spPr>
          <a:xfrm>
            <a:off x="611560" y="1994876"/>
            <a:ext cx="7922819" cy="4682244"/>
          </a:xfrm>
          <a:prstGeom prst="rect">
            <a:avLst/>
          </a:prstGeom>
        </p:spPr>
      </p:pic>
    </p:spTree>
    <p:extLst>
      <p:ext uri="{BB962C8B-B14F-4D97-AF65-F5344CB8AC3E}">
        <p14:creationId xmlns:p14="http://schemas.microsoft.com/office/powerpoint/2010/main" xmlns="" val="4416778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188640"/>
            <a:ext cx="8064896" cy="576064"/>
          </a:xfrm>
        </p:spPr>
        <p:txBody>
          <a:bodyPr>
            <a:noAutofit/>
          </a:bodyPr>
          <a:lstStyle/>
          <a:p>
            <a:r>
              <a:rPr lang="cs-CZ" sz="2400" dirty="0" smtClean="0"/>
              <a:t>Rozdělení svalů podle funkce a směrového působení</a:t>
            </a:r>
            <a:endParaRPr lang="cs-CZ" sz="2400" dirty="0"/>
          </a:p>
        </p:txBody>
      </p:sp>
      <p:sp>
        <p:nvSpPr>
          <p:cNvPr id="3" name="Zástupný symbol pro obsah 2"/>
          <p:cNvSpPr>
            <a:spLocks noGrp="1"/>
          </p:cNvSpPr>
          <p:nvPr>
            <p:ph idx="1"/>
          </p:nvPr>
        </p:nvSpPr>
        <p:spPr>
          <a:xfrm>
            <a:off x="251520" y="836712"/>
            <a:ext cx="8712968" cy="5472608"/>
          </a:xfrm>
        </p:spPr>
        <p:txBody>
          <a:bodyPr>
            <a:noAutofit/>
          </a:bodyPr>
          <a:lstStyle/>
          <a:p>
            <a:r>
              <a:rPr lang="cs-CZ" sz="2100" b="1" dirty="0"/>
              <a:t>a) Synergisté </a:t>
            </a:r>
            <a:r>
              <a:rPr lang="cs-CZ" sz="2100" dirty="0"/>
              <a:t>– svaly, které se spoluúčastní na </a:t>
            </a:r>
            <a:r>
              <a:rPr lang="cs-CZ" sz="2100" dirty="0" smtClean="0"/>
              <a:t>jednom pohybu</a:t>
            </a:r>
            <a:r>
              <a:rPr lang="cs-CZ" sz="2100" dirty="0"/>
              <a:t>.</a:t>
            </a:r>
          </a:p>
          <a:p>
            <a:r>
              <a:rPr lang="cs-CZ" sz="2100" b="1" dirty="0"/>
              <a:t>b) Antagonisté </a:t>
            </a:r>
            <a:r>
              <a:rPr lang="cs-CZ" sz="2100" dirty="0"/>
              <a:t>– svaly, které působí protichůdně.</a:t>
            </a:r>
          </a:p>
          <a:p>
            <a:r>
              <a:rPr lang="cs-CZ" sz="2100" b="1" dirty="0"/>
              <a:t>c) Agonisté </a:t>
            </a:r>
            <a:r>
              <a:rPr lang="cs-CZ" sz="2100" dirty="0"/>
              <a:t>– svaly, které začínají provádět </a:t>
            </a:r>
            <a:r>
              <a:rPr lang="cs-CZ" sz="2100" dirty="0" smtClean="0"/>
              <a:t>pohyb (</a:t>
            </a:r>
            <a:r>
              <a:rPr lang="cs-CZ" sz="2100" dirty="0"/>
              <a:t>iniciátor pohybu).</a:t>
            </a:r>
          </a:p>
          <a:p>
            <a:r>
              <a:rPr lang="cs-CZ" sz="2100" b="1" dirty="0"/>
              <a:t>d) Hlavní svaly </a:t>
            </a:r>
            <a:r>
              <a:rPr lang="cs-CZ" sz="2100" dirty="0"/>
              <a:t>– funkčně nejvýznamnější</a:t>
            </a:r>
            <a:r>
              <a:rPr lang="cs-CZ" sz="2100" dirty="0" smtClean="0"/>
              <a:t>.</a:t>
            </a:r>
          </a:p>
          <a:p>
            <a:r>
              <a:rPr lang="cs-CZ" sz="2100" b="1" dirty="0"/>
              <a:t>e) Pomocné svaly</a:t>
            </a:r>
            <a:r>
              <a:rPr lang="cs-CZ" sz="2100" dirty="0"/>
              <a:t>– svaly, které napomáhají </a:t>
            </a:r>
            <a:r>
              <a:rPr lang="cs-CZ" sz="2100" dirty="0" smtClean="0"/>
              <a:t>hlavním svalům </a:t>
            </a:r>
            <a:r>
              <a:rPr lang="cs-CZ" sz="2100" dirty="0"/>
              <a:t>v jejich funkci.</a:t>
            </a:r>
          </a:p>
          <a:p>
            <a:r>
              <a:rPr lang="cs-CZ" sz="2100" b="1" dirty="0"/>
              <a:t>f) Neutralizační svaly </a:t>
            </a:r>
            <a:r>
              <a:rPr lang="cs-CZ" sz="2100" dirty="0"/>
              <a:t>– svaly, které svou </a:t>
            </a:r>
            <a:r>
              <a:rPr lang="cs-CZ" sz="2100" dirty="0" smtClean="0"/>
              <a:t>činností ruší </a:t>
            </a:r>
            <a:r>
              <a:rPr lang="cs-CZ" sz="2100" dirty="0"/>
              <a:t>nežádoucí směry pohybů vykonávané </a:t>
            </a:r>
            <a:r>
              <a:rPr lang="cs-CZ" sz="2100" dirty="0" smtClean="0"/>
              <a:t>hlavními a </a:t>
            </a:r>
            <a:r>
              <a:rPr lang="cs-CZ" sz="2100" dirty="0"/>
              <a:t>pomocnými svaly.</a:t>
            </a:r>
          </a:p>
          <a:p>
            <a:r>
              <a:rPr lang="cs-CZ" sz="2100" b="1" dirty="0"/>
              <a:t>g) Fixační svaly </a:t>
            </a:r>
            <a:r>
              <a:rPr lang="cs-CZ" sz="2100" dirty="0"/>
              <a:t>– umožní daný pohyb tím, </a:t>
            </a:r>
            <a:r>
              <a:rPr lang="cs-CZ" sz="2100" dirty="0" smtClean="0"/>
              <a:t>že zpevní </a:t>
            </a:r>
            <a:r>
              <a:rPr lang="cs-CZ" sz="2100" dirty="0"/>
              <a:t>část těla, ze které pohyb vychází.</a:t>
            </a:r>
          </a:p>
          <a:p>
            <a:r>
              <a:rPr lang="cs-CZ" sz="2100" b="1" dirty="0"/>
              <a:t>h) </a:t>
            </a:r>
            <a:r>
              <a:rPr lang="cs-CZ" sz="2100" b="1" dirty="0" err="1"/>
              <a:t>Jednokloubové</a:t>
            </a:r>
            <a:r>
              <a:rPr lang="cs-CZ" sz="2100" b="1" dirty="0"/>
              <a:t> svaly</a:t>
            </a:r>
            <a:r>
              <a:rPr lang="cs-CZ" sz="2100" dirty="0"/>
              <a:t>– působí pohyb jen v </a:t>
            </a:r>
            <a:r>
              <a:rPr lang="cs-CZ" sz="2100" dirty="0" smtClean="0"/>
              <a:t>jednom kloubu</a:t>
            </a:r>
            <a:r>
              <a:rPr lang="cs-CZ" sz="2100" dirty="0"/>
              <a:t>.</a:t>
            </a:r>
          </a:p>
          <a:p>
            <a:r>
              <a:rPr lang="cs-CZ" sz="2100" b="1" dirty="0"/>
              <a:t>i) </a:t>
            </a:r>
            <a:r>
              <a:rPr lang="cs-CZ" sz="2100" b="1" dirty="0" err="1"/>
              <a:t>Vícekloubové</a:t>
            </a:r>
            <a:r>
              <a:rPr lang="cs-CZ" sz="2100" b="1" dirty="0"/>
              <a:t> svaly</a:t>
            </a:r>
            <a:r>
              <a:rPr lang="cs-CZ" sz="2100" dirty="0"/>
              <a:t>– působí hlavně v </a:t>
            </a:r>
            <a:r>
              <a:rPr lang="cs-CZ" sz="2100" dirty="0" smtClean="0"/>
              <a:t>blízkosti úponu</a:t>
            </a:r>
            <a:r>
              <a:rPr lang="cs-CZ" sz="2100" dirty="0"/>
              <a:t>, v kloubech blíže začátku mají funkci pomocnou.</a:t>
            </a:r>
          </a:p>
          <a:p>
            <a:r>
              <a:rPr lang="cs-CZ" sz="2100" dirty="0"/>
              <a:t>Některé skupiny svalů, většinou synergistů, </a:t>
            </a:r>
            <a:r>
              <a:rPr lang="cs-CZ" sz="2100" dirty="0" smtClean="0"/>
              <a:t>označujeme podle </a:t>
            </a:r>
            <a:r>
              <a:rPr lang="cs-CZ" sz="2100" dirty="0"/>
              <a:t>jejich hlavní funkce jako </a:t>
            </a:r>
            <a:r>
              <a:rPr lang="cs-CZ" sz="2100" b="1" dirty="0"/>
              <a:t>flexory </a:t>
            </a:r>
            <a:r>
              <a:rPr lang="cs-CZ" sz="2100" dirty="0"/>
              <a:t>(ohybače</a:t>
            </a:r>
            <a:r>
              <a:rPr lang="cs-CZ" sz="2100" dirty="0" smtClean="0"/>
              <a:t>), </a:t>
            </a:r>
            <a:r>
              <a:rPr lang="cs-CZ" sz="2100" b="1" dirty="0" smtClean="0"/>
              <a:t>extenzory </a:t>
            </a:r>
            <a:r>
              <a:rPr lang="cs-CZ" sz="2100" dirty="0"/>
              <a:t>(natahovače</a:t>
            </a:r>
            <a:r>
              <a:rPr lang="cs-CZ" sz="2100" dirty="0" smtClean="0"/>
              <a:t>), </a:t>
            </a:r>
            <a:r>
              <a:rPr lang="cs-CZ" sz="2100" b="1" dirty="0" smtClean="0"/>
              <a:t>adduktory </a:t>
            </a:r>
            <a:r>
              <a:rPr lang="cs-CZ" sz="2100" dirty="0"/>
              <a:t>(přitahovače</a:t>
            </a:r>
            <a:r>
              <a:rPr lang="cs-CZ" sz="2100" dirty="0" smtClean="0"/>
              <a:t>), </a:t>
            </a:r>
            <a:r>
              <a:rPr lang="pl-PL" sz="2100" b="1" dirty="0" smtClean="0"/>
              <a:t>abduktory </a:t>
            </a:r>
            <a:r>
              <a:rPr lang="pl-PL" sz="2100" dirty="0"/>
              <a:t>(odtahovače), </a:t>
            </a:r>
            <a:r>
              <a:rPr lang="pl-PL" sz="2100" b="1" dirty="0"/>
              <a:t>rotátory </a:t>
            </a:r>
            <a:r>
              <a:rPr lang="pl-PL" sz="2100" dirty="0" smtClean="0"/>
              <a:t>apod.</a:t>
            </a:r>
            <a:endParaRPr lang="cs-CZ" sz="2100" dirty="0"/>
          </a:p>
        </p:txBody>
      </p:sp>
    </p:spTree>
    <p:extLst>
      <p:ext uri="{BB962C8B-B14F-4D97-AF65-F5344CB8AC3E}">
        <p14:creationId xmlns:p14="http://schemas.microsoft.com/office/powerpoint/2010/main" xmlns="" val="3163936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311739"/>
            <a:ext cx="7315200" cy="792088"/>
          </a:xfrm>
        </p:spPr>
        <p:txBody>
          <a:bodyPr/>
          <a:lstStyle/>
          <a:p>
            <a:r>
              <a:rPr lang="cs-CZ" dirty="0" smtClean="0"/>
              <a:t>Pomocná svalová zařízení</a:t>
            </a:r>
            <a:endParaRPr lang="cs-CZ" dirty="0"/>
          </a:p>
        </p:txBody>
      </p:sp>
      <p:sp>
        <p:nvSpPr>
          <p:cNvPr id="3" name="Zástupný symbol pro obsah 2"/>
          <p:cNvSpPr>
            <a:spLocks noGrp="1"/>
          </p:cNvSpPr>
          <p:nvPr>
            <p:ph idx="1"/>
          </p:nvPr>
        </p:nvSpPr>
        <p:spPr>
          <a:xfrm>
            <a:off x="395536" y="1196752"/>
            <a:ext cx="8064896" cy="5328592"/>
          </a:xfrm>
        </p:spPr>
        <p:txBody>
          <a:bodyPr/>
          <a:lstStyle/>
          <a:p>
            <a:r>
              <a:rPr lang="cs-CZ" sz="2400" dirty="0" smtClean="0"/>
              <a:t>Svalové fascie (povázky)</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65486" y="3606678"/>
            <a:ext cx="5818881" cy="29421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939" t="27134" r="38882" b="2959"/>
          <a:stretch/>
        </p:blipFill>
        <p:spPr bwMode="auto">
          <a:xfrm>
            <a:off x="539552" y="1765375"/>
            <a:ext cx="3286530" cy="33123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5950" t="8277" r="6685" b="5900"/>
          <a:stretch/>
        </p:blipFill>
        <p:spPr bwMode="auto">
          <a:xfrm>
            <a:off x="4940937" y="1103827"/>
            <a:ext cx="2928506" cy="25028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12379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1560" y="260649"/>
            <a:ext cx="7315200" cy="792088"/>
          </a:xfrm>
        </p:spPr>
        <p:txBody>
          <a:bodyPr/>
          <a:lstStyle/>
          <a:p>
            <a:r>
              <a:rPr lang="cs-CZ" dirty="0" smtClean="0"/>
              <a:t>Pomocná svalová zařízení</a:t>
            </a:r>
            <a:endParaRPr lang="cs-CZ" dirty="0"/>
          </a:p>
        </p:txBody>
      </p:sp>
      <p:sp>
        <p:nvSpPr>
          <p:cNvPr id="3" name="Zástupný symbol pro obsah 2"/>
          <p:cNvSpPr>
            <a:spLocks noGrp="1"/>
          </p:cNvSpPr>
          <p:nvPr>
            <p:ph idx="1"/>
          </p:nvPr>
        </p:nvSpPr>
        <p:spPr>
          <a:xfrm>
            <a:off x="539552" y="1318951"/>
            <a:ext cx="7315200" cy="5350409"/>
          </a:xfrm>
        </p:spPr>
        <p:txBody>
          <a:bodyPr/>
          <a:lstStyle/>
          <a:p>
            <a:r>
              <a:rPr lang="cs-CZ" dirty="0"/>
              <a:t>Šlachové pochvy </a:t>
            </a:r>
            <a:r>
              <a:rPr lang="cs-CZ" i="1" dirty="0"/>
              <a:t>(</a:t>
            </a:r>
            <a:r>
              <a:rPr lang="cs-CZ" i="1" dirty="0" err="1"/>
              <a:t>vaginae</a:t>
            </a:r>
            <a:r>
              <a:rPr lang="cs-CZ" i="1" dirty="0"/>
              <a:t> </a:t>
            </a:r>
            <a:r>
              <a:rPr lang="cs-CZ" i="1" dirty="0" err="1"/>
              <a:t>tendinum</a:t>
            </a:r>
            <a:r>
              <a:rPr lang="cs-CZ" i="1" dirty="0" smtClean="0"/>
              <a:t>)</a:t>
            </a:r>
          </a:p>
          <a:p>
            <a:endParaRPr lang="cs-CZ" i="1" dirty="0"/>
          </a:p>
          <a:p>
            <a:endParaRPr lang="cs-CZ" i="1" dirty="0" smtClean="0"/>
          </a:p>
          <a:p>
            <a:endParaRPr lang="cs-CZ" i="1" dirty="0"/>
          </a:p>
          <a:p>
            <a:endParaRPr lang="cs-CZ" i="1" dirty="0" smtClean="0"/>
          </a:p>
          <a:p>
            <a:endParaRPr lang="cs-CZ" i="1" dirty="0"/>
          </a:p>
          <a:p>
            <a:endParaRPr lang="cs-CZ" i="1" dirty="0" smtClean="0"/>
          </a:p>
          <a:p>
            <a:endParaRPr lang="cs-CZ" i="1" dirty="0"/>
          </a:p>
          <a:p>
            <a:endParaRPr lang="cs-CZ" i="1" dirty="0" smtClean="0"/>
          </a:p>
          <a:p>
            <a:endParaRPr lang="cs-CZ" i="1" dirty="0"/>
          </a:p>
          <a:p>
            <a:endParaRPr lang="cs-CZ" i="1" dirty="0" smtClean="0"/>
          </a:p>
          <a:p>
            <a:endParaRPr lang="cs-CZ" i="1" dirty="0"/>
          </a:p>
          <a:p>
            <a:pPr>
              <a:buNone/>
            </a:pPr>
            <a:endParaRPr lang="cs-CZ" i="1" dirty="0">
              <a:solidFill>
                <a:srgbClr val="FF0000"/>
              </a:solidFill>
            </a:endParaRPr>
          </a:p>
          <a:p>
            <a:endParaRPr lang="cs-CZ" dirty="0"/>
          </a:p>
        </p:txBody>
      </p:sp>
      <p:pic>
        <p:nvPicPr>
          <p:cNvPr id="4"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5576" y="1772816"/>
            <a:ext cx="2507211" cy="34710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ovéPole 4"/>
          <p:cNvSpPr txBox="1"/>
          <p:nvPr/>
        </p:nvSpPr>
        <p:spPr>
          <a:xfrm>
            <a:off x="737676" y="5291332"/>
            <a:ext cx="2364750" cy="369332"/>
          </a:xfrm>
          <a:prstGeom prst="rect">
            <a:avLst/>
          </a:prstGeom>
          <a:noFill/>
        </p:spPr>
        <p:txBody>
          <a:bodyPr wrap="none" rtlCol="0">
            <a:spAutoFit/>
          </a:bodyPr>
          <a:lstStyle/>
          <a:p>
            <a:r>
              <a:rPr lang="cs-CZ" dirty="0" smtClean="0"/>
              <a:t>Zdroj: http://spina.pro</a:t>
            </a:r>
            <a:endParaRPr lang="cs-CZ" dirty="0"/>
          </a:p>
        </p:txBody>
      </p:sp>
      <p:sp>
        <p:nvSpPr>
          <p:cNvPr id="6" name="TextovéPole 5"/>
          <p:cNvSpPr txBox="1"/>
          <p:nvPr/>
        </p:nvSpPr>
        <p:spPr>
          <a:xfrm>
            <a:off x="3311665" y="4789206"/>
            <a:ext cx="3890873" cy="369332"/>
          </a:xfrm>
          <a:prstGeom prst="rect">
            <a:avLst/>
          </a:prstGeom>
          <a:noFill/>
        </p:spPr>
        <p:txBody>
          <a:bodyPr wrap="none" rtlCol="0">
            <a:spAutoFit/>
          </a:bodyPr>
          <a:lstStyle/>
          <a:p>
            <a:r>
              <a:rPr lang="cs-CZ" dirty="0" smtClean="0"/>
              <a:t>Zdroj: http://salerno.uni-muenster.de</a:t>
            </a:r>
            <a:endParaRPr lang="cs-CZ" dirty="0"/>
          </a:p>
        </p:txBody>
      </p:sp>
      <p:pic>
        <p:nvPicPr>
          <p:cNvPr id="1026" name="Picture 2"/>
          <p:cNvPicPr>
            <a:picLocks noChangeAspect="1" noChangeArrowheads="1"/>
          </p:cNvPicPr>
          <p:nvPr/>
        </p:nvPicPr>
        <p:blipFill>
          <a:blip r:embed="rId3" cstate="print"/>
          <a:srcRect l="33956" t="25155" r="40647" b="30430"/>
          <a:stretch>
            <a:fillRect/>
          </a:stretch>
        </p:blipFill>
        <p:spPr bwMode="auto">
          <a:xfrm>
            <a:off x="6047656" y="3473624"/>
            <a:ext cx="3096344" cy="3384376"/>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87049" y="1772816"/>
            <a:ext cx="3589208" cy="25613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856934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99592" y="260649"/>
            <a:ext cx="7315200" cy="720080"/>
          </a:xfrm>
        </p:spPr>
        <p:txBody>
          <a:bodyPr/>
          <a:lstStyle/>
          <a:p>
            <a:r>
              <a:rPr lang="cs-CZ" dirty="0" smtClean="0"/>
              <a:t>Pomocná svalová zařízení</a:t>
            </a:r>
            <a:endParaRPr lang="cs-CZ" dirty="0"/>
          </a:p>
        </p:txBody>
      </p:sp>
      <p:sp>
        <p:nvSpPr>
          <p:cNvPr id="3" name="Zástupný symbol pro obsah 2"/>
          <p:cNvSpPr>
            <a:spLocks noGrp="1"/>
          </p:cNvSpPr>
          <p:nvPr>
            <p:ph idx="1"/>
          </p:nvPr>
        </p:nvSpPr>
        <p:spPr>
          <a:xfrm>
            <a:off x="4932040" y="1124744"/>
            <a:ext cx="4032448" cy="3539527"/>
          </a:xfrm>
        </p:spPr>
        <p:txBody>
          <a:bodyPr>
            <a:normAutofit/>
          </a:bodyPr>
          <a:lstStyle/>
          <a:p>
            <a:r>
              <a:rPr lang="cs-CZ" sz="2400" dirty="0" smtClean="0"/>
              <a:t>Tíhové váčky </a:t>
            </a:r>
            <a:r>
              <a:rPr lang="cs-CZ" sz="2400" i="1" dirty="0" smtClean="0"/>
              <a:t>(</a:t>
            </a:r>
            <a:r>
              <a:rPr lang="cs-CZ" sz="2400" i="1" dirty="0" err="1" smtClean="0"/>
              <a:t>bursae</a:t>
            </a:r>
            <a:r>
              <a:rPr lang="cs-CZ" sz="2400" i="1" dirty="0" smtClean="0"/>
              <a:t> </a:t>
            </a:r>
            <a:r>
              <a:rPr lang="cs-CZ" sz="2400" i="1" dirty="0" err="1" smtClean="0"/>
              <a:t>synoviales</a:t>
            </a:r>
            <a:r>
              <a:rPr lang="cs-CZ" sz="2400" i="1" dirty="0" smtClean="0"/>
              <a:t>)</a:t>
            </a:r>
            <a:endParaRPr lang="cs-CZ" sz="2400" i="1"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000" y="2305340"/>
            <a:ext cx="5235545" cy="36439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ovéPole 3"/>
          <p:cNvSpPr txBox="1"/>
          <p:nvPr/>
        </p:nvSpPr>
        <p:spPr>
          <a:xfrm>
            <a:off x="467544" y="5949280"/>
            <a:ext cx="4641421" cy="307777"/>
          </a:xfrm>
          <a:prstGeom prst="rect">
            <a:avLst/>
          </a:prstGeom>
          <a:noFill/>
        </p:spPr>
        <p:txBody>
          <a:bodyPr wrap="square" rtlCol="0">
            <a:spAutoFit/>
          </a:bodyPr>
          <a:lstStyle/>
          <a:p>
            <a:r>
              <a:rPr lang="cs-CZ" sz="1400" dirty="0" smtClean="0"/>
              <a:t>Zdroj: http://medical-dictionary.thefreedictionary.com</a:t>
            </a:r>
            <a:endParaRPr lang="cs-CZ" sz="1400" dirty="0"/>
          </a:p>
        </p:txBody>
      </p:sp>
      <p:pic>
        <p:nvPicPr>
          <p:cNvPr id="3077" name="Picture 5" descr="http://www.sportmedicine.ru/images/bursitis.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61544" y="2322925"/>
            <a:ext cx="3855522" cy="360876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Zástupný symbol pro obsah 2"/>
          <p:cNvSpPr txBox="1">
            <a:spLocks/>
          </p:cNvSpPr>
          <p:nvPr/>
        </p:nvSpPr>
        <p:spPr>
          <a:xfrm>
            <a:off x="950787" y="1124744"/>
            <a:ext cx="2952328" cy="3539527"/>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r>
              <a:rPr lang="cs-CZ" sz="2400" dirty="0" smtClean="0"/>
              <a:t>Kladky </a:t>
            </a:r>
            <a:r>
              <a:rPr lang="cs-CZ" sz="2400" i="1" dirty="0" smtClean="0"/>
              <a:t>(</a:t>
            </a:r>
            <a:r>
              <a:rPr lang="cs-CZ" sz="2400" i="1" dirty="0" err="1" smtClean="0"/>
              <a:t>trochleae</a:t>
            </a:r>
            <a:r>
              <a:rPr lang="cs-CZ" sz="2400" i="1" dirty="0" smtClean="0"/>
              <a:t>)</a:t>
            </a:r>
            <a:endParaRPr lang="cs-CZ" sz="2400" i="1" dirty="0"/>
          </a:p>
        </p:txBody>
      </p:sp>
      <p:sp>
        <p:nvSpPr>
          <p:cNvPr id="5" name="TextovéPole 4"/>
          <p:cNvSpPr txBox="1"/>
          <p:nvPr/>
        </p:nvSpPr>
        <p:spPr>
          <a:xfrm>
            <a:off x="5958840" y="5965083"/>
            <a:ext cx="2460930" cy="307777"/>
          </a:xfrm>
          <a:prstGeom prst="rect">
            <a:avLst/>
          </a:prstGeom>
          <a:noFill/>
        </p:spPr>
        <p:txBody>
          <a:bodyPr wrap="none" rtlCol="0">
            <a:spAutoFit/>
          </a:bodyPr>
          <a:lstStyle/>
          <a:p>
            <a:r>
              <a:rPr lang="cs-CZ" sz="1400" dirty="0" smtClean="0"/>
              <a:t>Zdroj: http://sportmedicine.ru</a:t>
            </a:r>
            <a:endParaRPr lang="cs-CZ" sz="1400" dirty="0"/>
          </a:p>
        </p:txBody>
      </p:sp>
    </p:spTree>
    <p:extLst>
      <p:ext uri="{BB962C8B-B14F-4D97-AF65-F5344CB8AC3E}">
        <p14:creationId xmlns:p14="http://schemas.microsoft.com/office/powerpoint/2010/main" xmlns="" val="41924415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7"/>
            <a:ext cx="7920880" cy="720080"/>
          </a:xfrm>
        </p:spPr>
        <p:txBody>
          <a:bodyPr>
            <a:normAutofit fontScale="90000"/>
          </a:bodyPr>
          <a:lstStyle/>
          <a:p>
            <a:r>
              <a:rPr lang="cs-CZ" dirty="0" smtClean="0"/>
              <a:t>Energetické zdroje svalové kontrakce</a:t>
            </a:r>
            <a:endParaRPr lang="cs-CZ" dirty="0"/>
          </a:p>
        </p:txBody>
      </p:sp>
      <p:sp>
        <p:nvSpPr>
          <p:cNvPr id="4" name="Zástupný symbol pro obsah 3"/>
          <p:cNvSpPr>
            <a:spLocks noGrp="1"/>
          </p:cNvSpPr>
          <p:nvPr>
            <p:ph idx="1"/>
          </p:nvPr>
        </p:nvSpPr>
        <p:spPr>
          <a:xfrm>
            <a:off x="395536" y="1196752"/>
            <a:ext cx="8568952" cy="3672408"/>
          </a:xfrm>
        </p:spPr>
        <p:txBody>
          <a:bodyPr>
            <a:normAutofit/>
          </a:bodyPr>
          <a:lstStyle/>
          <a:p>
            <a:r>
              <a:rPr lang="cs-CZ" dirty="0" smtClean="0"/>
              <a:t>Mechanická energie svalové kontrakce je získávána přímo z chemické energie</a:t>
            </a:r>
          </a:p>
          <a:p>
            <a:r>
              <a:rPr lang="cs-CZ" dirty="0" smtClean="0"/>
              <a:t>ATP (</a:t>
            </a:r>
            <a:r>
              <a:rPr lang="cs-CZ" dirty="0" err="1" smtClean="0"/>
              <a:t>adenozintrifosfát</a:t>
            </a:r>
            <a:r>
              <a:rPr lang="cs-CZ" dirty="0" smtClean="0"/>
              <a:t>) – na energii bohatý je bezprostředním zdrojem energie svalové kontrakce a při posuvu filament se štěpí na energeticky chudší ADP a organický fosfát </a:t>
            </a:r>
            <a:r>
              <a:rPr lang="cs-CZ" dirty="0" err="1" smtClean="0"/>
              <a:t>P</a:t>
            </a:r>
            <a:r>
              <a:rPr lang="cs-CZ" baseline="-25000" dirty="0" err="1" smtClean="0"/>
              <a:t>i</a:t>
            </a:r>
            <a:r>
              <a:rPr lang="cs-CZ" baseline="-25000" dirty="0" smtClean="0"/>
              <a:t> </a:t>
            </a:r>
            <a:r>
              <a:rPr lang="cs-CZ" baseline="-25000" dirty="0" smtClean="0"/>
              <a:t> </a:t>
            </a:r>
            <a:r>
              <a:rPr lang="cs-CZ" dirty="0" smtClean="0"/>
              <a:t>(asi 10 kontrakcí)</a:t>
            </a:r>
            <a:endParaRPr lang="cs-CZ" baseline="-25000" dirty="0" smtClean="0"/>
          </a:p>
          <a:p>
            <a:r>
              <a:rPr lang="cs-CZ" dirty="0" smtClean="0"/>
              <a:t>Toto štěpení ATP a tím svalová kontrakce nevyžaduje žádný O</a:t>
            </a:r>
            <a:r>
              <a:rPr lang="cs-CZ" baseline="-25000" dirty="0" smtClean="0"/>
              <a:t>2</a:t>
            </a:r>
            <a:r>
              <a:rPr lang="cs-CZ" dirty="0" smtClean="0"/>
              <a:t> a může probíhat anaerobně. </a:t>
            </a:r>
            <a:endParaRPr lang="cs-CZ" baseline="-25000" dirty="0" smtClean="0"/>
          </a:p>
        </p:txBody>
      </p:sp>
      <p:pic>
        <p:nvPicPr>
          <p:cNvPr id="5" name="Obrázek 4" descr="energie svalu0001.jpg"/>
          <p:cNvPicPr>
            <a:picLocks noChangeAspect="1"/>
          </p:cNvPicPr>
          <p:nvPr/>
        </p:nvPicPr>
        <p:blipFill>
          <a:blip r:embed="rId2" cstate="print"/>
          <a:srcRect l="3405" t="2751" r="6619" b="76250"/>
          <a:stretch>
            <a:fillRect/>
          </a:stretch>
        </p:blipFill>
        <p:spPr>
          <a:xfrm>
            <a:off x="0" y="3592285"/>
            <a:ext cx="9144000" cy="3265715"/>
          </a:xfrm>
          <a:prstGeom prst="rect">
            <a:avLst/>
          </a:prstGeom>
        </p:spPr>
      </p:pic>
    </p:spTree>
    <p:extLst>
      <p:ext uri="{BB962C8B-B14F-4D97-AF65-F5344CB8AC3E}">
        <p14:creationId xmlns:p14="http://schemas.microsoft.com/office/powerpoint/2010/main" xmlns="" val="16960752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88640"/>
            <a:ext cx="3563888" cy="5328592"/>
          </a:xfrm>
        </p:spPr>
        <p:txBody>
          <a:bodyPr/>
          <a:lstStyle/>
          <a:p>
            <a:r>
              <a:rPr lang="cs-CZ" b="1" dirty="0" smtClean="0"/>
              <a:t>Spotřebovaný ATP je ihned regenerován, třemi procesy:</a:t>
            </a:r>
          </a:p>
          <a:p>
            <a:pPr lvl="1"/>
            <a:r>
              <a:rPr lang="cs-CZ" sz="2000" dirty="0" smtClean="0"/>
              <a:t>Štěpení </a:t>
            </a:r>
            <a:r>
              <a:rPr lang="cs-CZ" sz="2000" dirty="0" err="1" smtClean="0"/>
              <a:t>kreatinfosfátu</a:t>
            </a:r>
            <a:endParaRPr lang="cs-CZ" sz="2000" dirty="0" smtClean="0"/>
          </a:p>
          <a:p>
            <a:pPr lvl="1"/>
            <a:r>
              <a:rPr lang="cs-CZ" sz="2000" dirty="0" smtClean="0"/>
              <a:t>Anaerobní glykolýzou</a:t>
            </a:r>
          </a:p>
          <a:p>
            <a:pPr lvl="1"/>
            <a:r>
              <a:rPr lang="cs-CZ" sz="2000" dirty="0" smtClean="0"/>
              <a:t>Aerobním </a:t>
            </a:r>
            <a:r>
              <a:rPr lang="cs-CZ" sz="2000" dirty="0" smtClean="0"/>
              <a:t>spalováním </a:t>
            </a:r>
            <a:r>
              <a:rPr lang="cs-CZ" sz="2000" dirty="0" smtClean="0"/>
              <a:t>glukózy na CO</a:t>
            </a:r>
            <a:r>
              <a:rPr lang="cs-CZ" sz="2000" baseline="-25000" dirty="0" smtClean="0"/>
              <a:t>2</a:t>
            </a:r>
            <a:r>
              <a:rPr lang="cs-CZ" sz="2000" dirty="0" smtClean="0"/>
              <a:t>  </a:t>
            </a:r>
          </a:p>
          <a:p>
            <a:endParaRPr lang="cs-CZ" dirty="0"/>
          </a:p>
        </p:txBody>
      </p:sp>
      <p:pic>
        <p:nvPicPr>
          <p:cNvPr id="4" name="Obrázek 3" descr="energie svalu0001.jpg"/>
          <p:cNvPicPr>
            <a:picLocks noChangeAspect="1"/>
          </p:cNvPicPr>
          <p:nvPr/>
        </p:nvPicPr>
        <p:blipFill>
          <a:blip r:embed="rId2" cstate="print"/>
          <a:srcRect l="3405" t="24800" r="6619" b="2751"/>
          <a:stretch>
            <a:fillRect/>
          </a:stretch>
        </p:blipFill>
        <p:spPr>
          <a:xfrm>
            <a:off x="3599384" y="26241"/>
            <a:ext cx="5544616" cy="6831759"/>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476672"/>
            <a:ext cx="8208912" cy="650041"/>
          </a:xfrm>
        </p:spPr>
        <p:txBody>
          <a:bodyPr>
            <a:normAutofit fontScale="90000"/>
          </a:bodyPr>
          <a:lstStyle/>
          <a:p>
            <a:r>
              <a:rPr lang="cs-CZ" dirty="0" smtClean="0"/>
              <a:t>Energetické zdroje svalové kontrakce</a:t>
            </a:r>
            <a:endParaRPr lang="cs-CZ" dirty="0"/>
          </a:p>
        </p:txBody>
      </p:sp>
      <p:sp>
        <p:nvSpPr>
          <p:cNvPr id="3" name="Zástupný symbol pro obsah 2"/>
          <p:cNvSpPr>
            <a:spLocks noGrp="1"/>
          </p:cNvSpPr>
          <p:nvPr>
            <p:ph idx="1"/>
          </p:nvPr>
        </p:nvSpPr>
        <p:spPr>
          <a:xfrm>
            <a:off x="323528" y="1124744"/>
            <a:ext cx="8568952" cy="5472608"/>
          </a:xfrm>
        </p:spPr>
        <p:txBody>
          <a:bodyPr/>
          <a:lstStyle/>
          <a:p>
            <a:r>
              <a:rPr lang="cs-CZ" dirty="0" err="1" smtClean="0"/>
              <a:t>Kreatinfosát</a:t>
            </a:r>
            <a:r>
              <a:rPr lang="cs-CZ" dirty="0" smtClean="0"/>
              <a:t> (</a:t>
            </a:r>
            <a:r>
              <a:rPr lang="cs-CZ" dirty="0" err="1" smtClean="0"/>
              <a:t>KrP</a:t>
            </a:r>
            <a:r>
              <a:rPr lang="cs-CZ" dirty="0" smtClean="0"/>
              <a:t>): </a:t>
            </a:r>
          </a:p>
          <a:p>
            <a:pPr lvl="1"/>
            <a:r>
              <a:rPr lang="cs-CZ" dirty="0" smtClean="0"/>
              <a:t>sval obsahuje </a:t>
            </a:r>
            <a:r>
              <a:rPr lang="cs-CZ" dirty="0" err="1" smtClean="0"/>
              <a:t>KrP</a:t>
            </a:r>
            <a:r>
              <a:rPr lang="cs-CZ" dirty="0" smtClean="0"/>
              <a:t> jako rychle použitelnou energetickou rezervu.</a:t>
            </a:r>
          </a:p>
          <a:p>
            <a:pPr lvl="1"/>
            <a:r>
              <a:rPr lang="cs-CZ" dirty="0" smtClean="0"/>
              <a:t>Jeho energeticky bohatá fosfátová vazba může být přenesena na ADP, čímž se regeneruje ATP – anaerobně – bez kyslíku</a:t>
            </a:r>
          </a:p>
          <a:p>
            <a:pPr lvl="1"/>
            <a:r>
              <a:rPr lang="cs-CZ" dirty="0" smtClean="0"/>
              <a:t>50 dalších kontrakcí – krátkodobé špičkové výkony (10-20s), např. běh na 100 metrů apod.</a:t>
            </a:r>
          </a:p>
          <a:p>
            <a:r>
              <a:rPr lang="cs-CZ" dirty="0" smtClean="0"/>
              <a:t>Anaerobní glykolýza:</a:t>
            </a:r>
          </a:p>
          <a:p>
            <a:pPr lvl="1"/>
            <a:r>
              <a:rPr lang="cs-CZ" dirty="0" smtClean="0"/>
              <a:t>Po půl minutě od začátku svalové práce</a:t>
            </a:r>
          </a:p>
          <a:p>
            <a:pPr lvl="1"/>
            <a:r>
              <a:rPr lang="cs-CZ" dirty="0" smtClean="0"/>
              <a:t>Glykogen uskladněný ve svalu je odbouráván přes glukózu-6-fosfát na </a:t>
            </a:r>
            <a:r>
              <a:rPr lang="cs-CZ" dirty="0" err="1" smtClean="0"/>
              <a:t>kys</a:t>
            </a:r>
            <a:r>
              <a:rPr lang="cs-CZ" dirty="0" smtClean="0"/>
              <a:t>. Mléčnou</a:t>
            </a:r>
          </a:p>
          <a:p>
            <a:pPr lvl="1"/>
            <a:r>
              <a:rPr lang="cs-CZ" dirty="0" smtClean="0"/>
              <a:t>Energeticky málo výnosná produkce ATP (3 moly ATP/1 mol glukózového zbytku)</a:t>
            </a:r>
          </a:p>
          <a:p>
            <a:pPr lvl="1"/>
            <a:r>
              <a:rPr lang="cs-CZ" dirty="0" smtClean="0"/>
              <a:t>Asi po 1 minutě je odbourána aerobním odbouráváním glukózy – při lehké práci.</a:t>
            </a:r>
          </a:p>
          <a:p>
            <a:pPr lvl="1"/>
            <a:r>
              <a:rPr lang="cs-CZ" dirty="0" smtClean="0"/>
              <a:t>Při těžké práci probíhají oba dva procesy současně (anaerobní glykolýza + aerobní odbourávání glukózy). Glukóza je odebírána z krve, je odbourávána na </a:t>
            </a:r>
            <a:r>
              <a:rPr lang="cs-CZ" dirty="0" err="1" smtClean="0"/>
              <a:t>kys</a:t>
            </a:r>
            <a:r>
              <a:rPr lang="cs-CZ" dirty="0" smtClean="0"/>
              <a:t>. Mléčnou, která se hromadí a vzniká z ní laktát.</a:t>
            </a:r>
          </a:p>
          <a:p>
            <a:endParaRPr lang="cs-CZ"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188640"/>
            <a:ext cx="8208912" cy="720081"/>
          </a:xfrm>
        </p:spPr>
        <p:txBody>
          <a:bodyPr>
            <a:normAutofit fontScale="90000"/>
          </a:bodyPr>
          <a:lstStyle/>
          <a:p>
            <a:r>
              <a:rPr lang="cs-CZ" dirty="0" smtClean="0"/>
              <a:t>Energetické zdroje svalové kontrakce</a:t>
            </a:r>
            <a:endParaRPr lang="cs-CZ" dirty="0"/>
          </a:p>
        </p:txBody>
      </p:sp>
      <p:sp>
        <p:nvSpPr>
          <p:cNvPr id="3" name="Zástupný symbol pro obsah 2"/>
          <p:cNvSpPr>
            <a:spLocks noGrp="1"/>
          </p:cNvSpPr>
          <p:nvPr>
            <p:ph idx="1"/>
          </p:nvPr>
        </p:nvSpPr>
        <p:spPr>
          <a:xfrm>
            <a:off x="179512" y="908720"/>
            <a:ext cx="8964488" cy="5949280"/>
          </a:xfrm>
        </p:spPr>
        <p:txBody>
          <a:bodyPr>
            <a:normAutofit fontScale="92500"/>
          </a:bodyPr>
          <a:lstStyle/>
          <a:p>
            <a:r>
              <a:rPr lang="cs-CZ" dirty="0" smtClean="0"/>
              <a:t>Aerobní odbourávání glukózy</a:t>
            </a:r>
          </a:p>
          <a:p>
            <a:pPr lvl="1"/>
            <a:r>
              <a:rPr lang="cs-CZ" dirty="0" smtClean="0"/>
              <a:t>Déletrvající svalové výkony</a:t>
            </a:r>
          </a:p>
          <a:p>
            <a:pPr lvl="1"/>
            <a:r>
              <a:rPr lang="cs-CZ" dirty="0" smtClean="0"/>
              <a:t>Získávání energie z glukózy (čistý výtěžek 36 mol ATP/1 mol glukózy) a z tuků</a:t>
            </a:r>
          </a:p>
          <a:p>
            <a:pPr lvl="1"/>
            <a:r>
              <a:rPr lang="cs-CZ" dirty="0" smtClean="0"/>
              <a:t>K tomu je potřeba zvyšování prokrvení svalů, srdečního výkonu, dýchání atd. dokud nejsou přizpůsobeny nárokům svalového metabolismu (tepová frekvence je konstantní), to trvá několik minut (probíhá anaerobní získávání energie, jednak se využívají krátkodobé zásoby O2 ve svalu (myoglobin)  a zvýšené odčerpávání O2 z krve.</a:t>
            </a:r>
          </a:p>
          <a:p>
            <a:pPr lvl="1"/>
            <a:r>
              <a:rPr lang="cs-CZ" dirty="0" smtClean="0"/>
              <a:t>Je-li překročena vytrvalostní hranice organismu nedojde k rovnováze mezi metabolismem a funkcí oběhového systému (např. tepová frekvence stále stoupá)</a:t>
            </a:r>
          </a:p>
          <a:p>
            <a:pPr lvl="1"/>
            <a:r>
              <a:rPr lang="cs-CZ" dirty="0" smtClean="0"/>
              <a:t>Energetická proluka je pokryta přechodně anaerobní glykolýzou, to ale vede k hromadění laktátu a tím k místnímu i systémovému poklesu pH, tím jsou tlumeny chemické reakce, které jsou potřebné pro svalovou práci, vzniká nedostatek ATP, tzn. únava a nutnost práci přerušit.</a:t>
            </a:r>
          </a:p>
          <a:p>
            <a:pPr lvl="1"/>
            <a:r>
              <a:rPr lang="cs-CZ" dirty="0" smtClean="0"/>
              <a:t>Při štěpení </a:t>
            </a:r>
            <a:r>
              <a:rPr lang="cs-CZ" dirty="0" err="1" smtClean="0"/>
              <a:t>KrP</a:t>
            </a:r>
            <a:r>
              <a:rPr lang="cs-CZ" dirty="0" smtClean="0"/>
              <a:t> a anaerobní glykolýze vzniká v organismu kyslíkový dluh. Organismus je schopný asi po dobu 40s podávat zhruba 3x vyšší výkon než při pomalejší aerobní oxidaci glukózy, ale pak musí být v klidové přestávce kyslíkový dluh vyrovnán (po těžké práci až 20l), takže v průběhu zotavovací fáze zůstává spotřeba kyslíku ještě  nějakou dobu zvýšená i navzdory tělesnému klidu. Přetrvává zvýšená srdeční i ventilační práce, splátka 02 značně převyšuje dluh. Zvýšená výměna energie slouží k doplňování zásob </a:t>
            </a:r>
            <a:r>
              <a:rPr lang="cs-CZ" dirty="0" err="1" smtClean="0"/>
              <a:t>KrP</a:t>
            </a:r>
            <a:r>
              <a:rPr lang="cs-CZ" dirty="0" smtClean="0"/>
              <a:t>, O2 a glykogenu s částečným využitím nahromaděného laktátu.</a:t>
            </a:r>
            <a:endParaRPr lang="cs-CZ" dirty="0" smtClean="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27584" y="404664"/>
            <a:ext cx="7315200" cy="1154097"/>
          </a:xfrm>
        </p:spPr>
        <p:txBody>
          <a:bodyPr/>
          <a:lstStyle/>
          <a:p>
            <a:r>
              <a:rPr lang="cs-CZ" dirty="0" smtClean="0"/>
              <a:t>Funkce svalové soustavy</a:t>
            </a:r>
            <a:endParaRPr lang="cs-CZ" dirty="0"/>
          </a:p>
        </p:txBody>
      </p:sp>
      <p:sp>
        <p:nvSpPr>
          <p:cNvPr id="3" name="Zástupný symbol pro obsah 2"/>
          <p:cNvSpPr>
            <a:spLocks noGrp="1"/>
          </p:cNvSpPr>
          <p:nvPr>
            <p:ph idx="1"/>
          </p:nvPr>
        </p:nvSpPr>
        <p:spPr>
          <a:xfrm>
            <a:off x="611560" y="1772816"/>
            <a:ext cx="7315200" cy="3539527"/>
          </a:xfrm>
        </p:spPr>
        <p:txBody>
          <a:bodyPr>
            <a:normAutofit/>
          </a:bodyPr>
          <a:lstStyle/>
          <a:p>
            <a:r>
              <a:rPr lang="cs-CZ" sz="3600" dirty="0" smtClean="0"/>
              <a:t> Pohyb těla a jeho částí</a:t>
            </a:r>
          </a:p>
          <a:p>
            <a:r>
              <a:rPr lang="cs-CZ" sz="3600" dirty="0" smtClean="0"/>
              <a:t> Vzpřímené postavení</a:t>
            </a:r>
          </a:p>
          <a:p>
            <a:r>
              <a:rPr lang="cs-CZ" sz="3600" dirty="0" smtClean="0"/>
              <a:t> Pohyb vnitřních orgánů</a:t>
            </a:r>
          </a:p>
          <a:p>
            <a:r>
              <a:rPr lang="cs-CZ" sz="3600" dirty="0" smtClean="0"/>
              <a:t> Vyvíjejí tlaky a napětí</a:t>
            </a:r>
          </a:p>
          <a:p>
            <a:r>
              <a:rPr lang="cs-CZ" sz="3600" dirty="0" smtClean="0"/>
              <a:t> Vytvářejí teplo</a:t>
            </a:r>
            <a:endParaRPr lang="cs-CZ" sz="3600" dirty="0"/>
          </a:p>
        </p:txBody>
      </p:sp>
    </p:spTree>
    <p:extLst>
      <p:ext uri="{BB962C8B-B14F-4D97-AF65-F5344CB8AC3E}">
        <p14:creationId xmlns:p14="http://schemas.microsoft.com/office/powerpoint/2010/main" xmlns="" val="313944017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260648"/>
            <a:ext cx="2376264" cy="6120680"/>
          </a:xfrm>
        </p:spPr>
        <p:txBody>
          <a:bodyPr>
            <a:normAutofit/>
          </a:bodyPr>
          <a:lstStyle/>
          <a:p>
            <a:r>
              <a:rPr lang="cs-CZ" sz="3600" dirty="0" smtClean="0"/>
              <a:t>Poranění a poškození svalu</a:t>
            </a:r>
            <a:endParaRPr lang="cs-CZ" sz="3600" dirty="0"/>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l="2582" t="25417" b="985"/>
          <a:stretch/>
        </p:blipFill>
        <p:spPr>
          <a:xfrm>
            <a:off x="2530802" y="0"/>
            <a:ext cx="6588224" cy="6851067"/>
          </a:xfrm>
        </p:spPr>
      </p:pic>
    </p:spTree>
    <p:extLst>
      <p:ext uri="{BB962C8B-B14F-4D97-AF65-F5344CB8AC3E}">
        <p14:creationId xmlns:p14="http://schemas.microsoft.com/office/powerpoint/2010/main" xmlns="" val="31113992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404664"/>
            <a:ext cx="5328592" cy="1154097"/>
          </a:xfrm>
        </p:spPr>
        <p:txBody>
          <a:bodyPr>
            <a:normAutofit fontScale="90000"/>
          </a:bodyPr>
          <a:lstStyle/>
          <a:p>
            <a:r>
              <a:rPr lang="cs-CZ" dirty="0" smtClean="0"/>
              <a:t>Poranění a poškození svalu</a:t>
            </a:r>
            <a:endParaRPr lang="cs-CZ" dirty="0"/>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l="2382" t="3533" r="50186" b="68606"/>
          <a:stretch/>
        </p:blipFill>
        <p:spPr>
          <a:xfrm>
            <a:off x="190368" y="2304256"/>
            <a:ext cx="5398663" cy="4365104"/>
          </a:xfrm>
        </p:spPr>
      </p:pic>
      <p:pic>
        <p:nvPicPr>
          <p:cNvPr id="5" name="Obrázek 4"/>
          <p:cNvPicPr>
            <a:picLocks noChangeAspect="1"/>
          </p:cNvPicPr>
          <p:nvPr/>
        </p:nvPicPr>
        <p:blipFill rotWithShape="1">
          <a:blip r:embed="rId3" cstate="print">
            <a:extLst>
              <a:ext uri="{28A0092B-C50C-407E-A947-70E740481C1C}">
                <a14:useLocalDpi xmlns:a14="http://schemas.microsoft.com/office/drawing/2010/main" xmlns="" val="0"/>
              </a:ext>
            </a:extLst>
          </a:blip>
          <a:srcRect l="3283" t="31111" r="50000" b="5253"/>
          <a:stretch/>
        </p:blipFill>
        <p:spPr>
          <a:xfrm>
            <a:off x="5580112" y="0"/>
            <a:ext cx="3556992" cy="6669360"/>
          </a:xfrm>
          <a:prstGeom prst="rect">
            <a:avLst/>
          </a:prstGeom>
        </p:spPr>
      </p:pic>
    </p:spTree>
    <p:extLst>
      <p:ext uri="{BB962C8B-B14F-4D97-AF65-F5344CB8AC3E}">
        <p14:creationId xmlns:p14="http://schemas.microsoft.com/office/powerpoint/2010/main" xmlns="" val="1866793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860032" y="260648"/>
            <a:ext cx="3528392" cy="732157"/>
          </a:xfrm>
        </p:spPr>
        <p:txBody>
          <a:bodyPr/>
          <a:lstStyle/>
          <a:p>
            <a:r>
              <a:rPr lang="cs-CZ" dirty="0" smtClean="0"/>
              <a:t>Choroby svalů</a:t>
            </a:r>
            <a:endParaRPr lang="cs-CZ" dirty="0"/>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l="50173" t="3512" r="1726" b="44370"/>
          <a:stretch/>
        </p:blipFill>
        <p:spPr>
          <a:xfrm>
            <a:off x="31157" y="-15263"/>
            <a:ext cx="4608512" cy="6873263"/>
          </a:xfrm>
        </p:spPr>
      </p:pic>
      <p:pic>
        <p:nvPicPr>
          <p:cNvPr id="5" name="Obrázek 4"/>
          <p:cNvPicPr>
            <a:picLocks noChangeAspect="1"/>
          </p:cNvPicPr>
          <p:nvPr/>
        </p:nvPicPr>
        <p:blipFill rotWithShape="1">
          <a:blip r:embed="rId3" cstate="print">
            <a:extLst>
              <a:ext uri="{28A0092B-C50C-407E-A947-70E740481C1C}">
                <a14:useLocalDpi xmlns:a14="http://schemas.microsoft.com/office/drawing/2010/main" xmlns="" val="0"/>
              </a:ext>
            </a:extLst>
          </a:blip>
          <a:srcRect l="50000" t="54747" r="1143" b="3636"/>
          <a:stretch/>
        </p:blipFill>
        <p:spPr>
          <a:xfrm>
            <a:off x="4683255" y="1484784"/>
            <a:ext cx="4451470" cy="5219197"/>
          </a:xfrm>
          <a:prstGeom prst="rect">
            <a:avLst/>
          </a:prstGeom>
        </p:spPr>
      </p:pic>
    </p:spTree>
    <p:extLst>
      <p:ext uri="{BB962C8B-B14F-4D97-AF65-F5344CB8AC3E}">
        <p14:creationId xmlns:p14="http://schemas.microsoft.com/office/powerpoint/2010/main" xmlns="" val="39955151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332656"/>
            <a:ext cx="7315200" cy="722049"/>
          </a:xfrm>
        </p:spPr>
        <p:txBody>
          <a:bodyPr/>
          <a:lstStyle/>
          <a:p>
            <a:r>
              <a:rPr lang="cs-CZ" dirty="0" smtClean="0"/>
              <a:t>Typy svalové tkáně</a:t>
            </a:r>
            <a:endParaRPr lang="cs-CZ" dirty="0"/>
          </a:p>
        </p:txBody>
      </p:sp>
      <p:sp>
        <p:nvSpPr>
          <p:cNvPr id="3" name="Zástupný symbol pro obsah 2"/>
          <p:cNvSpPr>
            <a:spLocks noGrp="1"/>
          </p:cNvSpPr>
          <p:nvPr>
            <p:ph idx="1"/>
          </p:nvPr>
        </p:nvSpPr>
        <p:spPr>
          <a:xfrm>
            <a:off x="328074" y="1132363"/>
            <a:ext cx="7315200" cy="5256584"/>
          </a:xfrm>
        </p:spPr>
        <p:txBody>
          <a:bodyPr>
            <a:normAutofit/>
          </a:bodyPr>
          <a:lstStyle/>
          <a:p>
            <a:r>
              <a:rPr lang="cs-CZ" sz="2400" dirty="0" smtClean="0"/>
              <a:t>Příčně pruhované (kosterní) svalstvo</a:t>
            </a:r>
            <a:endParaRPr lang="cs-CZ" sz="24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1738" y="1845746"/>
            <a:ext cx="5386998" cy="38298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38736" y="1400378"/>
            <a:ext cx="3217705" cy="43022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ovéPole 5"/>
          <p:cNvSpPr txBox="1"/>
          <p:nvPr/>
        </p:nvSpPr>
        <p:spPr>
          <a:xfrm>
            <a:off x="5696954" y="6179190"/>
            <a:ext cx="2852063" cy="369332"/>
          </a:xfrm>
          <a:prstGeom prst="rect">
            <a:avLst/>
          </a:prstGeom>
          <a:noFill/>
        </p:spPr>
        <p:txBody>
          <a:bodyPr wrap="none" rtlCol="0">
            <a:spAutoFit/>
          </a:bodyPr>
          <a:lstStyle/>
          <a:p>
            <a:r>
              <a:rPr lang="cs-CZ" dirty="0" smtClean="0"/>
              <a:t>Zdroj: htttp://profimedia.cz</a:t>
            </a:r>
            <a:endParaRPr lang="cs-CZ" dirty="0"/>
          </a:p>
        </p:txBody>
      </p:sp>
    </p:spTree>
    <p:extLst>
      <p:ext uri="{BB962C8B-B14F-4D97-AF65-F5344CB8AC3E}">
        <p14:creationId xmlns:p14="http://schemas.microsoft.com/office/powerpoint/2010/main" xmlns="" val="2929889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260649"/>
            <a:ext cx="7315200" cy="648072"/>
          </a:xfrm>
        </p:spPr>
        <p:txBody>
          <a:bodyPr>
            <a:normAutofit fontScale="90000"/>
          </a:bodyPr>
          <a:lstStyle/>
          <a:p>
            <a:r>
              <a:rPr lang="cs-CZ" dirty="0" smtClean="0"/>
              <a:t>Typy svalové tkáně</a:t>
            </a:r>
            <a:endParaRPr lang="cs-CZ" dirty="0"/>
          </a:p>
        </p:txBody>
      </p:sp>
      <p:sp>
        <p:nvSpPr>
          <p:cNvPr id="3" name="Zástupný symbol pro obsah 2"/>
          <p:cNvSpPr>
            <a:spLocks noGrp="1"/>
          </p:cNvSpPr>
          <p:nvPr>
            <p:ph idx="1"/>
          </p:nvPr>
        </p:nvSpPr>
        <p:spPr>
          <a:xfrm>
            <a:off x="467544" y="980728"/>
            <a:ext cx="7315200" cy="3539527"/>
          </a:xfrm>
        </p:spPr>
        <p:txBody>
          <a:bodyPr/>
          <a:lstStyle/>
          <a:p>
            <a:r>
              <a:rPr lang="cs-CZ" sz="2800" dirty="0" smtClean="0"/>
              <a:t> Hladká svalovina</a:t>
            </a:r>
            <a:endParaRPr lang="cs-CZ" sz="2800" dirty="0"/>
          </a:p>
        </p:txBody>
      </p:sp>
      <p:pic>
        <p:nvPicPr>
          <p:cNvPr id="3074" name="Picture 2" descr="Hladká svalovina z Duodenum "/>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5" y="2924944"/>
            <a:ext cx="5288455" cy="3528392"/>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92782" y="908720"/>
            <a:ext cx="3810000" cy="2857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ovéPole 3"/>
          <p:cNvSpPr txBox="1"/>
          <p:nvPr/>
        </p:nvSpPr>
        <p:spPr>
          <a:xfrm>
            <a:off x="5893399" y="3820398"/>
            <a:ext cx="3224024" cy="369332"/>
          </a:xfrm>
          <a:prstGeom prst="rect">
            <a:avLst/>
          </a:prstGeom>
          <a:noFill/>
        </p:spPr>
        <p:txBody>
          <a:bodyPr wrap="none" rtlCol="0">
            <a:spAutoFit/>
          </a:bodyPr>
          <a:lstStyle/>
          <a:p>
            <a:r>
              <a:rPr lang="cs-CZ" dirty="0" smtClean="0"/>
              <a:t>Zdroj: http://www.fvk-berlin.de</a:t>
            </a:r>
            <a:endParaRPr lang="cs-CZ" dirty="0"/>
          </a:p>
        </p:txBody>
      </p:sp>
      <p:sp>
        <p:nvSpPr>
          <p:cNvPr id="5" name="TextovéPole 4"/>
          <p:cNvSpPr txBox="1"/>
          <p:nvPr/>
        </p:nvSpPr>
        <p:spPr>
          <a:xfrm>
            <a:off x="5696954" y="6179190"/>
            <a:ext cx="2852063" cy="369332"/>
          </a:xfrm>
          <a:prstGeom prst="rect">
            <a:avLst/>
          </a:prstGeom>
          <a:noFill/>
        </p:spPr>
        <p:txBody>
          <a:bodyPr wrap="none" rtlCol="0">
            <a:spAutoFit/>
          </a:bodyPr>
          <a:lstStyle/>
          <a:p>
            <a:r>
              <a:rPr lang="cs-CZ" dirty="0" smtClean="0"/>
              <a:t>Zdroj: htttp://profimedia.cz</a:t>
            </a:r>
            <a:endParaRPr lang="cs-CZ" dirty="0"/>
          </a:p>
        </p:txBody>
      </p:sp>
    </p:spTree>
    <p:extLst>
      <p:ext uri="{BB962C8B-B14F-4D97-AF65-F5344CB8AC3E}">
        <p14:creationId xmlns:p14="http://schemas.microsoft.com/office/powerpoint/2010/main" xmlns="" val="986327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260649"/>
            <a:ext cx="7315200" cy="648072"/>
          </a:xfrm>
        </p:spPr>
        <p:txBody>
          <a:bodyPr>
            <a:normAutofit fontScale="90000"/>
          </a:bodyPr>
          <a:lstStyle/>
          <a:p>
            <a:r>
              <a:rPr lang="cs-CZ" dirty="0" smtClean="0"/>
              <a:t>Typy svalové tkáně</a:t>
            </a:r>
            <a:endParaRPr lang="cs-CZ" dirty="0"/>
          </a:p>
        </p:txBody>
      </p:sp>
      <p:sp>
        <p:nvSpPr>
          <p:cNvPr id="3" name="Zástupný symbol pro obsah 2"/>
          <p:cNvSpPr>
            <a:spLocks noGrp="1"/>
          </p:cNvSpPr>
          <p:nvPr>
            <p:ph idx="1"/>
          </p:nvPr>
        </p:nvSpPr>
        <p:spPr>
          <a:xfrm>
            <a:off x="467544" y="980728"/>
            <a:ext cx="7315200" cy="3539527"/>
          </a:xfrm>
        </p:spPr>
        <p:txBody>
          <a:bodyPr/>
          <a:lstStyle/>
          <a:p>
            <a:r>
              <a:rPr lang="cs-CZ" dirty="0" smtClean="0"/>
              <a:t> </a:t>
            </a:r>
            <a:r>
              <a:rPr lang="cs-CZ" sz="2800" dirty="0" smtClean="0"/>
              <a:t>Srdeční svalovina</a:t>
            </a:r>
            <a:endParaRPr lang="cs-CZ" sz="28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2782" y="1772816"/>
            <a:ext cx="5328592" cy="35551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ovéPole 4"/>
          <p:cNvSpPr txBox="1"/>
          <p:nvPr/>
        </p:nvSpPr>
        <p:spPr>
          <a:xfrm>
            <a:off x="582782" y="5673841"/>
            <a:ext cx="2852063" cy="369332"/>
          </a:xfrm>
          <a:prstGeom prst="rect">
            <a:avLst/>
          </a:prstGeom>
          <a:noFill/>
        </p:spPr>
        <p:txBody>
          <a:bodyPr wrap="none" rtlCol="0">
            <a:spAutoFit/>
          </a:bodyPr>
          <a:lstStyle/>
          <a:p>
            <a:r>
              <a:rPr lang="cs-CZ" dirty="0" smtClean="0"/>
              <a:t>Zdroj: htttp://profimedia.cz</a:t>
            </a:r>
            <a:endParaRPr lang="cs-CZ"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84168" y="1772816"/>
            <a:ext cx="2670799" cy="35551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ovéPole 3"/>
          <p:cNvSpPr txBox="1"/>
          <p:nvPr/>
        </p:nvSpPr>
        <p:spPr>
          <a:xfrm>
            <a:off x="6084168" y="5699584"/>
            <a:ext cx="2762359" cy="369332"/>
          </a:xfrm>
          <a:prstGeom prst="rect">
            <a:avLst/>
          </a:prstGeom>
          <a:noFill/>
        </p:spPr>
        <p:txBody>
          <a:bodyPr wrap="none" rtlCol="0">
            <a:spAutoFit/>
          </a:bodyPr>
          <a:lstStyle/>
          <a:p>
            <a:r>
              <a:rPr lang="cs-CZ" dirty="0" smtClean="0"/>
              <a:t>http://www.herz-praxis.ch</a:t>
            </a:r>
            <a:endParaRPr lang="cs-CZ" dirty="0"/>
          </a:p>
        </p:txBody>
      </p:sp>
    </p:spTree>
    <p:extLst>
      <p:ext uri="{BB962C8B-B14F-4D97-AF65-F5344CB8AC3E}">
        <p14:creationId xmlns:p14="http://schemas.microsoft.com/office/powerpoint/2010/main" xmlns="" val="1083588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260649"/>
            <a:ext cx="7315200" cy="720080"/>
          </a:xfrm>
        </p:spPr>
        <p:txBody>
          <a:bodyPr/>
          <a:lstStyle/>
          <a:p>
            <a:r>
              <a:rPr lang="cs-CZ" dirty="0" smtClean="0"/>
              <a:t>Obecný popis svalů</a:t>
            </a:r>
            <a:endParaRPr lang="cs-CZ" dirty="0"/>
          </a:p>
        </p:txBody>
      </p:sp>
      <p:sp>
        <p:nvSpPr>
          <p:cNvPr id="3" name="Zástupný symbol pro obsah 2"/>
          <p:cNvSpPr>
            <a:spLocks noGrp="1"/>
          </p:cNvSpPr>
          <p:nvPr>
            <p:ph idx="1"/>
          </p:nvPr>
        </p:nvSpPr>
        <p:spPr>
          <a:xfrm>
            <a:off x="611560" y="1196752"/>
            <a:ext cx="7315200" cy="3539527"/>
          </a:xfrm>
        </p:spPr>
        <p:txBody>
          <a:bodyPr/>
          <a:lstStyle/>
          <a:p>
            <a:r>
              <a:rPr lang="cs-CZ" dirty="0" smtClean="0"/>
              <a:t>Kosterní svaly</a:t>
            </a:r>
          </a:p>
          <a:p>
            <a:r>
              <a:rPr lang="cs-CZ" dirty="0" smtClean="0"/>
              <a:t>Kožní svaly</a:t>
            </a:r>
            <a:endParaRPr lang="cs-CZ" dirty="0"/>
          </a:p>
          <a:p>
            <a:r>
              <a:rPr lang="cs-CZ" dirty="0" smtClean="0"/>
              <a:t>Kloubní svaly</a:t>
            </a:r>
          </a:p>
          <a:p>
            <a:r>
              <a:rPr lang="cs-CZ" dirty="0" smtClean="0"/>
              <a:t>Připojení na chrupavku</a:t>
            </a:r>
          </a:p>
          <a:p>
            <a:r>
              <a:rPr lang="cs-CZ" dirty="0" smtClean="0"/>
              <a:t>Připojení na sliznici</a:t>
            </a:r>
          </a:p>
          <a:p>
            <a:r>
              <a:rPr lang="cs-CZ" dirty="0" smtClean="0"/>
              <a:t>Připojení na čidla</a:t>
            </a:r>
          </a:p>
          <a:p>
            <a:pPr marL="45720" indent="0">
              <a:buNone/>
            </a:pPr>
            <a:endParaRPr lang="cs-CZ"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23449" y="211983"/>
            <a:ext cx="3024336" cy="3417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ovéPole 3"/>
          <p:cNvSpPr txBox="1"/>
          <p:nvPr/>
        </p:nvSpPr>
        <p:spPr>
          <a:xfrm>
            <a:off x="5253715" y="3629312"/>
            <a:ext cx="3130985" cy="307777"/>
          </a:xfrm>
          <a:prstGeom prst="rect">
            <a:avLst/>
          </a:prstGeom>
          <a:noFill/>
        </p:spPr>
        <p:txBody>
          <a:bodyPr wrap="none" rtlCol="0">
            <a:spAutoFit/>
          </a:bodyPr>
          <a:lstStyle/>
          <a:p>
            <a:r>
              <a:rPr lang="cs-CZ" sz="1400" dirty="0" err="1" smtClean="0"/>
              <a:t>Platysma</a:t>
            </a:r>
            <a:r>
              <a:rPr lang="cs-CZ" sz="1400" dirty="0" smtClean="0"/>
              <a:t>, </a:t>
            </a:r>
            <a:r>
              <a:rPr lang="cs-CZ" sz="1400" dirty="0" err="1" smtClean="0"/>
              <a:t>zdroj:http</a:t>
            </a:r>
            <a:r>
              <a:rPr lang="cs-CZ" sz="1400" dirty="0" smtClean="0"/>
              <a:t>//cs.wikipedia.org</a:t>
            </a:r>
            <a:endParaRPr lang="cs-CZ" sz="1400" dirty="0"/>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544" y="3629312"/>
            <a:ext cx="2297209" cy="16654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ovéPole 4"/>
          <p:cNvSpPr txBox="1"/>
          <p:nvPr/>
        </p:nvSpPr>
        <p:spPr>
          <a:xfrm>
            <a:off x="467543" y="5312241"/>
            <a:ext cx="2182008" cy="461665"/>
          </a:xfrm>
          <a:prstGeom prst="rect">
            <a:avLst/>
          </a:prstGeom>
          <a:noFill/>
        </p:spPr>
        <p:txBody>
          <a:bodyPr wrap="none" rtlCol="0">
            <a:spAutoFit/>
          </a:bodyPr>
          <a:lstStyle/>
          <a:p>
            <a:r>
              <a:rPr lang="cs-CZ" sz="1200" dirty="0" smtClean="0"/>
              <a:t>Svaly hrtanu,</a:t>
            </a:r>
          </a:p>
          <a:p>
            <a:r>
              <a:rPr lang="cs-CZ" sz="1200" dirty="0" smtClean="0"/>
              <a:t>zdroj: http://anatonomina.org</a:t>
            </a:r>
            <a:endParaRPr lang="cs-CZ" sz="1200" dirty="0"/>
          </a:p>
        </p:txBody>
      </p:sp>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987824" y="3937089"/>
            <a:ext cx="2621277" cy="23591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ovéPole 5"/>
          <p:cNvSpPr txBox="1"/>
          <p:nvPr/>
        </p:nvSpPr>
        <p:spPr>
          <a:xfrm>
            <a:off x="2923951" y="6296238"/>
            <a:ext cx="2749022" cy="276999"/>
          </a:xfrm>
          <a:prstGeom prst="rect">
            <a:avLst/>
          </a:prstGeom>
          <a:noFill/>
        </p:spPr>
        <p:txBody>
          <a:bodyPr wrap="none" rtlCol="0">
            <a:spAutoFit/>
          </a:bodyPr>
          <a:lstStyle/>
          <a:p>
            <a:r>
              <a:rPr lang="cs-CZ" sz="1200" dirty="0" smtClean="0"/>
              <a:t>Svaly jazyka, zdroj: http://</a:t>
            </a:r>
            <a:r>
              <a:rPr lang="cs-CZ" sz="1200" dirty="0" smtClean="0">
                <a:effectLst/>
              </a:rPr>
              <a:t>szs-tabor.cz</a:t>
            </a:r>
            <a:endParaRPr lang="cs-CZ" sz="1200" dirty="0"/>
          </a:p>
        </p:txBody>
      </p:sp>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730699" y="3937089"/>
            <a:ext cx="3239252" cy="21001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ovéPole 6"/>
          <p:cNvSpPr txBox="1"/>
          <p:nvPr/>
        </p:nvSpPr>
        <p:spPr>
          <a:xfrm>
            <a:off x="5699644" y="6050017"/>
            <a:ext cx="3246402" cy="492443"/>
          </a:xfrm>
          <a:prstGeom prst="rect">
            <a:avLst/>
          </a:prstGeom>
          <a:noFill/>
        </p:spPr>
        <p:txBody>
          <a:bodyPr wrap="none" rtlCol="0">
            <a:spAutoFit/>
          </a:bodyPr>
          <a:lstStyle/>
          <a:p>
            <a:r>
              <a:rPr lang="cs-CZ" sz="1400" dirty="0" smtClean="0"/>
              <a:t>Okohybné svaly, </a:t>
            </a:r>
          </a:p>
          <a:p>
            <a:r>
              <a:rPr lang="cs-CZ" sz="1200" dirty="0" err="1" smtClean="0"/>
              <a:t>zdroj:http</a:t>
            </a:r>
            <a:r>
              <a:rPr lang="cs-CZ" sz="1200" dirty="0" smtClean="0"/>
              <a:t>://anatomie-lidskeho-tela.kvalitne.cz</a:t>
            </a:r>
            <a:endParaRPr lang="cs-CZ" sz="1200" dirty="0"/>
          </a:p>
        </p:txBody>
      </p:sp>
    </p:spTree>
    <p:extLst>
      <p:ext uri="{BB962C8B-B14F-4D97-AF65-F5344CB8AC3E}">
        <p14:creationId xmlns:p14="http://schemas.microsoft.com/office/powerpoint/2010/main" xmlns="" val="814944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24842"/>
            <a:ext cx="3456384" cy="709972"/>
          </a:xfrm>
        </p:spPr>
        <p:txBody>
          <a:bodyPr/>
          <a:lstStyle/>
          <a:p>
            <a:r>
              <a:rPr lang="cs-CZ" dirty="0" smtClean="0"/>
              <a:t>Tvar svalů</a:t>
            </a:r>
            <a:endParaRPr lang="cs-CZ" dirty="0"/>
          </a:p>
        </p:txBody>
      </p:sp>
      <p:sp>
        <p:nvSpPr>
          <p:cNvPr id="3" name="Zástupný symbol pro obsah 2"/>
          <p:cNvSpPr>
            <a:spLocks noGrp="1"/>
          </p:cNvSpPr>
          <p:nvPr>
            <p:ph idx="1"/>
          </p:nvPr>
        </p:nvSpPr>
        <p:spPr>
          <a:xfrm>
            <a:off x="297601" y="720374"/>
            <a:ext cx="1817549" cy="2520280"/>
          </a:xfrm>
        </p:spPr>
        <p:txBody>
          <a:bodyPr>
            <a:normAutofit/>
          </a:bodyPr>
          <a:lstStyle/>
          <a:p>
            <a:r>
              <a:rPr lang="cs-CZ" sz="1800" dirty="0" smtClean="0"/>
              <a:t>Dlouhé svaly</a:t>
            </a:r>
          </a:p>
          <a:p>
            <a:r>
              <a:rPr lang="cs-CZ" sz="1800" dirty="0" smtClean="0"/>
              <a:t>Ploché svaly</a:t>
            </a:r>
          </a:p>
          <a:p>
            <a:r>
              <a:rPr lang="cs-CZ" sz="1800" dirty="0" smtClean="0"/>
              <a:t>Krátké svaly</a:t>
            </a:r>
          </a:p>
          <a:p>
            <a:r>
              <a:rPr lang="cs-CZ" sz="1800" dirty="0" smtClean="0"/>
              <a:t>Kruhové svaly</a:t>
            </a:r>
          </a:p>
          <a:p>
            <a:pPr>
              <a:buNone/>
            </a:pPr>
            <a:endParaRPr lang="cs-CZ" sz="2800" dirty="0"/>
          </a:p>
        </p:txBody>
      </p:sp>
      <p:pic>
        <p:nvPicPr>
          <p:cNvPr id="4" name="Picture 2"/>
          <p:cNvPicPr>
            <a:picLocks noChangeAspect="1" noChangeArrowheads="1"/>
          </p:cNvPicPr>
          <p:nvPr/>
        </p:nvPicPr>
        <p:blipFill>
          <a:blip r:embed="rId2" cstate="print"/>
          <a:srcRect l="29231" t="19485" r="36513" b="24761"/>
          <a:stretch>
            <a:fillRect/>
          </a:stretch>
        </p:blipFill>
        <p:spPr bwMode="auto">
          <a:xfrm>
            <a:off x="323528" y="3212976"/>
            <a:ext cx="3583244" cy="3645024"/>
          </a:xfrm>
          <a:prstGeom prst="rect">
            <a:avLst/>
          </a:prstGeom>
          <a:noFill/>
          <a:ln w="9525">
            <a:noFill/>
            <a:miter lim="800000"/>
            <a:headEnd/>
            <a:tailEnd/>
          </a:ln>
        </p:spPr>
      </p:pic>
      <p:pic>
        <p:nvPicPr>
          <p:cNvPr id="5" name="Obrázek 4"/>
          <p:cNvPicPr>
            <a:picLocks noChangeAspect="1"/>
          </p:cNvPicPr>
          <p:nvPr/>
        </p:nvPicPr>
        <p:blipFill rotWithShape="1">
          <a:blip r:embed="rId3" cstate="print">
            <a:extLst>
              <a:ext uri="{28A0092B-C50C-407E-A947-70E740481C1C}">
                <a14:useLocalDpi xmlns:a14="http://schemas.microsoft.com/office/drawing/2010/main" xmlns="" val="0"/>
              </a:ext>
            </a:extLst>
          </a:blip>
          <a:srcRect l="7614" t="10707" r="4792" b="4445"/>
          <a:stretch/>
        </p:blipFill>
        <p:spPr>
          <a:xfrm>
            <a:off x="3906772" y="13576"/>
            <a:ext cx="5133318" cy="6844424"/>
          </a:xfrm>
          <a:prstGeom prst="rect">
            <a:avLst/>
          </a:prstGeom>
        </p:spPr>
      </p:pic>
      <p:sp>
        <p:nvSpPr>
          <p:cNvPr id="9" name="Zástupný symbol pro obsah 2"/>
          <p:cNvSpPr txBox="1">
            <a:spLocks/>
          </p:cNvSpPr>
          <p:nvPr/>
        </p:nvSpPr>
        <p:spPr>
          <a:xfrm>
            <a:off x="1979712" y="692696"/>
            <a:ext cx="1927060" cy="2520280"/>
          </a:xfrm>
          <a:prstGeom prst="rect">
            <a:avLst/>
          </a:prstGeom>
        </p:spPr>
        <p:txBody>
          <a:bodyPr vert="horz" lIns="91440" tIns="45720" rIns="91440" bIns="45720" rtlCol="0">
            <a:normAutofit fontScale="92500" lnSpcReduction="10000"/>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r>
              <a:rPr lang="cs-CZ" sz="1800" dirty="0" smtClean="0"/>
              <a:t>Jednohlavý</a:t>
            </a:r>
          </a:p>
          <a:p>
            <a:r>
              <a:rPr lang="cs-CZ" sz="1800" dirty="0" smtClean="0"/>
              <a:t>Dvouhlavý </a:t>
            </a:r>
          </a:p>
          <a:p>
            <a:r>
              <a:rPr lang="cs-CZ" sz="1800" dirty="0" smtClean="0"/>
              <a:t>Dvoubříškový</a:t>
            </a:r>
          </a:p>
          <a:p>
            <a:r>
              <a:rPr lang="cs-CZ" sz="1800" dirty="0" smtClean="0"/>
              <a:t>Vícehlavý plochý</a:t>
            </a:r>
          </a:p>
          <a:p>
            <a:r>
              <a:rPr lang="cs-CZ" sz="1800" dirty="0" err="1" smtClean="0"/>
              <a:t>Vícebříškový</a:t>
            </a:r>
            <a:endParaRPr lang="cs-CZ" sz="1800" dirty="0" smtClean="0"/>
          </a:p>
          <a:p>
            <a:r>
              <a:rPr lang="cs-CZ" sz="1800" dirty="0" smtClean="0"/>
              <a:t>Jednoduše zpeřený</a:t>
            </a:r>
          </a:p>
          <a:p>
            <a:r>
              <a:rPr lang="cs-CZ" sz="1800" dirty="0" err="1" smtClean="0"/>
              <a:t>dvojzpeřený</a:t>
            </a:r>
            <a:endParaRPr lang="cs-CZ" sz="1800" dirty="0" smtClean="0"/>
          </a:p>
          <a:p>
            <a:pPr>
              <a:buFont typeface="Wingdings" charset="2"/>
              <a:buNone/>
            </a:pPr>
            <a:endParaRPr lang="cs-CZ" sz="2800" dirty="0"/>
          </a:p>
        </p:txBody>
      </p:sp>
    </p:spTree>
    <p:extLst>
      <p:ext uri="{BB962C8B-B14F-4D97-AF65-F5344CB8AC3E}">
        <p14:creationId xmlns:p14="http://schemas.microsoft.com/office/powerpoint/2010/main" xmlns="" val="547955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260648"/>
            <a:ext cx="7315200" cy="781980"/>
          </a:xfrm>
        </p:spPr>
        <p:txBody>
          <a:bodyPr/>
          <a:lstStyle/>
          <a:p>
            <a:r>
              <a:rPr lang="cs-CZ" dirty="0" smtClean="0"/>
              <a:t>Skladba svalů</a:t>
            </a:r>
            <a:endParaRPr lang="cs-CZ" dirty="0"/>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l="571" t="15422" r="1980" b="3382"/>
          <a:stretch/>
        </p:blipFill>
        <p:spPr>
          <a:xfrm>
            <a:off x="8740" y="20071"/>
            <a:ext cx="5904656" cy="6819704"/>
          </a:xfrm>
        </p:spPr>
      </p:pic>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 r="38080"/>
          <a:stretch/>
        </p:blipFill>
        <p:spPr bwMode="auto">
          <a:xfrm>
            <a:off x="5940152" y="9307"/>
            <a:ext cx="3203848"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ovéPole 4"/>
          <p:cNvSpPr txBox="1"/>
          <p:nvPr/>
        </p:nvSpPr>
        <p:spPr>
          <a:xfrm>
            <a:off x="7120149" y="6627167"/>
            <a:ext cx="2014398" cy="276999"/>
          </a:xfrm>
          <a:prstGeom prst="rect">
            <a:avLst/>
          </a:prstGeom>
          <a:noFill/>
        </p:spPr>
        <p:txBody>
          <a:bodyPr wrap="none" rtlCol="0">
            <a:spAutoFit/>
          </a:bodyPr>
          <a:lstStyle/>
          <a:p>
            <a:r>
              <a:rPr lang="cs-CZ" sz="1200" dirty="0" smtClean="0">
                <a:solidFill>
                  <a:schemeClr val="bg1"/>
                </a:solidFill>
              </a:rPr>
              <a:t>Zdroj: http://www.stefajir.cz</a:t>
            </a:r>
            <a:endParaRPr lang="cs-CZ" sz="1200" dirty="0">
              <a:solidFill>
                <a:schemeClr val="bg1"/>
              </a:solidFill>
            </a:endParaRPr>
          </a:p>
        </p:txBody>
      </p:sp>
    </p:spTree>
    <p:extLst>
      <p:ext uri="{BB962C8B-B14F-4D97-AF65-F5344CB8AC3E}">
        <p14:creationId xmlns:p14="http://schemas.microsoft.com/office/powerpoint/2010/main" xmlns="" val="28122973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Kontrakce svalu</a:t>
            </a:r>
            <a:endParaRPr lang="cs-CZ" dirty="0"/>
          </a:p>
        </p:txBody>
      </p:sp>
      <p:sp>
        <p:nvSpPr>
          <p:cNvPr id="3" name="Zástupný symbol pro obsah 2"/>
          <p:cNvSpPr>
            <a:spLocks noGrp="1"/>
          </p:cNvSpPr>
          <p:nvPr>
            <p:ph idx="1"/>
          </p:nvPr>
        </p:nvSpPr>
        <p:spPr/>
        <p:txBody>
          <a:bodyPr/>
          <a:lstStyle/>
          <a:p>
            <a:r>
              <a:rPr lang="cs-CZ" dirty="0"/>
              <a:t>http://</a:t>
            </a:r>
            <a:r>
              <a:rPr lang="cs-CZ" dirty="0">
                <a:hlinkClick r:id="rId2"/>
              </a:rPr>
              <a:t>www.youtube.com/watch?v=EdHzKYDxrKc</a:t>
            </a:r>
            <a:endParaRPr lang="cs-CZ" dirty="0"/>
          </a:p>
        </p:txBody>
      </p:sp>
      <p:sp>
        <p:nvSpPr>
          <p:cNvPr id="4" name="Zástupný symbol pro obsah 2"/>
          <p:cNvSpPr txBox="1">
            <a:spLocks/>
          </p:cNvSpPr>
          <p:nvPr/>
        </p:nvSpPr>
        <p:spPr>
          <a:xfrm>
            <a:off x="520227" y="3351443"/>
            <a:ext cx="7315200" cy="3539527"/>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r>
              <a:rPr lang="cs-CZ" smtClean="0">
                <a:hlinkClick r:id="rId3"/>
              </a:rPr>
              <a:t>http://www.youtube.com/watch?v=gJ309LfHQ3M&amp;feature=related</a:t>
            </a:r>
            <a:endParaRPr lang="cs-CZ" dirty="0"/>
          </a:p>
        </p:txBody>
      </p:sp>
    </p:spTree>
    <p:extLst>
      <p:ext uri="{BB962C8B-B14F-4D97-AF65-F5344CB8AC3E}">
        <p14:creationId xmlns:p14="http://schemas.microsoft.com/office/powerpoint/2010/main" xmlns="" val="411920988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ostor">
  <a:themeElements>
    <a:clrScheme name="Prostor">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 klasické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rostor">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Perspective</Template>
  <TotalTime>547</TotalTime>
  <Words>877</Words>
  <Application>Microsoft Office PowerPoint</Application>
  <PresentationFormat>Předvádění na obrazovce (4:3)</PresentationFormat>
  <Paragraphs>122</Paragraphs>
  <Slides>22</Slides>
  <Notes>0</Notes>
  <HiddenSlides>0</HiddenSlides>
  <MMClips>0</MMClips>
  <ScaleCrop>false</ScaleCrop>
  <HeadingPairs>
    <vt:vector size="4" baseType="variant">
      <vt:variant>
        <vt:lpstr>Motiv</vt:lpstr>
      </vt:variant>
      <vt:variant>
        <vt:i4>1</vt:i4>
      </vt:variant>
      <vt:variant>
        <vt:lpstr>Nadpisy snímků</vt:lpstr>
      </vt:variant>
      <vt:variant>
        <vt:i4>22</vt:i4>
      </vt:variant>
    </vt:vector>
  </HeadingPairs>
  <TitlesOfParts>
    <vt:vector size="23" baseType="lpstr">
      <vt:lpstr>Prostor</vt:lpstr>
      <vt:lpstr>Soustava svalová</vt:lpstr>
      <vt:lpstr>Funkce svalové soustavy</vt:lpstr>
      <vt:lpstr>Typy svalové tkáně</vt:lpstr>
      <vt:lpstr>Typy svalové tkáně</vt:lpstr>
      <vt:lpstr>Typy svalové tkáně</vt:lpstr>
      <vt:lpstr>Obecný popis svalů</vt:lpstr>
      <vt:lpstr>Tvar svalů</vt:lpstr>
      <vt:lpstr>Skladba svalů</vt:lpstr>
      <vt:lpstr>Kontrakce svalu</vt:lpstr>
      <vt:lpstr>Stavba svalu</vt:lpstr>
      <vt:lpstr>Funkce svalů</vt:lpstr>
      <vt:lpstr>Rozdělení svalů podle funkce a směrového působení</vt:lpstr>
      <vt:lpstr>Pomocná svalová zařízení</vt:lpstr>
      <vt:lpstr>Pomocná svalová zařízení</vt:lpstr>
      <vt:lpstr>Pomocná svalová zařízení</vt:lpstr>
      <vt:lpstr>Energetické zdroje svalové kontrakce</vt:lpstr>
      <vt:lpstr>Snímek 17</vt:lpstr>
      <vt:lpstr>Energetické zdroje svalové kontrakce</vt:lpstr>
      <vt:lpstr>Energetické zdroje svalové kontrakce</vt:lpstr>
      <vt:lpstr>Poranění a poškození svalu</vt:lpstr>
      <vt:lpstr>Poranění a poškození svalu</vt:lpstr>
      <vt:lpstr>Choroby svalů</vt:lpstr>
    </vt:vector>
  </TitlesOfParts>
  <Company>ATC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Soustava svalová</dc:title>
  <dc:creator>Jancova</dc:creator>
  <cp:lastModifiedBy>lektor</cp:lastModifiedBy>
  <cp:revision>63</cp:revision>
  <dcterms:created xsi:type="dcterms:W3CDTF">2011-10-12T10:47:54Z</dcterms:created>
  <dcterms:modified xsi:type="dcterms:W3CDTF">2011-10-17T13:38:00Z</dcterms:modified>
</cp:coreProperties>
</file>