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2" r:id="rId13"/>
    <p:sldId id="266" r:id="rId14"/>
    <p:sldId id="273" r:id="rId15"/>
    <p:sldId id="274" r:id="rId16"/>
    <p:sldId id="275" r:id="rId17"/>
    <p:sldId id="276" r:id="rId18"/>
    <p:sldId id="268" r:id="rId19"/>
    <p:sldId id="27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00A6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1FF9-9FEE-4C3F-A200-85509A6878C9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EA43A-C369-43E3-8277-57E082138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135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EA43A-C369-43E3-8277-57E082138D7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EA43A-C369-43E3-8277-57E082138D7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8599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EA43A-C369-43E3-8277-57E082138D7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7486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EA43A-C369-43E3-8277-57E082138D7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417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227A2FD-3644-495C-84FB-A2DC77DEBFF8}" type="datetimeFigureOut">
              <a:rPr lang="cs-CZ" smtClean="0"/>
              <a:pPr/>
              <a:t>21.11.2011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411D62-AD2C-4179-89B1-C29BB8688F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87624" y="5204792"/>
            <a:ext cx="7048872" cy="1752600"/>
          </a:xfrm>
        </p:spPr>
        <p:txBody>
          <a:bodyPr/>
          <a:lstStyle/>
          <a:p>
            <a:pPr algn="r"/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Bc. Zuzana </a:t>
            </a:r>
            <a:r>
              <a:rPr lang="cs-CZ" cap="none" dirty="0" err="1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Klusáčková</a:t>
            </a:r>
            <a:endParaRPr lang="cs-CZ" cap="none" dirty="0" smtClean="0">
              <a:solidFill>
                <a:schemeClr val="bg2">
                  <a:lumMod val="50000"/>
                </a:schemeClr>
              </a:solidFill>
              <a:latin typeface="+mj-lt"/>
              <a:ea typeface="Adobe Fangsong Std R" pitchFamily="18" charset="-128"/>
            </a:endParaRPr>
          </a:p>
          <a:p>
            <a:pPr algn="r"/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Historie a teorie galerijní pedagogiky</a:t>
            </a:r>
          </a:p>
          <a:p>
            <a:pPr algn="r"/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GP3MP_HTGP</a:t>
            </a:r>
          </a:p>
          <a:p>
            <a:pPr algn="r"/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vyučující: Mgr. Alice Stuchlíková</a:t>
            </a:r>
          </a:p>
          <a:p>
            <a:pPr algn="r"/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p</a:t>
            </a:r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odzimní semestr</a:t>
            </a:r>
            <a:r>
              <a:rPr lang="cs-CZ" cap="none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Adobe Fangsong Std R" pitchFamily="18" charset="-128"/>
              </a:rPr>
              <a:t> 2011</a:t>
            </a:r>
            <a:endParaRPr lang="cs-CZ" cap="none" dirty="0" smtClean="0">
              <a:solidFill>
                <a:schemeClr val="bg2">
                  <a:lumMod val="50000"/>
                </a:schemeClr>
              </a:solidFill>
              <a:latin typeface="+mj-lt"/>
              <a:ea typeface="Adobe Fangsong Std R" pitchFamily="18" charset="-128"/>
            </a:endParaRPr>
          </a:p>
          <a:p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  <a:noFill/>
        </p:spPr>
        <p:txBody>
          <a:bodyPr>
            <a:normAutofit fontScale="90000"/>
          </a:bodyPr>
          <a:lstStyle/>
          <a:p>
            <a:r>
              <a:rPr lang="cs-CZ" sz="7200" dirty="0" smtClean="0"/>
              <a:t>                </a:t>
            </a:r>
            <a:r>
              <a:rPr lang="cs-CZ" sz="7200" b="1" dirty="0" smtClean="0">
                <a:latin typeface="Bell MT" pitchFamily="18" charset="0"/>
              </a:rPr>
              <a:t>WALTER           </a:t>
            </a:r>
            <a:br>
              <a:rPr lang="cs-CZ" sz="7200" b="1" dirty="0" smtClean="0">
                <a:latin typeface="Bell MT" pitchFamily="18" charset="0"/>
              </a:rPr>
            </a:br>
            <a:r>
              <a:rPr lang="cs-CZ" sz="7200" b="1" dirty="0" smtClean="0">
                <a:latin typeface="Bell MT" pitchFamily="18" charset="0"/>
              </a:rPr>
              <a:t>              BENJAMIN</a:t>
            </a:r>
            <a:endParaRPr lang="cs-CZ" sz="7200" b="1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692696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příklad s Venuší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„Jedinečnost díla je totožná s jeho zasazením v tradici”</a:t>
            </a:r>
          </a:p>
          <a:p>
            <a:r>
              <a:rPr lang="cs-CZ" sz="2400" dirty="0" smtClean="0"/>
              <a:t>(tradici chápeme jako živou a velmi proměnlivou)</a:t>
            </a:r>
          </a:p>
          <a:p>
            <a:endParaRPr lang="cs-CZ" sz="2400" dirty="0" smtClean="0"/>
          </a:p>
          <a:p>
            <a:r>
              <a:rPr lang="cs-CZ" sz="2400" dirty="0" smtClean="0"/>
              <a:t>Socha Venuše byla pro Řeky kultovní objekt, měla pro ně silný význam, pro středověké křesťany byla naopak nenáviděnou modlou. </a:t>
            </a:r>
          </a:p>
          <a:p>
            <a:r>
              <a:rPr lang="cs-CZ" sz="2400" dirty="0" smtClean="0"/>
              <a:t>Obě tyto skupiny zasahovala její jedinečnost – </a:t>
            </a:r>
            <a:r>
              <a:rPr lang="cs-CZ" sz="2400" b="1" dirty="0" smtClean="0">
                <a:solidFill>
                  <a:srgbClr val="C00000"/>
                </a:solidFill>
              </a:rPr>
              <a:t>aura.</a:t>
            </a:r>
          </a:p>
          <a:p>
            <a:r>
              <a:rPr lang="cs-CZ" sz="2400" dirty="0" smtClean="0"/>
              <a:t>                 - na tomto příkladu W.B. definuje hodnotu –  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jedinečnost díla teologicky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(dílo nemusí být čistě duchovní, stačí, aby bylo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krásné – uctívání krásy od dob renesance)</a:t>
            </a:r>
          </a:p>
          <a:p>
            <a:endParaRPr lang="cs-CZ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 err="1" smtClean="0">
                <a:solidFill>
                  <a:srgbClr val="C00000"/>
                </a:solidFill>
              </a:rPr>
              <a:t>L´art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pour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l´art</a:t>
            </a:r>
            <a:r>
              <a:rPr lang="cs-CZ" sz="2400" b="1" dirty="0" smtClean="0">
                <a:solidFill>
                  <a:srgbClr val="C00000"/>
                </a:solidFill>
              </a:rPr>
              <a:t> – </a:t>
            </a:r>
            <a:r>
              <a:rPr lang="cs-CZ" sz="2400" dirty="0" smtClean="0">
                <a:solidFill>
                  <a:srgbClr val="C00000"/>
                </a:solidFill>
              </a:rPr>
              <a:t>teologie umění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9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err="1" smtClean="0">
                <a:solidFill>
                  <a:srgbClr val="C00000"/>
                </a:solidFill>
                <a:latin typeface="Bell MT" pitchFamily="18" charset="0"/>
              </a:rPr>
              <a:t>L´art</a:t>
            </a:r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 </a:t>
            </a:r>
            <a:r>
              <a:rPr lang="cs-CZ" sz="4800" b="1" dirty="0" err="1" smtClean="0">
                <a:solidFill>
                  <a:srgbClr val="C00000"/>
                </a:solidFill>
                <a:latin typeface="Bell MT" pitchFamily="18" charset="0"/>
              </a:rPr>
              <a:t>pour</a:t>
            </a:r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 </a:t>
            </a:r>
            <a:r>
              <a:rPr lang="cs-CZ" sz="4800" b="1" dirty="0" err="1" smtClean="0">
                <a:solidFill>
                  <a:srgbClr val="C00000"/>
                </a:solidFill>
                <a:latin typeface="Bell MT" pitchFamily="18" charset="0"/>
              </a:rPr>
              <a:t>l´art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sz="2400" b="1" i="1" dirty="0" smtClean="0"/>
              <a:t>umění pro umění</a:t>
            </a:r>
          </a:p>
          <a:p>
            <a:pPr marL="0" indent="0">
              <a:buNone/>
            </a:pPr>
            <a:endParaRPr lang="cs-CZ" sz="1600" b="1" i="1" dirty="0" smtClean="0"/>
          </a:p>
          <a:p>
            <a:pPr marL="0" indent="0">
              <a:buNone/>
            </a:pPr>
            <a:r>
              <a:rPr lang="cs-CZ" sz="2400" dirty="0" smtClean="0"/>
              <a:t>-  tendence v evropském umění a estetice 19. století, kterou  </a:t>
            </a:r>
          </a:p>
          <a:p>
            <a:pPr marL="0" indent="0">
              <a:buNone/>
            </a:pPr>
            <a:r>
              <a:rPr lang="cs-CZ" sz="2400" dirty="0" smtClean="0"/>
              <a:t>    mnozí dekadenti považovali za stěžejní</a:t>
            </a:r>
          </a:p>
          <a:p>
            <a:pPr marL="0" indent="0">
              <a:buNone/>
            </a:pPr>
            <a:r>
              <a:rPr lang="cs-CZ" sz="2400" dirty="0" smtClean="0"/>
              <a:t>-  klade se zde důraz především na formální stránku umění</a:t>
            </a:r>
          </a:p>
          <a:p>
            <a:pPr marL="0" indent="0">
              <a:buNone/>
            </a:pPr>
            <a:r>
              <a:rPr lang="cs-CZ" sz="2400" dirty="0" smtClean="0"/>
              <a:t>-  umění určené těm, kteří se o umění zajímají a chtějí mu </a:t>
            </a:r>
          </a:p>
          <a:p>
            <a:pPr marL="0" indent="0">
              <a:buNone/>
            </a:pPr>
            <a:r>
              <a:rPr lang="cs-CZ" sz="2400" dirty="0" smtClean="0"/>
              <a:t>    porozumět</a:t>
            </a:r>
          </a:p>
          <a:p>
            <a:pPr marL="0" indent="0">
              <a:buNone/>
            </a:pPr>
            <a:r>
              <a:rPr lang="cs-CZ" sz="2400" dirty="0" smtClean="0"/>
              <a:t>-  kult </a:t>
            </a:r>
            <a:r>
              <a:rPr lang="cs-CZ" sz="2400" dirty="0" smtClean="0">
                <a:solidFill>
                  <a:srgbClr val="C00000"/>
                </a:solidFill>
              </a:rPr>
              <a:t>„čistého umění”, </a:t>
            </a:r>
            <a:r>
              <a:rPr lang="cs-CZ" sz="2400" dirty="0" smtClean="0"/>
              <a:t> neuznává kromě ideálu krásy žádné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jiné funkce umění, tedy sociální, morální, politické aj.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9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Reprodukce uměleckého díla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Ústředním argumentem Benjaminovy studie je,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že </a:t>
            </a:r>
            <a:r>
              <a:rPr lang="cs-CZ" sz="2400" dirty="0"/>
              <a:t>„[i</a:t>
            </a:r>
            <a:r>
              <a:rPr lang="cs-CZ" sz="2400" dirty="0" smtClean="0"/>
              <a:t>] při </a:t>
            </a:r>
            <a:r>
              <a:rPr lang="cs-CZ" sz="2400" dirty="0"/>
              <a:t>vysoce dokonalé </a:t>
            </a:r>
            <a:r>
              <a:rPr lang="cs-CZ" sz="2400" dirty="0" smtClean="0"/>
              <a:t>reprodukci </a:t>
            </a:r>
            <a:r>
              <a:rPr lang="cs-CZ" sz="2400" dirty="0"/>
              <a:t>odpadá jedno: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´</a:t>
            </a:r>
            <a:r>
              <a:rPr lang="cs-CZ" sz="2400" b="1" dirty="0">
                <a:solidFill>
                  <a:srgbClr val="C00000"/>
                </a:solidFill>
              </a:rPr>
              <a:t>Zde a Nyní´ </a:t>
            </a:r>
            <a:r>
              <a:rPr lang="cs-CZ" sz="2400" dirty="0"/>
              <a:t>uměleckého díla – jeho neopakovatelná existence na místě, na němž se nalézá</a:t>
            </a:r>
            <a:r>
              <a:rPr lang="cs-CZ" sz="2400" dirty="0" smtClean="0"/>
              <a:t>. ´</a:t>
            </a:r>
            <a:r>
              <a:rPr lang="cs-CZ" sz="2400" dirty="0"/>
              <a:t>Zde a Nyní´ originálu vytváří pojem jeho pravosti“ (Benjamin 1979, s. 19).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Proto </a:t>
            </a:r>
            <a:r>
              <a:rPr lang="cs-CZ" sz="2400" dirty="0"/>
              <a:t>v mechanické reprodukci (jako film, fotografie, tisk) rozeznává znehodnocení přítomnosti uměleckého díla </a:t>
            </a:r>
            <a:r>
              <a:rPr lang="cs-CZ" sz="2400" dirty="0" smtClean="0"/>
              <a:t>            a </a:t>
            </a:r>
            <a:r>
              <a:rPr lang="cs-CZ" sz="2400" dirty="0"/>
              <a:t>zmizení jeho esenciální aury.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141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Reprodukce uměleckého díla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W.B. jako příznivce tradic a jedinečnosti kritizuje masovost, která se pro něj v umění </a:t>
            </a:r>
            <a:r>
              <a:rPr lang="cs-CZ" sz="2400" dirty="0"/>
              <a:t>z</a:t>
            </a:r>
            <a:r>
              <a:rPr lang="cs-CZ" sz="2400" dirty="0" smtClean="0"/>
              <a:t>tělesňuje ve filmu a fotografii. Tyto dva pro něj neumělecké směry jsou schopny </a:t>
            </a:r>
            <a:r>
              <a:rPr lang="cs-CZ" sz="2400" dirty="0" smtClean="0"/>
              <a:t>pouhé </a:t>
            </a:r>
            <a:r>
              <a:rPr lang="cs-CZ" sz="2400" dirty="0" err="1" smtClean="0"/>
              <a:t>repro</a:t>
            </a:r>
            <a:r>
              <a:rPr lang="cs-CZ" sz="2400" dirty="0" smtClean="0"/>
              <a:t>-</a:t>
            </a:r>
            <a:r>
              <a:rPr lang="cs-CZ" sz="2400" dirty="0" err="1" smtClean="0"/>
              <a:t>dukce</a:t>
            </a:r>
            <a:r>
              <a:rPr lang="cs-CZ" sz="2400" dirty="0" smtClean="0"/>
              <a:t>, nejsou schopny vytvořit pravé umělecké </a:t>
            </a:r>
            <a:r>
              <a:rPr lang="cs-CZ" sz="2400" dirty="0" smtClean="0"/>
              <a:t>dílo. Ve </a:t>
            </a:r>
            <a:r>
              <a:rPr lang="cs-CZ" sz="2400" dirty="0" smtClean="0"/>
              <a:t>filmu je podle něj přímo zakotvená reprodukovatelnost (nákladná výroba filmů -&gt; je nutné ho vyrobit ve více kopiích pro více lidí)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C00000"/>
                </a:solidFill>
              </a:rPr>
              <a:t>„Film dosud nepochopil svůj pravý smysl o skutečné možnosti…tyto možnosti spočívají v jeho jedinečné schopnosti přirozenými prostředky a nebývale přesvědčivě vyjádřit to, co je čarovné, zázračné, nadpřirozené.” </a:t>
            </a:r>
            <a:r>
              <a:rPr lang="cs-CZ" sz="2400" dirty="0" smtClean="0">
                <a:solidFill>
                  <a:srgbClr val="C00000"/>
                </a:solidFill>
              </a:rPr>
              <a:t>(Benjamin, s</a:t>
            </a:r>
            <a:r>
              <a:rPr lang="cs-CZ" sz="2400" dirty="0" smtClean="0">
                <a:solidFill>
                  <a:srgbClr val="C00000"/>
                </a:solidFill>
              </a:rPr>
              <a:t>. 310)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6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Dvojí vliv fotografie na umění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-  reprodukce </a:t>
            </a:r>
            <a:r>
              <a:rPr lang="cs-CZ" sz="2400" b="1" dirty="0"/>
              <a:t>jako všeobecná kulturní </a:t>
            </a:r>
            <a:r>
              <a:rPr lang="cs-CZ" sz="2400" b="1" dirty="0" smtClean="0"/>
              <a:t>praxe</a:t>
            </a:r>
          </a:p>
          <a:p>
            <a:pPr marL="0" indent="0">
              <a:buNone/>
            </a:pPr>
            <a:r>
              <a:rPr lang="cs-CZ" sz="2400" b="1" dirty="0" smtClean="0"/>
              <a:t>-  rozpad aury</a:t>
            </a:r>
          </a:p>
          <a:p>
            <a:pPr>
              <a:buFontTx/>
              <a:buChar char="-"/>
            </a:pPr>
            <a:r>
              <a:rPr lang="cs-CZ" sz="2400" b="1" dirty="0" smtClean="0"/>
              <a:t>rozptýlené </a:t>
            </a:r>
            <a:r>
              <a:rPr lang="cs-CZ" sz="2400" b="1" dirty="0"/>
              <a:t>vnímání </a:t>
            </a:r>
            <a:r>
              <a:rPr lang="cs-CZ" sz="2400" b="1" dirty="0" smtClean="0"/>
              <a:t>umění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Jako voda, plyn a elektrický proud přichází zdaleka na povel téměř nepozorovatelného pohybu ruky do našich bytů, </a:t>
            </a:r>
            <a:r>
              <a:rPr lang="cs-CZ" sz="2400" dirty="0" smtClean="0"/>
              <a:t>       aby </a:t>
            </a:r>
            <a:r>
              <a:rPr lang="cs-CZ" sz="2400" dirty="0"/>
              <a:t>nám sloužily, tak budeme obklopeni obrazy nebo sledy tónů, které se naladí malým pohybem, téměř znamením, </a:t>
            </a:r>
            <a:r>
              <a:rPr lang="cs-CZ" sz="2400" dirty="0" smtClean="0"/>
              <a:t>       a </a:t>
            </a:r>
            <a:r>
              <a:rPr lang="cs-CZ" sz="2400" dirty="0"/>
              <a:t>stejně nás zase opustí“ (Paul Valéry, </a:t>
            </a:r>
            <a:r>
              <a:rPr lang="cs-CZ" sz="2400" dirty="0" err="1"/>
              <a:t>Pièces</a:t>
            </a:r>
            <a:r>
              <a:rPr lang="cs-CZ" sz="2400" dirty="0"/>
              <a:t> </a:t>
            </a:r>
            <a:r>
              <a:rPr lang="cs-CZ" sz="2400" dirty="0" err="1"/>
              <a:t>sur</a:t>
            </a:r>
            <a:r>
              <a:rPr lang="cs-CZ" sz="2400" dirty="0"/>
              <a:t> l'</a:t>
            </a:r>
            <a:r>
              <a:rPr lang="cs-CZ" sz="2400" dirty="0" err="1"/>
              <a:t>art</a:t>
            </a:r>
            <a:r>
              <a:rPr lang="cs-CZ" sz="2400" dirty="0"/>
              <a:t>, (</a:t>
            </a:r>
            <a:r>
              <a:rPr lang="cs-CZ" sz="2400" dirty="0" smtClean="0"/>
              <a:t>Benjamin </a:t>
            </a:r>
            <a:r>
              <a:rPr lang="cs-CZ" sz="2400" dirty="0"/>
              <a:t>1979, s. 19).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4900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7878" y="404664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Fotografické reprodukce uměleckých děl vedou podle Benjamina k </a:t>
            </a:r>
            <a:r>
              <a:rPr lang="cs-CZ" sz="2400" u="sng" dirty="0"/>
              <a:t>rozpadu aury</a:t>
            </a:r>
            <a:r>
              <a:rPr lang="cs-CZ" sz="2400" dirty="0"/>
              <a:t> a tedy i </a:t>
            </a:r>
            <a:r>
              <a:rPr lang="cs-CZ" sz="2400" u="sng" dirty="0"/>
              <a:t>kultovní hodnoty uměleckého díla</a:t>
            </a:r>
            <a:r>
              <a:rPr lang="cs-CZ" sz="2400" dirty="0"/>
              <a:t>, neboť ruší </a:t>
            </a:r>
            <a:r>
              <a:rPr lang="cs-CZ" sz="2400" dirty="0">
                <a:solidFill>
                  <a:srgbClr val="C00000"/>
                </a:solidFill>
              </a:rPr>
              <a:t>nepřekonatelnou ´dálku´ originálního uměleckého díla ve prospěch jeho všeobecné, masové dostupnosti</a:t>
            </a:r>
            <a:r>
              <a:rPr lang="cs-CZ" sz="2400" dirty="0"/>
              <a:t>. Autor považuje tuto šířící se praxi </a:t>
            </a:r>
            <a:r>
              <a:rPr lang="cs-CZ" sz="2400" dirty="0" smtClean="0"/>
              <a:t>      za </a:t>
            </a:r>
            <a:r>
              <a:rPr lang="cs-CZ" sz="2400" dirty="0"/>
              <a:t>příznak obecnější tendence své doby – vzrůstajícího významu mas, které preferují blízkost a dostupnost obrazů, i když reprodukovaných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„Stále </a:t>
            </a:r>
            <a:r>
              <a:rPr lang="cs-CZ" sz="2400" dirty="0" err="1"/>
              <a:t>nevývratněji</a:t>
            </a:r>
            <a:r>
              <a:rPr lang="cs-CZ" sz="2400" dirty="0"/>
              <a:t> se prosazuje </a:t>
            </a:r>
            <a:r>
              <a:rPr lang="cs-CZ" sz="2400" b="1" dirty="0"/>
              <a:t>potřeba mít předmět </a:t>
            </a:r>
            <a:r>
              <a:rPr lang="cs-CZ" sz="2400" b="1" dirty="0" smtClean="0"/>
              <a:t>   v </a:t>
            </a:r>
            <a:r>
              <a:rPr lang="cs-CZ" sz="2400" b="1" dirty="0"/>
              <a:t>největší blízkosti jako obraz </a:t>
            </a:r>
            <a:r>
              <a:rPr lang="cs-CZ" sz="2400" dirty="0"/>
              <a:t>a co více, jako obtisk, reprodukci. A reprodukce, jak ji pohotově poskytují ilustrované časopisy a filmové deníky, se zřetelně liší </a:t>
            </a:r>
            <a:r>
              <a:rPr lang="cs-CZ" sz="2400" dirty="0" smtClean="0"/>
              <a:t>         od </a:t>
            </a:r>
            <a:r>
              <a:rPr lang="cs-CZ" sz="2400" dirty="0"/>
              <a:t>obrazu“ (Benjamin 1979, s. 21). </a:t>
            </a:r>
          </a:p>
          <a:p>
            <a:endParaRPr lang="cs-CZ" sz="2400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- přednost </a:t>
            </a:r>
            <a:r>
              <a:rPr lang="cs-CZ" sz="2400" i="1" dirty="0">
                <a:solidFill>
                  <a:srgbClr val="C00000"/>
                </a:solidFill>
              </a:rPr>
              <a:t>před originálním obrazem, kterému Benjamin </a:t>
            </a:r>
            <a:r>
              <a:rPr lang="cs-CZ" sz="2400" i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   přikládá </a:t>
            </a:r>
            <a:r>
              <a:rPr lang="cs-CZ" sz="2400" i="1" dirty="0">
                <a:solidFill>
                  <a:srgbClr val="C00000"/>
                </a:solidFill>
              </a:rPr>
              <a:t>vlastnosti jako neopakovatelnost a </a:t>
            </a:r>
            <a:r>
              <a:rPr lang="cs-CZ" sz="2400" i="1" dirty="0" smtClean="0">
                <a:solidFill>
                  <a:srgbClr val="C00000"/>
                </a:solidFill>
              </a:rPr>
              <a:t>trvání</a:t>
            </a:r>
            <a:endParaRPr lang="cs-CZ" sz="2400" i="1" dirty="0">
              <a:solidFill>
                <a:srgbClr val="C0000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9863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Výstavní funkce umění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 smtClean="0">
                <a:solidFill>
                  <a:srgbClr val="C00000"/>
                </a:solidFill>
              </a:rPr>
              <a:t>Ztráta </a:t>
            </a:r>
            <a:r>
              <a:rPr lang="cs-CZ" sz="2400" b="1" u="sng" dirty="0">
                <a:solidFill>
                  <a:srgbClr val="C00000"/>
                </a:solidFill>
              </a:rPr>
              <a:t>aury </a:t>
            </a:r>
            <a:r>
              <a:rPr lang="cs-CZ" sz="2400" dirty="0"/>
              <a:t>uměleckého díla a s ní spojené odpoutání uměleckého originálu od jeho rituální funkce vede podle Benjamina k posílení </a:t>
            </a:r>
            <a:r>
              <a:rPr lang="cs-CZ" sz="2400" b="1" dirty="0">
                <a:solidFill>
                  <a:srgbClr val="C00000"/>
                </a:solidFill>
              </a:rPr>
              <a:t>výstavní funkce uměleckého díla.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Zatímco </a:t>
            </a:r>
            <a:r>
              <a:rPr lang="cs-CZ" sz="2400" dirty="0"/>
              <a:t>původně bylo umělecké dílo natolik těsně spojeno </a:t>
            </a:r>
            <a:r>
              <a:rPr lang="cs-CZ" sz="2400" dirty="0" smtClean="0"/>
              <a:t>  se </a:t>
            </a:r>
            <a:r>
              <a:rPr lang="cs-CZ" sz="2400" dirty="0"/>
              <a:t>svojí rituální funkcí, že až dodatečně bylo jako umění </a:t>
            </a:r>
            <a:r>
              <a:rPr lang="cs-CZ" sz="2400" dirty="0" smtClean="0"/>
              <a:t>identifikováno, nyní </a:t>
            </a:r>
            <a:r>
              <a:rPr lang="cs-CZ" sz="2400" dirty="0"/>
              <a:t>jsme svědky stavu vlastně opačného -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i="1" dirty="0" smtClean="0"/>
              <a:t>- umělecká </a:t>
            </a:r>
            <a:r>
              <a:rPr lang="cs-CZ" sz="2400" i="1" dirty="0"/>
              <a:t>tvorba se natolik odpoutala od tradiční představy a funkce umění, že se hlavním kritériem rozpoznání hodnoty předmětu jako uměleckého díla stalo jeho </a:t>
            </a:r>
            <a:r>
              <a:rPr lang="cs-CZ" sz="2400" i="1" dirty="0">
                <a:solidFill>
                  <a:srgbClr val="C00000"/>
                </a:solidFill>
              </a:rPr>
              <a:t>vystavení v galerii.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2324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806489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Dadaismus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Dadaismus jako film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Estetizace politiky a politizace umění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Filmový herec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Malíř a kameraman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Recepce obrazů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400" b="1" dirty="0" err="1" smtClean="0">
                <a:solidFill>
                  <a:srgbClr val="C00000"/>
                </a:solidFill>
              </a:rPr>
              <a:t>Mickey</a:t>
            </a:r>
            <a:r>
              <a:rPr lang="cs-CZ" sz="2400" b="1" dirty="0" smtClean="0">
                <a:solidFill>
                  <a:srgbClr val="C00000"/>
                </a:solidFill>
              </a:rPr>
              <a:t> Mouse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2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2656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Nejvýznamnější práce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i="1" dirty="0" smtClean="0">
                <a:solidFill>
                  <a:srgbClr val="C00000"/>
                </a:solidFill>
              </a:rPr>
              <a:t>Kritika násilí </a:t>
            </a:r>
            <a:r>
              <a:rPr lang="cs-CZ" sz="2400" dirty="0" smtClean="0"/>
              <a:t>(1921)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i="1" dirty="0">
                <a:solidFill>
                  <a:srgbClr val="C00000"/>
                </a:solidFill>
              </a:rPr>
              <a:t>Původ německé truchlohry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Ursprung</a:t>
            </a:r>
            <a:r>
              <a:rPr lang="cs-CZ" sz="2400" dirty="0"/>
              <a:t> des </a:t>
            </a:r>
            <a:r>
              <a:rPr lang="cs-CZ" sz="2400" dirty="0" err="1"/>
              <a:t>deutschen</a:t>
            </a:r>
            <a:r>
              <a:rPr lang="cs-CZ" sz="2400" dirty="0"/>
              <a:t> </a:t>
            </a:r>
            <a:r>
              <a:rPr lang="cs-CZ" sz="2400" dirty="0" err="1"/>
              <a:t>Trauerspiels</a:t>
            </a:r>
            <a:r>
              <a:rPr lang="cs-CZ" sz="2400" dirty="0"/>
              <a:t>), habilitační práce, připravována od 1916, psána 1925, vydána </a:t>
            </a:r>
            <a:r>
              <a:rPr lang="cs-CZ" sz="2400" dirty="0" smtClean="0"/>
              <a:t>1928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i="1" dirty="0">
                <a:solidFill>
                  <a:srgbClr val="C00000"/>
                </a:solidFill>
              </a:rPr>
              <a:t>Vyprávěč. Úvahy podnícené dílem Nikolaje </a:t>
            </a:r>
            <a:r>
              <a:rPr lang="cs-CZ" sz="2400" i="1" dirty="0" smtClean="0">
                <a:solidFill>
                  <a:srgbClr val="C00000"/>
                </a:solidFill>
              </a:rPr>
              <a:t>Leskova </a:t>
            </a:r>
            <a:r>
              <a:rPr lang="cs-CZ" sz="2400" dirty="0"/>
              <a:t>(Der </a:t>
            </a:r>
            <a:r>
              <a:rPr lang="cs-CZ" sz="2400" dirty="0" err="1"/>
              <a:t>Erzähler</a:t>
            </a:r>
            <a:r>
              <a:rPr lang="cs-CZ" sz="2400" dirty="0"/>
              <a:t>. </a:t>
            </a:r>
            <a:r>
              <a:rPr lang="cs-CZ" sz="2400" dirty="0" err="1"/>
              <a:t>Betrachtungen</a:t>
            </a:r>
            <a:r>
              <a:rPr lang="cs-CZ" sz="2400" dirty="0"/>
              <a:t> </a:t>
            </a:r>
            <a:r>
              <a:rPr lang="cs-CZ" sz="2400" dirty="0" err="1"/>
              <a:t>zum</a:t>
            </a:r>
            <a:r>
              <a:rPr lang="cs-CZ" sz="2400" dirty="0"/>
              <a:t> </a:t>
            </a:r>
            <a:r>
              <a:rPr lang="cs-CZ" sz="2400" dirty="0" err="1"/>
              <a:t>Werk</a:t>
            </a:r>
            <a:r>
              <a:rPr lang="cs-CZ" sz="2400" dirty="0"/>
              <a:t> </a:t>
            </a:r>
            <a:r>
              <a:rPr lang="cs-CZ" sz="2400" dirty="0" err="1"/>
              <a:t>Nikolai</a:t>
            </a:r>
            <a:r>
              <a:rPr lang="cs-CZ" sz="2400" dirty="0"/>
              <a:t> </a:t>
            </a:r>
            <a:r>
              <a:rPr lang="cs-CZ" sz="2400" dirty="0" err="1"/>
              <a:t>Lesskows</a:t>
            </a:r>
            <a:r>
              <a:rPr lang="cs-CZ" sz="2400" dirty="0"/>
              <a:t>, 1936</a:t>
            </a:r>
            <a:r>
              <a:rPr lang="cs-CZ" sz="2400" dirty="0" smtClean="0"/>
              <a:t>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i="1" dirty="0">
                <a:solidFill>
                  <a:srgbClr val="C00000"/>
                </a:solidFill>
              </a:rPr>
              <a:t>Goethova Spříznění volbou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Goethes</a:t>
            </a:r>
            <a:r>
              <a:rPr lang="cs-CZ" sz="2400" dirty="0"/>
              <a:t> </a:t>
            </a:r>
            <a:r>
              <a:rPr lang="cs-CZ" sz="2400" dirty="0" err="1"/>
              <a:t>Wahlverwandtschaften</a:t>
            </a:r>
            <a:r>
              <a:rPr lang="cs-CZ" sz="2400" dirty="0"/>
              <a:t>, 1924-1925</a:t>
            </a:r>
            <a:r>
              <a:rPr lang="cs-CZ" sz="2400" dirty="0" smtClean="0"/>
              <a:t>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i="1" dirty="0">
                <a:solidFill>
                  <a:srgbClr val="C00000"/>
                </a:solidFill>
              </a:rPr>
              <a:t>Paříž, hlavní město 19. století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(Paris,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Hauptstadt</a:t>
            </a:r>
            <a:r>
              <a:rPr lang="cs-CZ" sz="2400" dirty="0"/>
              <a:t> des XIX. </a:t>
            </a:r>
            <a:r>
              <a:rPr lang="cs-CZ" sz="2400" dirty="0" err="1"/>
              <a:t>Jahrhunderts</a:t>
            </a:r>
            <a:r>
              <a:rPr lang="cs-CZ" sz="2400" dirty="0"/>
              <a:t>, 1935</a:t>
            </a:r>
            <a:endParaRPr lang="cs-CZ" sz="2400" dirty="0" smtClean="0"/>
          </a:p>
          <a:p>
            <a:pPr>
              <a:buClrTx/>
              <a:buSzPct val="10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1777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Nejvýznamnější práce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800" i="1" dirty="0" smtClean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800" i="1" dirty="0" smtClean="0">
                <a:solidFill>
                  <a:srgbClr val="C00000"/>
                </a:solidFill>
              </a:rPr>
              <a:t>Umělecké </a:t>
            </a:r>
            <a:r>
              <a:rPr lang="cs-CZ" sz="2800" i="1" dirty="0">
                <a:solidFill>
                  <a:srgbClr val="C00000"/>
                </a:solidFill>
              </a:rPr>
              <a:t>dílo ve věku své technické reprodukovatelnosti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/>
              <a:t>(</a:t>
            </a:r>
            <a:r>
              <a:rPr lang="cs-CZ" sz="2800" dirty="0" err="1"/>
              <a:t>Das</a:t>
            </a:r>
            <a:r>
              <a:rPr lang="cs-CZ" sz="2800" dirty="0"/>
              <a:t> </a:t>
            </a:r>
            <a:r>
              <a:rPr lang="cs-CZ" sz="2800" dirty="0" err="1"/>
              <a:t>Kunstwerk</a:t>
            </a:r>
            <a:r>
              <a:rPr lang="cs-CZ" sz="2800" dirty="0"/>
              <a:t> </a:t>
            </a:r>
            <a:r>
              <a:rPr lang="cs-CZ" sz="2800" dirty="0" err="1"/>
              <a:t>im</a:t>
            </a:r>
            <a:r>
              <a:rPr lang="cs-CZ" sz="2800" dirty="0"/>
              <a:t> </a:t>
            </a:r>
            <a:r>
              <a:rPr lang="cs-CZ" sz="2800" dirty="0" err="1"/>
              <a:t>Zeitalter</a:t>
            </a:r>
            <a:r>
              <a:rPr lang="cs-CZ" sz="2800" dirty="0"/>
              <a:t> </a:t>
            </a:r>
            <a:r>
              <a:rPr lang="cs-CZ" sz="2800" dirty="0" err="1"/>
              <a:t>seiner</a:t>
            </a:r>
            <a:r>
              <a:rPr lang="cs-CZ" sz="2800" dirty="0"/>
              <a:t> </a:t>
            </a:r>
            <a:r>
              <a:rPr lang="cs-CZ" sz="2800" dirty="0" err="1"/>
              <a:t>technischen</a:t>
            </a:r>
            <a:r>
              <a:rPr lang="cs-CZ" sz="2800" dirty="0"/>
              <a:t> </a:t>
            </a:r>
            <a:r>
              <a:rPr lang="cs-CZ" sz="2800" dirty="0" err="1"/>
              <a:t>Reproduzierbarkeit</a:t>
            </a:r>
            <a:r>
              <a:rPr lang="cs-CZ" sz="2800" dirty="0"/>
              <a:t>, 1935-1936), poprvé otištěno francouzsky 1936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i="1" dirty="0">
                <a:solidFill>
                  <a:srgbClr val="C00000"/>
                </a:solidFill>
              </a:rPr>
              <a:t>O některých motivech u Baudelaira</a:t>
            </a:r>
            <a:r>
              <a:rPr lang="cs-CZ" sz="2800" dirty="0"/>
              <a:t> (</a:t>
            </a:r>
            <a:r>
              <a:rPr lang="cs-CZ" sz="2800" dirty="0" err="1"/>
              <a:t>Über</a:t>
            </a:r>
            <a:r>
              <a:rPr lang="cs-CZ" sz="2800" dirty="0"/>
              <a:t> </a:t>
            </a:r>
            <a:r>
              <a:rPr lang="cs-CZ" sz="2800" dirty="0" err="1"/>
              <a:t>einige</a:t>
            </a:r>
            <a:r>
              <a:rPr lang="cs-CZ" sz="2800" dirty="0"/>
              <a:t> Motive </a:t>
            </a:r>
            <a:r>
              <a:rPr lang="cs-CZ" sz="2800" dirty="0" err="1"/>
              <a:t>bei</a:t>
            </a:r>
            <a:r>
              <a:rPr lang="cs-CZ" sz="2800" dirty="0"/>
              <a:t> Baudelaire), 1939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i="1" dirty="0">
                <a:solidFill>
                  <a:srgbClr val="C00000"/>
                </a:solidFill>
              </a:rPr>
              <a:t>Dějinně filozofické teze</a:t>
            </a:r>
            <a:r>
              <a:rPr lang="cs-CZ" sz="2800" dirty="0"/>
              <a:t> (</a:t>
            </a:r>
            <a:r>
              <a:rPr lang="cs-CZ" sz="2800" dirty="0" err="1"/>
              <a:t>Geschichtsphilosophische</a:t>
            </a:r>
            <a:r>
              <a:rPr lang="cs-CZ" sz="2800" dirty="0"/>
              <a:t> </a:t>
            </a:r>
            <a:r>
              <a:rPr lang="cs-CZ" sz="2800" dirty="0" err="1"/>
              <a:t>Thesen</a:t>
            </a:r>
            <a:r>
              <a:rPr lang="cs-CZ" sz="2800" dirty="0"/>
              <a:t>, 1939), poprvé otištěno 1950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i="1" dirty="0">
                <a:solidFill>
                  <a:srgbClr val="C00000"/>
                </a:solidFill>
              </a:rPr>
              <a:t>Centrální park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/>
              <a:t>(</a:t>
            </a:r>
            <a:r>
              <a:rPr lang="cs-CZ" sz="2800" dirty="0" err="1"/>
              <a:t>Zentralpark</a:t>
            </a:r>
            <a:r>
              <a:rPr lang="cs-CZ" sz="2800" dirty="0"/>
              <a:t>), poprvé otištěno 1955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69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93784"/>
            <a:ext cx="8534400" cy="758952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solidFill>
                  <a:schemeClr val="accent1"/>
                </a:solidFill>
                <a:latin typeface="Bell MT" pitchFamily="18" charset="0"/>
              </a:rPr>
              <a:t>WALTER BENJAMIN</a:t>
            </a:r>
            <a:endParaRPr lang="cs-CZ" sz="4800" b="1" dirty="0">
              <a:solidFill>
                <a:schemeClr val="accent1"/>
              </a:solidFill>
              <a:latin typeface="Bell MT" pitchFamily="18" charset="0"/>
            </a:endParaRPr>
          </a:p>
        </p:txBody>
      </p:sp>
      <p:pic>
        <p:nvPicPr>
          <p:cNvPr id="4" name="Obrázek 3" descr="180px-Benjamin-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844824"/>
            <a:ext cx="2729458" cy="409418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616242" y="2071367"/>
            <a:ext cx="53285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Bell MT" pitchFamily="18" charset="0"/>
              </a:rPr>
              <a:t> </a:t>
            </a:r>
            <a:r>
              <a:rPr lang="cs-CZ" sz="2400" dirty="0" smtClean="0">
                <a:solidFill>
                  <a:schemeClr val="accent1"/>
                </a:solidFill>
                <a:latin typeface="Bell MT" pitchFamily="18" charset="0"/>
              </a:rPr>
              <a:t> </a:t>
            </a:r>
            <a:r>
              <a:rPr lang="cs-CZ" sz="2400" dirty="0" smtClean="0"/>
              <a:t>Walter </a:t>
            </a:r>
            <a:r>
              <a:rPr lang="cs-CZ" sz="2400" dirty="0" err="1" smtClean="0"/>
              <a:t>Bendix</a:t>
            </a:r>
            <a:r>
              <a:rPr lang="cs-CZ" sz="2400" dirty="0" smtClean="0"/>
              <a:t> </a:t>
            </a:r>
            <a:r>
              <a:rPr lang="cs-CZ" sz="2400" dirty="0" err="1" smtClean="0"/>
              <a:t>Schönflies</a:t>
            </a:r>
            <a:r>
              <a:rPr lang="cs-CZ" sz="2400" dirty="0" smtClean="0"/>
              <a:t> Benjamin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>
                <a:latin typeface="Bell MT" pitchFamily="18" charset="0"/>
              </a:rPr>
              <a:t>  </a:t>
            </a:r>
            <a:r>
              <a:rPr lang="cs-CZ" sz="2400" dirty="0" smtClean="0"/>
              <a:t>narozen 15. 7. 1892, Berlín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ýznamný německý filosof, sociolog</a:t>
            </a:r>
            <a:r>
              <a:rPr lang="cs-CZ" sz="2400" dirty="0"/>
              <a:t> </a:t>
            </a:r>
            <a:r>
              <a:rPr lang="cs-CZ" sz="2400" dirty="0" smtClean="0"/>
              <a:t>a překladatel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z židovské rodiny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zemřel 26.9. 1940 Španělsko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 smtClean="0">
              <a:solidFill>
                <a:schemeClr val="accent1"/>
              </a:solidFill>
            </a:endParaRPr>
          </a:p>
          <a:p>
            <a:endParaRPr lang="cs-CZ" sz="2400" dirty="0">
              <a:solidFill>
                <a:schemeClr val="accent1"/>
              </a:solidFill>
              <a:latin typeface="Bell MT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593447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70" dirty="0" smtClean="0"/>
              <a:t>  http://www2.iim.cz/</a:t>
            </a:r>
            <a:r>
              <a:rPr lang="cs-CZ" sz="870" dirty="0" err="1" smtClean="0"/>
              <a:t>wiki</a:t>
            </a:r>
            <a:r>
              <a:rPr lang="cs-CZ" sz="870" dirty="0" smtClean="0"/>
              <a:t>/index.</a:t>
            </a:r>
            <a:r>
              <a:rPr lang="cs-CZ" sz="870" dirty="0" err="1" smtClean="0"/>
              <a:t>php</a:t>
            </a:r>
            <a:r>
              <a:rPr lang="cs-CZ" sz="870" dirty="0" smtClean="0"/>
              <a:t>/Walter_Benjamin</a:t>
            </a:r>
            <a:endParaRPr lang="cs-CZ" sz="87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Zdroje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662736" cy="4968552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Literatura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RITTER Martin, </a:t>
            </a:r>
            <a:r>
              <a:rPr lang="cs-CZ" i="1" dirty="0" smtClean="0">
                <a:solidFill>
                  <a:srgbClr val="C00000"/>
                </a:solidFill>
              </a:rPr>
              <a:t>Walter Benjamin, Výbor z díla I, Literárněvědné studie,</a:t>
            </a:r>
            <a:r>
              <a:rPr lang="cs-CZ" i="1" dirty="0" smtClean="0"/>
              <a:t> Praha, </a:t>
            </a:r>
            <a:r>
              <a:rPr lang="cs-CZ" i="1" dirty="0" err="1" smtClean="0"/>
              <a:t>Oikoymenh</a:t>
            </a:r>
            <a:r>
              <a:rPr lang="cs-CZ" i="1" dirty="0" smtClean="0"/>
              <a:t>, 2009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smtClean="0">
                <a:solidFill>
                  <a:srgbClr val="C00000"/>
                </a:solidFill>
              </a:rPr>
              <a:t>RITTER Martin, </a:t>
            </a:r>
            <a:r>
              <a:rPr lang="cs-CZ" i="1" dirty="0" smtClean="0">
                <a:solidFill>
                  <a:srgbClr val="C00000"/>
                </a:solidFill>
              </a:rPr>
              <a:t>Filosofie jazyka Waltera Benjamina, </a:t>
            </a:r>
            <a:r>
              <a:rPr lang="cs-CZ" i="1" dirty="0" smtClean="0"/>
              <a:t>Praha, </a:t>
            </a:r>
            <a:r>
              <a:rPr lang="cs-CZ" i="1" dirty="0" err="1" smtClean="0"/>
              <a:t>Filosofia</a:t>
            </a:r>
            <a:r>
              <a:rPr lang="cs-CZ" i="1" dirty="0" smtClean="0"/>
              <a:t> – </a:t>
            </a:r>
            <a:r>
              <a:rPr lang="cs-CZ" i="1" dirty="0" err="1" smtClean="0"/>
              <a:t>Pinomopia</a:t>
            </a:r>
            <a:r>
              <a:rPr lang="cs-CZ" i="1" dirty="0" smtClean="0"/>
              <a:t>, 2009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Internetové zdroje</a:t>
            </a:r>
          </a:p>
          <a:p>
            <a:pPr marL="0" indent="0">
              <a:buNone/>
            </a:pPr>
            <a:r>
              <a:rPr lang="cs-CZ" dirty="0" smtClean="0"/>
              <a:t>http://www.2.iim.cz/wiki/index.php/Walter_Benjamin</a:t>
            </a:r>
          </a:p>
          <a:p>
            <a:pPr marL="0" indent="0">
              <a:buNone/>
            </a:pPr>
            <a:r>
              <a:rPr lang="cs-CZ" dirty="0" smtClean="0"/>
              <a:t>http://www.cdbd.cz/autor-4790-walter-benjamin</a:t>
            </a:r>
          </a:p>
          <a:p>
            <a:pPr marL="0" indent="0">
              <a:buNone/>
            </a:pPr>
            <a:r>
              <a:rPr lang="cs-CZ" dirty="0"/>
              <a:t>http://</a:t>
            </a:r>
            <a:r>
              <a:rPr lang="cs-CZ" dirty="0" smtClean="0"/>
              <a:t>cs.wikipedia.org/wiki/Walter_Benjamin</a:t>
            </a:r>
          </a:p>
          <a:p>
            <a:pPr marL="0" indent="0">
              <a:buNone/>
            </a:pPr>
            <a:r>
              <a:rPr lang="cs-CZ" dirty="0" smtClean="0"/>
              <a:t>http://www.media-net.cz/databaze/walter_benjamin.php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827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34400" cy="758952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WALTER BENJAMIN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2024300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solidFill>
                  <a:srgbClr val="C00000"/>
                </a:solidFill>
              </a:rPr>
              <a:t>l</a:t>
            </a:r>
            <a:r>
              <a:rPr lang="cs-CZ" sz="2400" dirty="0" smtClean="0">
                <a:solidFill>
                  <a:srgbClr val="C00000"/>
                </a:solidFill>
              </a:rPr>
              <a:t>iterární kritik, esejista, filosof, sociolog a překladatel</a:t>
            </a:r>
          </a:p>
          <a:p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předchůdce kritické teorie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otec </a:t>
            </a:r>
            <a:r>
              <a:rPr lang="cs-CZ" sz="2400" dirty="0"/>
              <a:t>byl původně bankéř, později starožitník a obchodník s uměním – velký vliv na jeho pozdější </a:t>
            </a:r>
            <a:r>
              <a:rPr lang="cs-CZ" sz="2400" dirty="0" smtClean="0"/>
              <a:t>dílo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e své práci dokázal kombinovat historický materialismus a židovský mysticismus – ovlivnil tak teorii estetiky 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0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Studium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17220" indent="-342900">
              <a:buClrTx/>
              <a:buSzPct val="100000"/>
              <a:buFont typeface="Arial" pitchFamily="34" charset="0"/>
              <a:buChar char="•"/>
            </a:pPr>
            <a:r>
              <a:rPr lang="cs-CZ" sz="2400" dirty="0" smtClean="0"/>
              <a:t>studoval filosofii</a:t>
            </a:r>
          </a:p>
          <a:p>
            <a:pPr indent="0">
              <a:buClrTx/>
              <a:buSzPct val="100000"/>
              <a:buNone/>
            </a:pPr>
            <a:endParaRPr lang="cs-CZ" sz="2400" dirty="0" smtClean="0"/>
          </a:p>
          <a:p>
            <a:pPr marL="617220" indent="-342900"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o maturitě v r. 1912 nastoupil na univerzitu </a:t>
            </a:r>
            <a:endParaRPr lang="cs-CZ" sz="2400" dirty="0" smtClean="0"/>
          </a:p>
          <a:p>
            <a:pPr marL="617220" indent="-342900">
              <a:buClrTx/>
              <a:buSzPct val="100000"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 </a:t>
            </a:r>
            <a:r>
              <a:rPr lang="cs-CZ" sz="2400" dirty="0" smtClean="0"/>
              <a:t>ve </a:t>
            </a:r>
            <a:r>
              <a:rPr lang="cs-CZ" sz="2400" dirty="0" err="1" smtClean="0"/>
              <a:t>Freiburgu</a:t>
            </a:r>
            <a:r>
              <a:rPr lang="cs-CZ" sz="2400" dirty="0" smtClean="0"/>
              <a:t>, vrátil se zpět do Berlína</a:t>
            </a:r>
          </a:p>
          <a:p>
            <a:pPr indent="0"/>
            <a:endParaRPr lang="cs-CZ" sz="2400" dirty="0" smtClean="0"/>
          </a:p>
          <a:p>
            <a:pPr marL="617220" indent="-342900"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tudoval na Friedrich – Wilhelm – </a:t>
            </a:r>
            <a:r>
              <a:rPr lang="cs-CZ" sz="2400" dirty="0" err="1" smtClean="0"/>
              <a:t>Universität</a:t>
            </a:r>
            <a:r>
              <a:rPr lang="cs-CZ" sz="2400" dirty="0" smtClean="0"/>
              <a:t>, kde pokračoval ve studiu filosofie, německé lit. a dějin umění.</a:t>
            </a:r>
          </a:p>
          <a:p>
            <a:pPr marL="617220" indent="-342900">
              <a:buClrTx/>
              <a:buSzPct val="100000"/>
              <a:buFont typeface="Arial" pitchFamily="34" charset="0"/>
              <a:buChar char="•"/>
            </a:pPr>
            <a:endParaRPr lang="cs-CZ" sz="2400" dirty="0"/>
          </a:p>
          <a:p>
            <a:pPr marL="617220" indent="-342900"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 r. 1919 po obhájení doktorské disertace (Pojem umělecké kritiky v německé romantice) se začal věnovat vědecké činnosti a psaní odborných textů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5379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Studium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b</a:t>
            </a:r>
            <a:r>
              <a:rPr lang="cs-CZ" sz="2400" dirty="0" smtClean="0"/>
              <a:t>yl předsedou spolku „Svobodné studenstvo”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cs-CZ" sz="2400" dirty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 průběhu 1. sv. v. začal překládat (např. díla básníka Charlese Baudelaira)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cs-CZ" sz="2400" dirty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 smtClean="0"/>
              <a:t>Studoval na univerzitě v Bernu a Mnichově, kde se </a:t>
            </a:r>
            <a:r>
              <a:rPr lang="cs-CZ" sz="2400" dirty="0" smtClean="0"/>
              <a:t>setkal     s </a:t>
            </a:r>
            <a:r>
              <a:rPr lang="cs-CZ" sz="2400" dirty="0" smtClean="0"/>
              <a:t>významnými osobnostmi – </a:t>
            </a:r>
            <a:r>
              <a:rPr lang="cs-CZ" sz="2400" dirty="0" smtClean="0">
                <a:solidFill>
                  <a:srgbClr val="C00000"/>
                </a:solidFill>
              </a:rPr>
              <a:t>Rilkem, Kraftem, </a:t>
            </a:r>
            <a:r>
              <a:rPr lang="cs-CZ" sz="2400" dirty="0" err="1" smtClean="0">
                <a:solidFill>
                  <a:srgbClr val="C00000"/>
                </a:solidFill>
              </a:rPr>
              <a:t>Scholemem</a:t>
            </a:r>
            <a:r>
              <a:rPr lang="cs-CZ" sz="2400" dirty="0" smtClean="0">
                <a:solidFill>
                  <a:srgbClr val="C00000"/>
                </a:solidFill>
              </a:rPr>
              <a:t>, </a:t>
            </a:r>
            <a:r>
              <a:rPr lang="cs-CZ" sz="2400" dirty="0" err="1" smtClean="0">
                <a:solidFill>
                  <a:srgbClr val="C00000"/>
                </a:solidFill>
              </a:rPr>
              <a:t>Blochem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atd.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41509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Život a dílo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edařilo se mu získat dostatečný zdroj obživy pro sebe </a:t>
            </a:r>
            <a:r>
              <a:rPr lang="cs-CZ" sz="2400" dirty="0" smtClean="0"/>
              <a:t> </a:t>
            </a:r>
            <a:r>
              <a:rPr lang="cs-CZ" sz="2400" dirty="0" smtClean="0"/>
              <a:t>       </a:t>
            </a:r>
            <a:r>
              <a:rPr lang="cs-CZ" sz="2400" dirty="0" smtClean="0"/>
              <a:t>a </a:t>
            </a:r>
            <a:r>
              <a:rPr lang="cs-CZ" sz="2400" dirty="0" smtClean="0"/>
              <a:t>svojí rodinu, proto nějaký čas žil z podpory rodičů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cs-CZ" sz="2400" dirty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eho život provázelo několik neúspěchů – neúspěšně se pokoušel o akademickou kariéru 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- psal práce pro časopisy, ale nevynášely mu vysoké příjmy</a:t>
            </a:r>
          </a:p>
          <a:p>
            <a:pPr marL="0" indent="0">
              <a:buClrTx/>
              <a:buSzPct val="100000"/>
              <a:buNone/>
            </a:pPr>
            <a:endParaRPr lang="cs-CZ" sz="2400" dirty="0">
              <a:solidFill>
                <a:srgbClr val="C00000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>
                <a:solidFill>
                  <a:srgbClr val="C00000"/>
                </a:solidFill>
              </a:rPr>
              <a:t>z</a:t>
            </a:r>
            <a:r>
              <a:rPr lang="cs-CZ" sz="2400" dirty="0" smtClean="0">
                <a:solidFill>
                  <a:srgbClr val="C00000"/>
                </a:solidFill>
              </a:rPr>
              <a:t>ajímal se o marxismus a komunismus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 smtClean="0"/>
              <a:t>         - byl ovlivněn v názorech</a:t>
            </a:r>
          </a:p>
          <a:p>
            <a:pPr marL="0" indent="0">
              <a:buClrTx/>
              <a:buSzPct val="100000"/>
              <a:buNone/>
            </a:pPr>
            <a:endParaRPr lang="cs-CZ" sz="2400" dirty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a přelomu 20. a 30. let hodně cestoval (osobní problémy)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09068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  <a:latin typeface="Bell MT" pitchFamily="18" charset="0"/>
              </a:rPr>
              <a:t>Život a dílo</a:t>
            </a:r>
            <a:endParaRPr lang="cs-CZ" sz="48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 smtClean="0"/>
              <a:t>Roku 1933 se dostal Adolf Hitler k moci  a začala otevřená persekuce Židů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- W.B. odcestoval do Dánska, Itálie a nakonec se usadil  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ve Francii, v Paříži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- věnoval se dále psaní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- jeho finanční situace byla složitá, obrat nastal až </a:t>
            </a:r>
            <a:r>
              <a:rPr lang="cs-CZ" sz="2400" dirty="0" smtClean="0"/>
              <a:t>        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           </a:t>
            </a:r>
            <a:r>
              <a:rPr lang="cs-CZ" sz="2400" dirty="0" smtClean="0"/>
              <a:t>po </a:t>
            </a:r>
            <a:r>
              <a:rPr lang="cs-CZ" sz="2400" dirty="0" smtClean="0"/>
              <a:t>vydání slavného díla</a:t>
            </a:r>
          </a:p>
          <a:p>
            <a:pPr marL="0" indent="0" algn="ctr">
              <a:buClrTx/>
              <a:buSzPct val="100000"/>
              <a:buNone/>
            </a:pPr>
            <a:r>
              <a:rPr lang="cs-CZ" sz="2100" b="1" i="1" dirty="0" smtClean="0">
                <a:solidFill>
                  <a:srgbClr val="C00000"/>
                </a:solidFill>
              </a:rPr>
              <a:t>„</a:t>
            </a:r>
            <a:r>
              <a:rPr lang="cs-CZ" sz="2100" b="1" i="1" dirty="0" err="1" smtClean="0">
                <a:solidFill>
                  <a:srgbClr val="C00000"/>
                </a:solidFill>
              </a:rPr>
              <a:t>The</a:t>
            </a:r>
            <a:r>
              <a:rPr lang="cs-CZ" sz="2100" b="1" i="1" dirty="0" smtClean="0">
                <a:solidFill>
                  <a:srgbClr val="C00000"/>
                </a:solidFill>
              </a:rPr>
              <a:t> </a:t>
            </a:r>
            <a:r>
              <a:rPr lang="cs-CZ" sz="2100" b="1" i="1" dirty="0" err="1" smtClean="0">
                <a:solidFill>
                  <a:srgbClr val="C00000"/>
                </a:solidFill>
              </a:rPr>
              <a:t>work</a:t>
            </a:r>
            <a:r>
              <a:rPr lang="cs-CZ" sz="2100" b="1" i="1" dirty="0" smtClean="0">
                <a:solidFill>
                  <a:srgbClr val="C00000"/>
                </a:solidFill>
              </a:rPr>
              <a:t> </a:t>
            </a:r>
            <a:r>
              <a:rPr lang="cs-CZ" sz="2100" b="1" i="1" dirty="0" err="1" smtClean="0">
                <a:solidFill>
                  <a:srgbClr val="C00000"/>
                </a:solidFill>
              </a:rPr>
              <a:t>of</a:t>
            </a:r>
            <a:r>
              <a:rPr lang="cs-CZ" sz="2100" b="1" i="1" dirty="0" smtClean="0">
                <a:solidFill>
                  <a:srgbClr val="C00000"/>
                </a:solidFill>
              </a:rPr>
              <a:t> Art in </a:t>
            </a:r>
            <a:r>
              <a:rPr lang="cs-CZ" sz="2100" b="1" i="1" dirty="0" err="1" smtClean="0">
                <a:solidFill>
                  <a:srgbClr val="C00000"/>
                </a:solidFill>
              </a:rPr>
              <a:t>the</a:t>
            </a:r>
            <a:r>
              <a:rPr lang="cs-CZ" sz="2100" b="1" i="1" dirty="0" smtClean="0">
                <a:solidFill>
                  <a:srgbClr val="C00000"/>
                </a:solidFill>
              </a:rPr>
              <a:t> Age </a:t>
            </a:r>
            <a:r>
              <a:rPr lang="cs-CZ" sz="2100" b="1" i="1" dirty="0" err="1" smtClean="0">
                <a:solidFill>
                  <a:srgbClr val="C00000"/>
                </a:solidFill>
              </a:rPr>
              <a:t>of</a:t>
            </a:r>
            <a:r>
              <a:rPr lang="cs-CZ" sz="2100" b="1" i="1" dirty="0" smtClean="0">
                <a:solidFill>
                  <a:srgbClr val="C00000"/>
                </a:solidFill>
              </a:rPr>
              <a:t> </a:t>
            </a:r>
            <a:r>
              <a:rPr lang="cs-CZ" sz="2100" b="1" i="1" dirty="0" err="1" smtClean="0">
                <a:solidFill>
                  <a:srgbClr val="C00000"/>
                </a:solidFill>
              </a:rPr>
              <a:t>Mechanical</a:t>
            </a:r>
            <a:r>
              <a:rPr lang="cs-CZ" sz="2100" b="1" i="1" dirty="0" smtClean="0">
                <a:solidFill>
                  <a:srgbClr val="C00000"/>
                </a:solidFill>
              </a:rPr>
              <a:t> </a:t>
            </a:r>
            <a:r>
              <a:rPr lang="cs-CZ" sz="2100" b="1" i="1" dirty="0" err="1" smtClean="0">
                <a:solidFill>
                  <a:srgbClr val="C00000"/>
                </a:solidFill>
              </a:rPr>
              <a:t>Reproduction</a:t>
            </a:r>
            <a:r>
              <a:rPr lang="cs-CZ" sz="2100" b="1" i="1" dirty="0" smtClean="0">
                <a:solidFill>
                  <a:srgbClr val="C00000"/>
                </a:solidFill>
              </a:rPr>
              <a:t>”</a:t>
            </a:r>
          </a:p>
          <a:p>
            <a:pPr marL="0" indent="0" algn="ctr">
              <a:buClrTx/>
              <a:buSzPct val="100000"/>
              <a:buNone/>
            </a:pPr>
            <a:r>
              <a:rPr lang="cs-CZ" sz="2100" dirty="0" smtClean="0">
                <a:solidFill>
                  <a:srgbClr val="C00000"/>
                </a:solidFill>
              </a:rPr>
              <a:t>(Umělecké dílo ve věku své technické reprodukovatelnosti, 1936)</a:t>
            </a:r>
          </a:p>
          <a:p>
            <a:pPr marL="0" indent="0">
              <a:buClrTx/>
              <a:buSzPct val="100000"/>
              <a:buNone/>
            </a:pPr>
            <a:r>
              <a:rPr lang="cs-CZ" sz="2100" dirty="0">
                <a:solidFill>
                  <a:srgbClr val="C00000"/>
                </a:solidFill>
              </a:rPr>
              <a:t> </a:t>
            </a:r>
            <a:r>
              <a:rPr lang="cs-CZ" sz="2100" dirty="0" smtClean="0">
                <a:solidFill>
                  <a:srgbClr val="C00000"/>
                </a:solidFill>
              </a:rPr>
              <a:t>              </a:t>
            </a:r>
            <a:r>
              <a:rPr lang="cs-CZ" sz="2100" b="1" dirty="0" smtClean="0">
                <a:solidFill>
                  <a:srgbClr val="C00000"/>
                </a:solidFill>
              </a:rPr>
              <a:t>- koncept aury</a:t>
            </a:r>
            <a:endParaRPr lang="cs-CZ" sz="2100" b="1" dirty="0" smtClean="0"/>
          </a:p>
          <a:p>
            <a:pPr marL="0" indent="0" algn="ctr">
              <a:buClrTx/>
              <a:buSzPct val="100000"/>
              <a:buNone/>
            </a:pP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xmlns="" val="13048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rgbClr val="CC0000"/>
                </a:solidFill>
                <a:latin typeface="Bell MT" pitchFamily="18" charset="0"/>
              </a:rPr>
              <a:t>Život a dílo</a:t>
            </a:r>
            <a:endParaRPr lang="cs-CZ" sz="4800" b="1" dirty="0">
              <a:solidFill>
                <a:srgbClr val="CC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572000"/>
          </a:xfrm>
        </p:spPr>
        <p:txBody>
          <a:bodyPr>
            <a:normAutofit lnSpcReduction="10000"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 smtClean="0"/>
              <a:t>od roku 1927 až do své smrti průběžně pracoval </a:t>
            </a:r>
            <a:r>
              <a:rPr lang="cs-CZ" sz="2400" dirty="0" smtClean="0"/>
              <a:t>                  na </a:t>
            </a:r>
            <a:r>
              <a:rPr lang="cs-CZ" sz="2400" dirty="0" smtClean="0"/>
              <a:t>obrovské kolekci </a:t>
            </a:r>
            <a:r>
              <a:rPr lang="cs-CZ" sz="2400" b="1" i="1" dirty="0" smtClean="0">
                <a:solidFill>
                  <a:srgbClr val="C00000"/>
                </a:solidFill>
              </a:rPr>
              <a:t>„</a:t>
            </a:r>
            <a:r>
              <a:rPr lang="cs-CZ" sz="2400" b="1" i="1" dirty="0" err="1" smtClean="0">
                <a:solidFill>
                  <a:srgbClr val="C00000"/>
                </a:solidFill>
              </a:rPr>
              <a:t>Arcades</a:t>
            </a:r>
            <a:r>
              <a:rPr lang="cs-CZ" sz="2400" b="1" i="1" dirty="0" smtClean="0">
                <a:solidFill>
                  <a:srgbClr val="C00000"/>
                </a:solidFill>
              </a:rPr>
              <a:t> Project”</a:t>
            </a:r>
            <a:r>
              <a:rPr lang="cs-CZ" sz="2400" dirty="0" smtClean="0"/>
              <a:t>, která byla reflexní a kulturní kritikou pařížské společnosti.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cs-CZ" sz="2400" b="1" i="1" dirty="0">
              <a:solidFill>
                <a:srgbClr val="C00000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 roce 1938 přednášel v internačním táboře – přednášel </a:t>
            </a:r>
            <a:r>
              <a:rPr lang="cs-CZ" sz="2400" dirty="0" smtClean="0"/>
              <a:t>   za </a:t>
            </a:r>
            <a:r>
              <a:rPr lang="cs-CZ" sz="2400" dirty="0" smtClean="0"/>
              <a:t>cigarety a tužku – na přímluvu přátel byl propuštěn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cs-CZ" sz="2400" dirty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400" dirty="0" smtClean="0"/>
              <a:t>V roce 1938 byla Paříž obsazena Hitlerovou armádou </a:t>
            </a:r>
            <a:r>
              <a:rPr lang="cs-CZ" sz="2400" dirty="0" smtClean="0"/>
              <a:t>          a </a:t>
            </a:r>
            <a:r>
              <a:rPr lang="cs-CZ" sz="2400" dirty="0" smtClean="0"/>
              <a:t>W.B. uprchl na jih se snahou dostat se do Španělska </a:t>
            </a:r>
            <a:r>
              <a:rPr lang="cs-CZ" sz="2400" dirty="0" smtClean="0"/>
              <a:t>         a </a:t>
            </a:r>
            <a:r>
              <a:rPr lang="cs-CZ" sz="2400" dirty="0" smtClean="0"/>
              <a:t>USA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- </a:t>
            </a:r>
            <a:r>
              <a:rPr lang="cs-CZ" sz="2400" dirty="0" smtClean="0"/>
              <a:t>nebylo mu dovoleno překročit </a:t>
            </a:r>
            <a:r>
              <a:rPr lang="cs-CZ" sz="2400" dirty="0" smtClean="0"/>
              <a:t>hranice </a:t>
            </a:r>
            <a:r>
              <a:rPr lang="cs-CZ" sz="2400" dirty="0" smtClean="0">
                <a:latin typeface="Calibri"/>
              </a:rPr>
              <a:t>→</a:t>
            </a:r>
          </a:p>
          <a:p>
            <a:pPr marL="0" indent="0">
              <a:buClrTx/>
              <a:buSzPct val="100000"/>
              <a:buNone/>
            </a:pPr>
            <a:r>
              <a:rPr lang="cs-CZ" sz="2400" dirty="0" smtClean="0"/>
              <a:t>     </a:t>
            </a:r>
            <a:r>
              <a:rPr lang="cs-CZ" sz="2400" dirty="0" smtClean="0">
                <a:latin typeface="Calibri"/>
              </a:rPr>
              <a:t>→ </a:t>
            </a:r>
            <a:r>
              <a:rPr lang="cs-CZ" sz="2400" dirty="0" smtClean="0"/>
              <a:t>spách</a:t>
            </a:r>
            <a:r>
              <a:rPr lang="cs-CZ" sz="2400" dirty="0" smtClean="0"/>
              <a:t>al sebevraždu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31872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  <a:latin typeface="Bell MT" pitchFamily="18" charset="0"/>
              </a:rPr>
              <a:t>Umělecké dílo ve věku své technické reprodukovatelnosti</a:t>
            </a:r>
            <a:endParaRPr lang="cs-CZ" sz="3200" b="1" dirty="0">
              <a:solidFill>
                <a:srgbClr val="C00000"/>
              </a:solidFill>
              <a:latin typeface="Bell MT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800" b="1" u="sng" dirty="0" smtClean="0">
                <a:solidFill>
                  <a:srgbClr val="C00000"/>
                </a:solidFill>
              </a:rPr>
              <a:t>koncept aury= </a:t>
            </a:r>
            <a:r>
              <a:rPr lang="cs-CZ" sz="2800" u="sng" dirty="0" smtClean="0">
                <a:solidFill>
                  <a:srgbClr val="C00000"/>
                </a:solidFill>
              </a:rPr>
              <a:t>zvláštní předivo z prostoru a času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C00000"/>
                </a:solidFill>
              </a:rPr>
              <a:t>„Jednorázový projev dálky, ať už je jakkoli blízko. Kdo </a:t>
            </a:r>
            <a:r>
              <a:rPr lang="cs-CZ" sz="2400" dirty="0" smtClean="0">
                <a:solidFill>
                  <a:srgbClr val="C00000"/>
                </a:solidFill>
              </a:rPr>
              <a:t>za let-</a:t>
            </a:r>
            <a:r>
              <a:rPr lang="cs-CZ" sz="2400" dirty="0" err="1" smtClean="0">
                <a:solidFill>
                  <a:srgbClr val="C00000"/>
                </a:solidFill>
              </a:rPr>
              <a:t>ního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C00000"/>
                </a:solidFill>
              </a:rPr>
              <a:t>poledne poklidně pozoruje horský hřeben na obzoru nebo větev, která na něj vrhá stín, vdechuje auru těchto hor, této větve.” </a:t>
            </a:r>
            <a:r>
              <a:rPr lang="cs-CZ" sz="2400" dirty="0" smtClean="0">
                <a:solidFill>
                  <a:srgbClr val="C00000"/>
                </a:solidFill>
              </a:rPr>
              <a:t>(Benjamin, s</a:t>
            </a:r>
            <a:r>
              <a:rPr lang="cs-CZ" sz="2400" dirty="0" smtClean="0">
                <a:solidFill>
                  <a:srgbClr val="C00000"/>
                </a:solidFill>
              </a:rPr>
              <a:t>. 303)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-  auru lze chápat jako náboj (dojem) z obrazu; každé dílo má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svoji jedinečnou auru</a:t>
            </a:r>
          </a:p>
          <a:p>
            <a:pPr marL="0" indent="0">
              <a:buNone/>
            </a:pPr>
            <a:r>
              <a:rPr lang="cs-CZ" sz="2400" dirty="0" smtClean="0"/>
              <a:t>-  W.B. klade důraz na </a:t>
            </a:r>
            <a:r>
              <a:rPr lang="cs-CZ" sz="2400" b="1" dirty="0" smtClean="0">
                <a:solidFill>
                  <a:srgbClr val="C00000"/>
                </a:solidFill>
              </a:rPr>
              <a:t>pravost</a:t>
            </a:r>
            <a:r>
              <a:rPr lang="cs-CZ" sz="2400" b="1" dirty="0" smtClean="0"/>
              <a:t> </a:t>
            </a:r>
            <a:r>
              <a:rPr lang="cs-CZ" sz="2400" dirty="0" smtClean="0"/>
              <a:t>díla (originalitu)a kritizuje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reprodukci</a:t>
            </a:r>
          </a:p>
          <a:p>
            <a:pPr marL="0" indent="0">
              <a:buNone/>
            </a:pPr>
            <a:r>
              <a:rPr lang="cs-CZ" sz="2400" dirty="0" smtClean="0"/>
              <a:t>-  dílo díky své auře má význam nejen vizuální, ale i duchovní</a:t>
            </a:r>
            <a:r>
              <a:rPr lang="cs-CZ" sz="2400" b="1" dirty="0" smtClean="0"/>
              <a:t>,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2400" dirty="0" smtClean="0"/>
              <a:t>-  je</a:t>
            </a: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nositelem tradice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9360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344</TotalTime>
  <Words>1423</Words>
  <Application>Microsoft Office PowerPoint</Application>
  <PresentationFormat>Předvádění na obrazovce (4:3)</PresentationFormat>
  <Paragraphs>160</Paragraphs>
  <Slides>20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Administrativní</vt:lpstr>
      <vt:lpstr>                WALTER                          BENJAMIN</vt:lpstr>
      <vt:lpstr>WALTER BENJAMIN</vt:lpstr>
      <vt:lpstr>WALTER BENJAMIN</vt:lpstr>
      <vt:lpstr>Studium</vt:lpstr>
      <vt:lpstr>Studium</vt:lpstr>
      <vt:lpstr>Život a dílo</vt:lpstr>
      <vt:lpstr>Život a dílo</vt:lpstr>
      <vt:lpstr>Život a dílo</vt:lpstr>
      <vt:lpstr>Umělecké dílo ve věku své technické reprodukovatelnosti</vt:lpstr>
      <vt:lpstr>Snímek 10</vt:lpstr>
      <vt:lpstr>L´art pour l´art</vt:lpstr>
      <vt:lpstr>Reprodukce uměleckého díla</vt:lpstr>
      <vt:lpstr>Reprodukce uměleckého díla</vt:lpstr>
      <vt:lpstr>Dvojí vliv fotografie na umění</vt:lpstr>
      <vt:lpstr>Snímek 15</vt:lpstr>
      <vt:lpstr>Výstavní funkce umění</vt:lpstr>
      <vt:lpstr>Snímek 17</vt:lpstr>
      <vt:lpstr>Nejvýznamnější práce</vt:lpstr>
      <vt:lpstr>Nejvýznamnější práce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WALTER                          BENJAMIN</dc:title>
  <dc:creator>Zuzana</dc:creator>
  <cp:lastModifiedBy>Zuzana</cp:lastModifiedBy>
  <cp:revision>44</cp:revision>
  <dcterms:created xsi:type="dcterms:W3CDTF">2011-11-06T20:22:46Z</dcterms:created>
  <dcterms:modified xsi:type="dcterms:W3CDTF">2011-11-21T08:55:20Z</dcterms:modified>
</cp:coreProperties>
</file>