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7" r:id="rId10"/>
    <p:sldId id="27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4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AD6A3-B15A-4BAE-AC71-417FA5E22A32}" type="datetimeFigureOut">
              <a:rPr lang="cs-CZ" smtClean="0"/>
              <a:pPr/>
              <a:t>11.12.2011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7A59-5BDF-4731-90E2-0183C29C3E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539552" y="548680"/>
            <a:ext cx="4032448" cy="2016224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0040" y="476672"/>
            <a:ext cx="3811960" cy="2160240"/>
          </a:xfrm>
        </p:spPr>
        <p:txBody>
          <a:bodyPr>
            <a:normAutofit/>
          </a:bodyPr>
          <a:lstStyle/>
          <a:p>
            <a:pPr algn="l"/>
            <a:r>
              <a:rPr lang="cs-CZ" sz="6000" b="1" dirty="0" err="1" smtClean="0"/>
              <a:t>Yvona</a:t>
            </a:r>
            <a:r>
              <a:rPr lang="cs-CZ" sz="6000" b="1" dirty="0" smtClean="0"/>
              <a:t> </a:t>
            </a:r>
            <a:br>
              <a:rPr lang="cs-CZ" sz="6000" b="1" dirty="0" smtClean="0"/>
            </a:br>
            <a:r>
              <a:rPr lang="cs-CZ" sz="6000" b="1" dirty="0" smtClean="0"/>
              <a:t>Ferencová</a:t>
            </a:r>
            <a:endParaRPr lang="cs-CZ" sz="6000" b="1" dirty="0"/>
          </a:p>
        </p:txBody>
      </p:sp>
      <p:pic>
        <p:nvPicPr>
          <p:cNvPr id="7" name="Obrázek 6" descr="ferencov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77690"/>
            <a:ext cx="3577576" cy="66076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5408056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Bc. Jitka Burdová</a:t>
            </a:r>
          </a:p>
          <a:p>
            <a:r>
              <a:rPr lang="cs-CZ" dirty="0" smtClean="0"/>
              <a:t>GP3MP_HTGP Historie a teorie galerijní pedagogiky</a:t>
            </a:r>
          </a:p>
          <a:p>
            <a:r>
              <a:rPr lang="cs-CZ" dirty="0" smtClean="0"/>
              <a:t>Podzim 2011</a:t>
            </a:r>
          </a:p>
          <a:p>
            <a:r>
              <a:rPr lang="cs-CZ" dirty="0" smtClean="0"/>
              <a:t>Vyučující: Mgr. Alice Stuchlíková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Citace</a:t>
            </a:r>
          </a:p>
          <a:p>
            <a:r>
              <a:rPr lang="cs-CZ" sz="1400" dirty="0" smtClean="0"/>
              <a:t>¹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s.9. ISBN 978-80-86669-12-0 (brož.) </a:t>
            </a:r>
          </a:p>
          <a:p>
            <a:r>
              <a:rPr lang="cs-CZ" sz="1400" dirty="0" smtClean="0"/>
              <a:t>²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s.16. ISBN 978-80-86669-12-0 (brož.) </a:t>
            </a:r>
          </a:p>
          <a:p>
            <a:r>
              <a:rPr lang="cs-CZ" sz="1400" dirty="0" smtClean="0"/>
              <a:t>³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s.16. ISBN 978-80-86669-12-0 (brož.) </a:t>
            </a:r>
          </a:p>
          <a:p>
            <a:r>
              <a:rPr lang="cs-CZ" sz="1400" dirty="0" smtClean="0"/>
              <a:t>⁴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s50.. ISBN 978-80-86669-12-0 (brož.) </a:t>
            </a:r>
          </a:p>
          <a:p>
            <a:r>
              <a:rPr lang="cs-CZ" sz="1400" dirty="0" smtClean="0"/>
              <a:t>⁵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s.48. ISBN 978-80-86669-12-0 (brož.) </a:t>
            </a:r>
          </a:p>
          <a:p>
            <a:r>
              <a:rPr lang="cs-CZ" sz="1400" dirty="0" smtClean="0"/>
              <a:t>⁶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s.47. ISBN 978-80-86669-12-0 (brož.) </a:t>
            </a:r>
          </a:p>
          <a:p>
            <a:r>
              <a:rPr lang="cs-CZ" sz="1400" dirty="0" smtClean="0"/>
              <a:t>⁷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s.59. ISBN 978-80-86669-12-0 (brož.) </a:t>
            </a:r>
          </a:p>
          <a:p>
            <a:r>
              <a:rPr lang="cs-CZ" sz="1400" dirty="0" smtClean="0"/>
              <a:t>⁸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s.81. ISBN 978-80-86669-12-0 (brož.) </a:t>
            </a:r>
          </a:p>
          <a:p>
            <a:r>
              <a:rPr lang="cs-CZ" sz="1400" dirty="0" smtClean="0"/>
              <a:t>⁹ 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Pavel Křepela, 2009. s.170. ISBN 978-80-86669-12-0 (brož.) </a:t>
            </a:r>
          </a:p>
          <a:p>
            <a:endParaRPr lang="cs-CZ" dirty="0" smtClean="0"/>
          </a:p>
          <a:p>
            <a:r>
              <a:rPr lang="cs-CZ" b="1" dirty="0" smtClean="0"/>
              <a:t>Literatura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Ferencová, </a:t>
            </a:r>
            <a:r>
              <a:rPr lang="cs-CZ" dirty="0" err="1" smtClean="0"/>
              <a:t>Yvona</a:t>
            </a:r>
            <a:r>
              <a:rPr lang="cs-CZ" dirty="0" smtClean="0"/>
              <a:t>. Apozice obrazu. 1. </a:t>
            </a:r>
            <a:r>
              <a:rPr lang="cs-CZ" dirty="0" err="1" smtClean="0"/>
              <a:t>vyd</a:t>
            </a:r>
            <a:r>
              <a:rPr lang="cs-CZ" dirty="0" smtClean="0"/>
              <a:t>. Brno: Pavel Křepela, 2009. 183 s. ISBN 978-80-86669-12-0 (brož.)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Moravská galerie v Brně [online]. Brno: 2010 [cit. 2011-12-O6]. </a:t>
            </a:r>
            <a:r>
              <a:rPr lang="cs-CZ" dirty="0" err="1" smtClean="0"/>
              <a:t>Yvona</a:t>
            </a:r>
            <a:r>
              <a:rPr lang="cs-CZ" dirty="0" smtClean="0"/>
              <a:t> Ferencová. Dostupné z WWW: http://www.</a:t>
            </a:r>
            <a:r>
              <a:rPr lang="cs-CZ" dirty="0" err="1" smtClean="0"/>
              <a:t>moravska</a:t>
            </a:r>
            <a:r>
              <a:rPr lang="cs-CZ" dirty="0" smtClean="0"/>
              <a:t>-galerie.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moravska</a:t>
            </a:r>
            <a:r>
              <a:rPr lang="cs-CZ" dirty="0" smtClean="0"/>
              <a:t>-galerie/o-galerii/veda-a-</a:t>
            </a:r>
            <a:r>
              <a:rPr lang="cs-CZ" dirty="0" err="1" smtClean="0"/>
              <a:t>vyzkum</a:t>
            </a:r>
            <a:r>
              <a:rPr lang="cs-CZ" dirty="0" smtClean="0"/>
              <a:t>/</a:t>
            </a:r>
            <a:r>
              <a:rPr lang="cs-CZ" dirty="0" err="1" smtClean="0"/>
              <a:t>odborne</a:t>
            </a:r>
            <a:r>
              <a:rPr lang="cs-CZ" dirty="0" smtClean="0"/>
              <a:t>-</a:t>
            </a:r>
            <a:r>
              <a:rPr lang="cs-CZ" dirty="0" err="1" smtClean="0"/>
              <a:t>zivotopisy</a:t>
            </a:r>
            <a:r>
              <a:rPr lang="cs-CZ" dirty="0" smtClean="0"/>
              <a:t>-</a:t>
            </a:r>
            <a:r>
              <a:rPr lang="cs-CZ" dirty="0" err="1" smtClean="0"/>
              <a:t>kuratoru</a:t>
            </a:r>
            <a:r>
              <a:rPr lang="cs-CZ" dirty="0" smtClean="0"/>
              <a:t>-mg/</a:t>
            </a:r>
            <a:r>
              <a:rPr lang="cs-CZ" dirty="0" err="1" smtClean="0"/>
              <a:t>ferencova.aspx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23528" y="980728"/>
            <a:ext cx="3024336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24744"/>
            <a:ext cx="8280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Yvona</a:t>
            </a:r>
            <a:r>
              <a:rPr lang="cs-CZ" sz="2000" b="1" dirty="0" smtClean="0"/>
              <a:t> Ferencová </a:t>
            </a:r>
            <a:r>
              <a:rPr lang="cs-CZ" dirty="0" smtClean="0"/>
              <a:t>(*1962)</a:t>
            </a:r>
          </a:p>
          <a:p>
            <a:endParaRPr lang="cs-CZ" dirty="0" smtClean="0"/>
          </a:p>
          <a:p>
            <a:r>
              <a:rPr lang="cs-CZ" dirty="0" smtClean="0"/>
              <a:t>1980 – 1987 Pedagogická fakulta Masarykovy univerzity</a:t>
            </a:r>
          </a:p>
          <a:p>
            <a:r>
              <a:rPr lang="cs-CZ" dirty="0" smtClean="0"/>
              <a:t>1998 – 2005 Moravská galerie, oddělení práce s veřejností, správce Kolekce uměleckých děl pro nevidomé a slabozraké</a:t>
            </a:r>
          </a:p>
          <a:p>
            <a:r>
              <a:rPr lang="cs-CZ" dirty="0" smtClean="0"/>
              <a:t>2006 – 2011 Vedoucí oddělení moderního a současného umění MG</a:t>
            </a:r>
          </a:p>
          <a:p>
            <a:r>
              <a:rPr lang="cs-CZ" dirty="0" smtClean="0"/>
              <a:t>Od 2004 oddělení moderního a současného umění, kurátor sbírky (malba, socha)</a:t>
            </a:r>
          </a:p>
          <a:p>
            <a:endParaRPr lang="cs-CZ" dirty="0" smtClean="0"/>
          </a:p>
          <a:p>
            <a:r>
              <a:rPr lang="cs-CZ" dirty="0" smtClean="0"/>
              <a:t>2009 titul </a:t>
            </a:r>
            <a:r>
              <a:rPr lang="cs-CZ" dirty="0" err="1" smtClean="0"/>
              <a:t>Ph.D</a:t>
            </a:r>
            <a:r>
              <a:rPr lang="cs-CZ" dirty="0" smtClean="0"/>
              <a:t>. – disertační práce: Apozice obrazu -"metoda kruhové oscilace a její uplatnění při zprostředkování současného umění veřejnosti“</a:t>
            </a:r>
            <a:endParaRPr lang="cs-CZ" dirty="0"/>
          </a:p>
        </p:txBody>
      </p:sp>
      <p:pic>
        <p:nvPicPr>
          <p:cNvPr id="5" name="Obrázek 4" descr="ferencova4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80728"/>
            <a:ext cx="288032" cy="68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0466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Publikace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Apozice obrazu. Brno: Nakladatelství Pavel Křepela 2009.</a:t>
            </a:r>
          </a:p>
          <a:p>
            <a:endParaRPr lang="cs-CZ" dirty="0" smtClean="0"/>
          </a:p>
          <a:p>
            <a:r>
              <a:rPr lang="cs-CZ" dirty="0" smtClean="0"/>
              <a:t>Katalogy k výstavám, např.: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… a </a:t>
            </a:r>
            <a:r>
              <a:rPr lang="cs-CZ" dirty="0" smtClean="0"/>
              <a:t>nezapomeňte na </a:t>
            </a:r>
            <a:r>
              <a:rPr lang="cs-CZ" dirty="0" smtClean="0"/>
              <a:t>květiny. Brno</a:t>
            </a:r>
            <a:r>
              <a:rPr lang="cs-CZ" dirty="0" smtClean="0"/>
              <a:t>: Moravská galerie v Brně, 2010.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Dominik Lang, Pohled pro </a:t>
            </a:r>
            <a:r>
              <a:rPr lang="cs-CZ" dirty="0" smtClean="0"/>
              <a:t>diváka. </a:t>
            </a:r>
            <a:r>
              <a:rPr lang="cs-CZ" dirty="0" smtClean="0"/>
              <a:t>Brno: Moravská galerie v Brně, 2010.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Kateřina Šedá, </a:t>
            </a:r>
            <a:r>
              <a:rPr lang="cs-CZ" dirty="0" err="1" smtClean="0"/>
              <a:t>Každej</a:t>
            </a:r>
            <a:r>
              <a:rPr lang="cs-CZ" dirty="0" smtClean="0"/>
              <a:t> pes jiná ves. Brno: Moravská galerie v Brně, 2007.</a:t>
            </a:r>
          </a:p>
          <a:p>
            <a:endParaRPr lang="cs-CZ" b="1" dirty="0" smtClean="0"/>
          </a:p>
        </p:txBody>
      </p:sp>
      <p:pic>
        <p:nvPicPr>
          <p:cNvPr id="4" name="Obrázek 3" descr="big_92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0964" y="2636912"/>
            <a:ext cx="2857500" cy="38862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2564904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Ocenění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2001 první </a:t>
            </a:r>
            <a:r>
              <a:rPr lang="cs-CZ" dirty="0" smtClean="0"/>
              <a:t>cena ministra kultury ČR v kategorii učebnice a pomůcky v soutěži Nejkrásnější kniha roku 2001 za katalog k výstavě Možná sdělení</a:t>
            </a:r>
          </a:p>
          <a:p>
            <a:r>
              <a:rPr lang="cs-CZ" dirty="0" smtClean="0"/>
              <a:t> </a:t>
            </a:r>
            <a:endParaRPr lang="cs-CZ" b="1" dirty="0" smtClean="0"/>
          </a:p>
          <a:p>
            <a:r>
              <a:rPr lang="cs-CZ" b="1" dirty="0" smtClean="0"/>
              <a:t>Přednášky a workshopy </a:t>
            </a:r>
            <a:r>
              <a:rPr lang="cs-CZ" dirty="0" smtClean="0"/>
              <a:t>pro Radu galerií ČR, Národní galerii v Praze, VŠUP Zlín, </a:t>
            </a:r>
            <a:r>
              <a:rPr lang="cs-CZ" dirty="0" err="1" smtClean="0"/>
              <a:t>Národnú</a:t>
            </a:r>
            <a:r>
              <a:rPr lang="cs-CZ" dirty="0" smtClean="0"/>
              <a:t> </a:t>
            </a:r>
            <a:r>
              <a:rPr lang="cs-CZ" dirty="0" err="1" smtClean="0"/>
              <a:t>galériu</a:t>
            </a:r>
            <a:r>
              <a:rPr lang="cs-CZ" dirty="0" smtClean="0"/>
              <a:t> v Bratislavě, Univerzitu Karlovu v Praze aj.</a:t>
            </a:r>
          </a:p>
          <a:p>
            <a:r>
              <a:rPr lang="cs-CZ" b="1" dirty="0" smtClean="0"/>
              <a:t>Letní výtvarná sympozia </a:t>
            </a:r>
            <a:r>
              <a:rPr lang="cs-CZ" dirty="0" smtClean="0"/>
              <a:t>, např. v Galerii Sýpka u Vlkova.</a:t>
            </a:r>
          </a:p>
          <a:p>
            <a:r>
              <a:rPr lang="cs-CZ" b="1" dirty="0" smtClean="0"/>
              <a:t>Projekty pro nevidomé a slabozraké návštěvníky galerie </a:t>
            </a:r>
            <a:r>
              <a:rPr lang="cs-CZ" dirty="0" smtClean="0"/>
              <a:t>– Možná sdělení, Neviditelná </a:t>
            </a:r>
            <a:r>
              <a:rPr lang="cs-CZ" dirty="0" smtClean="0"/>
              <a:t>příčina.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ový popisek 11"/>
          <p:cNvSpPr/>
          <p:nvPr/>
        </p:nvSpPr>
        <p:spPr>
          <a:xfrm>
            <a:off x="251520" y="5013176"/>
            <a:ext cx="6480720" cy="1368152"/>
          </a:xfrm>
          <a:prstGeom prst="wedgeRoundRectCallout">
            <a:avLst>
              <a:gd name="adj1" fmla="val 59254"/>
              <a:gd name="adj2" fmla="val -39164"/>
              <a:gd name="adj3" fmla="val 16667"/>
            </a:avLst>
          </a:prstGeom>
          <a:solidFill>
            <a:srgbClr val="E0E428"/>
          </a:solidFill>
          <a:ln>
            <a:solidFill>
              <a:srgbClr val="E0E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323528" y="3356992"/>
            <a:ext cx="5328592" cy="1008112"/>
          </a:xfrm>
          <a:prstGeom prst="wedgeRoundRectCallout">
            <a:avLst>
              <a:gd name="adj1" fmla="val 74854"/>
              <a:gd name="adj2" fmla="val 9188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popisek 7"/>
          <p:cNvSpPr/>
          <p:nvPr/>
        </p:nvSpPr>
        <p:spPr>
          <a:xfrm>
            <a:off x="251520" y="908720"/>
            <a:ext cx="8496944" cy="2016224"/>
          </a:xfrm>
          <a:prstGeom prst="wedgeRoundRectCallout">
            <a:avLst>
              <a:gd name="adj1" fmla="val 39037"/>
              <a:gd name="adj2" fmla="val 1212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ferencova2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708506"/>
            <a:ext cx="1763688" cy="21494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40466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Zprostředkování umění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05273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 stále větší míře sehrávají důležitou roli galerijní pedagogové, jejichž úkolem je ukázat návštěvníkům cestu k autentickému vnímání uměleckého díla, umožnit jim </a:t>
            </a:r>
          </a:p>
          <a:p>
            <a:r>
              <a:rPr lang="cs-CZ" dirty="0" smtClean="0"/>
              <a:t>co nejhlubší prožitek umění a také muzeu připravovat potenciální stálé návštěvníky. </a:t>
            </a:r>
          </a:p>
          <a:p>
            <a:r>
              <a:rPr lang="cs-CZ" dirty="0" smtClean="0"/>
              <a:t>(…) Nikdo doposud nestanovil měřítka vymezující ani nikterak omezující jejich činnost. </a:t>
            </a:r>
          </a:p>
          <a:p>
            <a:r>
              <a:rPr lang="cs-CZ" dirty="0" smtClean="0"/>
              <a:t>O to více však záleží na jejich osobnosti, zájmech, vnímavosti, na jejich tvořivých schopnostech, zkušenostech, ochotě přijímat nové podněty, sebevzdělávat se.¹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350100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Kvalitní příprava je nezbytným předpokladem </a:t>
            </a:r>
          </a:p>
          <a:p>
            <a:r>
              <a:rPr lang="cs-CZ" sz="2000" dirty="0" smtClean="0"/>
              <a:t>pedagogovy práce.²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516996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Lektor vstupuje do role provázejícího. Má rozumět, účastnit </a:t>
            </a:r>
          </a:p>
          <a:p>
            <a:r>
              <a:rPr lang="cs-CZ" dirty="0" smtClean="0"/>
              <a:t>se programu spolu se svými svěřenci, inspirovat a povzbuzovat, ne však kontrolovat a hodnotit. (…) Učí jakoby mimochodem.³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ový popisek 10"/>
          <p:cNvSpPr/>
          <p:nvPr/>
        </p:nvSpPr>
        <p:spPr>
          <a:xfrm>
            <a:off x="1547664" y="5157192"/>
            <a:ext cx="6408712" cy="936104"/>
          </a:xfrm>
          <a:prstGeom prst="wedgeRoundRectCallout">
            <a:avLst>
              <a:gd name="adj1" fmla="val -55398"/>
              <a:gd name="adj2" fmla="val -4618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ový popisek 9"/>
          <p:cNvSpPr/>
          <p:nvPr/>
        </p:nvSpPr>
        <p:spPr>
          <a:xfrm>
            <a:off x="2339752" y="4437112"/>
            <a:ext cx="5688632" cy="504056"/>
          </a:xfrm>
          <a:prstGeom prst="wedgeRoundRectCallout">
            <a:avLst>
              <a:gd name="adj1" fmla="val -71772"/>
              <a:gd name="adj2" fmla="val 49725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ferencova3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5404"/>
            <a:ext cx="1187624" cy="22825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54868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Metoda kruhové oscilace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515719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Zprostředkováváme-li umělecké dílo druhým, měli bychom vždy ponechat dílu dostatek prostor k jeho vlastnímu působení, otevřít sebe i druhé dílu, abychom mohli přijímat, co samo nabízí.⁶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450912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Naučit vidět oči i mysl, to je základní úkol pedagogů.⁵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98072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„ (…) kroužením kolem ohniska, hledáním i v poměrně vzdálených sférách napříč         obory, se přibližujeme dílu, k němuž se vše vztahuje.“⁴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ponechání prostoru účastníkům, kteří skrze dílo poznávají sebe sama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vede ke kreativitě, vytvoření vlastního názoru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dialog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nejdůležitější je účastník</a:t>
            </a:r>
          </a:p>
          <a:p>
            <a:endParaRPr lang="cs-CZ" dirty="0" smtClean="0"/>
          </a:p>
          <a:p>
            <a:r>
              <a:rPr lang="cs-CZ" dirty="0" smtClean="0"/>
              <a:t>Lektor: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31640" y="2909843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stojí v ústraní, ale přitom ovlivňuje průběh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otevřený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spontánní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empatický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schopný improvizovat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3660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Konkrétní příklad použití metody kruhové oscilace</a:t>
            </a:r>
            <a:endParaRPr lang="cs-CZ" sz="2000" b="1" dirty="0"/>
          </a:p>
        </p:txBody>
      </p:sp>
      <p:pic>
        <p:nvPicPr>
          <p:cNvPr id="3" name="Obrázek 2" descr="10028--Claude-Monet--Damy-v-kvetin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820" y="1120140"/>
            <a:ext cx="5166360" cy="461772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59492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Claude</a:t>
            </a:r>
            <a:r>
              <a:rPr lang="cs-CZ" dirty="0" smtClean="0"/>
              <a:t> Monet, Dámy v květinách (1875), Veletržní palác Národní galerie, Praha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ový popisek 5"/>
          <p:cNvSpPr/>
          <p:nvPr/>
        </p:nvSpPr>
        <p:spPr>
          <a:xfrm>
            <a:off x="1331640" y="5661248"/>
            <a:ext cx="6192688" cy="792088"/>
          </a:xfrm>
          <a:prstGeom prst="wedgeRoundRectCallout">
            <a:avLst>
              <a:gd name="adj1" fmla="val 55284"/>
              <a:gd name="adj2" fmla="val 559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ferencova4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0472" y="5912923"/>
            <a:ext cx="345944" cy="82844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260648"/>
            <a:ext cx="81369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Claude</a:t>
            </a:r>
            <a:r>
              <a:rPr lang="cs-CZ" sz="2000" b="1" dirty="0" smtClean="0"/>
              <a:t> Monet, Dámy v květinách – popis programu „Barevné proměny“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podrobná </a:t>
            </a:r>
            <a:r>
              <a:rPr lang="cs-CZ" dirty="0" smtClean="0"/>
              <a:t>příprava lektora, seznámení se s dílem ze všech hledisek (obsah, kontext, mimoumělecké přesahy)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určení </a:t>
            </a:r>
            <a:r>
              <a:rPr lang="cs-CZ" dirty="0" smtClean="0"/>
              <a:t>cíle a tvaru programu</a:t>
            </a:r>
          </a:p>
          <a:p>
            <a:endParaRPr lang="cs-CZ" dirty="0" smtClean="0"/>
          </a:p>
          <a:p>
            <a:r>
              <a:rPr lang="cs-CZ" b="1" dirty="0" smtClean="0"/>
              <a:t>Vlastní program: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vstupní </a:t>
            </a:r>
            <a:r>
              <a:rPr lang="cs-CZ" dirty="0" smtClean="0"/>
              <a:t>dialog </a:t>
            </a:r>
            <a:r>
              <a:rPr lang="cs-CZ" dirty="0" smtClean="0"/>
              <a:t>- stimulační </a:t>
            </a:r>
            <a:r>
              <a:rPr lang="cs-CZ" dirty="0" smtClean="0"/>
              <a:t>impulz – různé světelné jevy (slunce, hvězdy, duha, červánky, stín,…)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smyslové </a:t>
            </a:r>
            <a:r>
              <a:rPr lang="cs-CZ" dirty="0" smtClean="0"/>
              <a:t>poznání – pozorování optických jevů v blízkém okolí, barevné nuance stínů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vizuální </a:t>
            </a:r>
            <a:r>
              <a:rPr lang="cs-CZ" dirty="0" smtClean="0"/>
              <a:t>zkušenost – simulace změn světelných podmínek pomocí barevných fólií (aditivní a </a:t>
            </a:r>
            <a:r>
              <a:rPr lang="cs-CZ" dirty="0" err="1" smtClean="0"/>
              <a:t>substraktivní</a:t>
            </a:r>
            <a:r>
              <a:rPr lang="cs-CZ" dirty="0" smtClean="0"/>
              <a:t> míšení)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paměť </a:t>
            </a:r>
            <a:r>
              <a:rPr lang="cs-CZ" dirty="0" smtClean="0"/>
              <a:t>jako prostředek poznávání – tvorba obrazu – účastníci tvoří obraz části dne některého ročního období podle vlastní volby pomocí archů transparentních barevných papírů, následuje prohlídka vytvořených kompozic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rozumové </a:t>
            </a:r>
            <a:r>
              <a:rPr lang="cs-CZ" dirty="0" smtClean="0"/>
              <a:t>poznání – před originálem obrazu, analýza díla účastníky, závěrečná diskuze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program </a:t>
            </a:r>
            <a:r>
              <a:rPr lang="cs-CZ" dirty="0" smtClean="0"/>
              <a:t>je možné rozvinout představením děl umělců pracujících s čistou barvou (</a:t>
            </a:r>
            <a:r>
              <a:rPr lang="cs-CZ" dirty="0" err="1" smtClean="0"/>
              <a:t>Mark</a:t>
            </a:r>
            <a:r>
              <a:rPr lang="cs-CZ" dirty="0" smtClean="0"/>
              <a:t> </a:t>
            </a:r>
            <a:r>
              <a:rPr lang="cs-CZ" dirty="0" err="1" smtClean="0"/>
              <a:t>Rothko</a:t>
            </a:r>
            <a:r>
              <a:rPr lang="cs-CZ" dirty="0" smtClean="0"/>
              <a:t>, Jackson </a:t>
            </a:r>
            <a:r>
              <a:rPr lang="cs-CZ" dirty="0" err="1" smtClean="0"/>
              <a:t>Pollock</a:t>
            </a:r>
            <a:r>
              <a:rPr lang="cs-CZ" dirty="0" smtClean="0"/>
              <a:t>,…)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57332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Přestože v něm (programu) není použita metoda kruhové oscilace ve všech jeho částech, je patrná zvláště v úvodní části.⁷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ový popisek 6"/>
          <p:cNvSpPr/>
          <p:nvPr/>
        </p:nvSpPr>
        <p:spPr>
          <a:xfrm>
            <a:off x="1259632" y="1700808"/>
            <a:ext cx="7488832" cy="1584176"/>
          </a:xfrm>
          <a:prstGeom prst="wedgeRoundRectCallout">
            <a:avLst>
              <a:gd name="adj1" fmla="val -55056"/>
              <a:gd name="adj2" fmla="val 18213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11560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Letní výtvarná sympozia</a:t>
            </a:r>
          </a:p>
          <a:p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týdenní setkávání konaná v návaznosti na aktuální výstavy současného umění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735648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Sebevědomí tvůrčího projevu dětí, bezprostřednost kontaktů s umělci, </a:t>
            </a:r>
          </a:p>
          <a:p>
            <a:r>
              <a:rPr lang="cs-CZ" dirty="0" smtClean="0"/>
              <a:t>kdy přednášky spojené s workshopy získaly podobu přátelských setkání, pozorování jevů v přírodě přirozeně související s potřebou objevovat sympozium přetvořily v pouhé bytí v krajině a na místě. „Pouhé“ ne ve smyslu pejorativním, ale jako nejvzácnější výtěžek celé akce.⁸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42210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– Galerie Sýpka u Vlkova – téma Světlo</a:t>
            </a:r>
          </a:p>
          <a:p>
            <a:pPr marL="342900" indent="-342900">
              <a:buAutoNum type="arabicPeriod"/>
            </a:pPr>
            <a:r>
              <a:rPr lang="cs-CZ" dirty="0" smtClean="0"/>
              <a:t>Oheň (zapalování ohňů, kresba ohněm, uhlíky, světla na vodní hladině,…)</a:t>
            </a:r>
          </a:p>
          <a:p>
            <a:pPr marL="342900" indent="-342900">
              <a:buAutoNum type="arabicPeriod"/>
            </a:pPr>
            <a:r>
              <a:rPr lang="cs-CZ" dirty="0" smtClean="0"/>
              <a:t>Čas (sluneční hodiny, fotodokumentace cyklu rozvíjení květin,…)</a:t>
            </a:r>
          </a:p>
          <a:p>
            <a:pPr marL="342900" indent="-342900">
              <a:buAutoNum type="arabicPeriod"/>
            </a:pPr>
            <a:r>
              <a:rPr lang="cs-CZ" dirty="0" smtClean="0"/>
              <a:t>Světlo a tma (prozařování, fotografování stínů a světelných projekcí,…)</a:t>
            </a:r>
          </a:p>
          <a:p>
            <a:pPr marL="342900" indent="-342900">
              <a:buAutoNum type="arabicPeriod"/>
            </a:pPr>
            <a:r>
              <a:rPr lang="cs-CZ" dirty="0" smtClean="0"/>
              <a:t>Voda (fotografování pod hladinou, objekty z igelitů a vody,…)</a:t>
            </a:r>
          </a:p>
          <a:p>
            <a:pPr marL="342900" indent="-342900">
              <a:buAutoNum type="arabicPeriod"/>
            </a:pPr>
            <a:r>
              <a:rPr lang="cs-CZ" dirty="0" smtClean="0"/>
              <a:t>Barokní architektura a světlo (návštěva barokních kostelů s výkladem)</a:t>
            </a:r>
          </a:p>
          <a:p>
            <a:pPr marL="342900" indent="-342900">
              <a:buAutoNum type="arabicPeriod"/>
            </a:pPr>
            <a:r>
              <a:rPr lang="cs-CZ" dirty="0" smtClean="0"/>
              <a:t>Slunce ( přednáška o Slunci, pozorování slunečních skvrn dalekohledem,…)</a:t>
            </a:r>
          </a:p>
          <a:p>
            <a:pPr marL="342900" indent="-342900">
              <a:buAutoNum type="arabicPeriod"/>
            </a:pPr>
            <a:r>
              <a:rPr lang="cs-CZ" dirty="0" smtClean="0"/>
              <a:t>Hvězdy a měsíc (noční pozorování, pokusy s plastovými polokoulemi,…)</a:t>
            </a:r>
            <a:endParaRPr lang="cs-CZ" dirty="0"/>
          </a:p>
        </p:txBody>
      </p:sp>
      <p:pic>
        <p:nvPicPr>
          <p:cNvPr id="5" name="Obrázek 4" descr="ferencova3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859536" cy="165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ový popisek 5"/>
          <p:cNvSpPr/>
          <p:nvPr/>
        </p:nvSpPr>
        <p:spPr>
          <a:xfrm>
            <a:off x="611560" y="620688"/>
            <a:ext cx="7560840" cy="1296144"/>
          </a:xfrm>
          <a:prstGeom prst="wedgeRoundRectCallout">
            <a:avLst>
              <a:gd name="adj1" fmla="val -222"/>
              <a:gd name="adj2" fmla="val 11814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ferencov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460" y="2852936"/>
            <a:ext cx="2183271" cy="40324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83671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Práce galerijního pedagoga je úzce spjatá s objevováním. Touha proniknout k podstatě díla je motor, který ho udržuje ve stálém napětí tvůrčího hledání. (…) Je hledačem, uvaděčem, průvodcem a divákem zároveň.⁹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1064</Words>
  <Application>Microsoft Office PowerPoint</Application>
  <PresentationFormat>Předvádění na obrazovce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Yvona  Ferencová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Yvona Ferencová</dc:title>
  <dc:creator>okay</dc:creator>
  <cp:lastModifiedBy>okay</cp:lastModifiedBy>
  <cp:revision>55</cp:revision>
  <dcterms:created xsi:type="dcterms:W3CDTF">2011-11-19T21:55:08Z</dcterms:created>
  <dcterms:modified xsi:type="dcterms:W3CDTF">2011-12-11T18:29:31Z</dcterms:modified>
</cp:coreProperties>
</file>