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2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866E3-E3B6-434B-8018-DEF4AB811CCF}" type="datetimeFigureOut">
              <a:rPr lang="cs-CZ" smtClean="0"/>
              <a:pPr/>
              <a:t>27.9.2011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866E3-E3B6-434B-8018-DEF4AB811CCF}" type="datetimeFigureOut">
              <a:rPr lang="cs-CZ" smtClean="0"/>
              <a:pPr/>
              <a:t>27.9.2011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866E3-E3B6-434B-8018-DEF4AB811CCF}" type="datetimeFigureOut">
              <a:rPr lang="cs-CZ" smtClean="0"/>
              <a:pPr/>
              <a:t>27.9.2011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866E3-E3B6-434B-8018-DEF4AB811CCF}" type="datetimeFigureOut">
              <a:rPr lang="cs-CZ" smtClean="0"/>
              <a:pPr/>
              <a:t>27.9.2011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866E3-E3B6-434B-8018-DEF4AB811CCF}" type="datetimeFigureOut">
              <a:rPr lang="cs-CZ" smtClean="0"/>
              <a:pPr/>
              <a:t>27.9.2011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866E3-E3B6-434B-8018-DEF4AB811CCF}" type="datetimeFigureOut">
              <a:rPr lang="cs-CZ" smtClean="0"/>
              <a:pPr/>
              <a:t>27.9.2011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866E3-E3B6-434B-8018-DEF4AB811CCF}" type="datetimeFigureOut">
              <a:rPr lang="cs-CZ" smtClean="0"/>
              <a:pPr/>
              <a:t>27.9.2011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866E3-E3B6-434B-8018-DEF4AB811CCF}" type="datetimeFigureOut">
              <a:rPr lang="cs-CZ" smtClean="0"/>
              <a:pPr/>
              <a:t>27.9.2011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866E3-E3B6-434B-8018-DEF4AB811CCF}" type="datetimeFigureOut">
              <a:rPr lang="cs-CZ" smtClean="0"/>
              <a:pPr/>
              <a:t>27.9.2011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866E3-E3B6-434B-8018-DEF4AB811CCF}" type="datetimeFigureOut">
              <a:rPr lang="cs-CZ" smtClean="0"/>
              <a:pPr/>
              <a:t>27.9.2011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866E3-E3B6-434B-8018-DEF4AB811CCF}" type="datetimeFigureOut">
              <a:rPr lang="cs-CZ" smtClean="0"/>
              <a:pPr/>
              <a:t>27.9.2011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11866E3-E3B6-434B-8018-DEF4AB811CCF}" type="datetimeFigureOut">
              <a:rPr lang="cs-CZ" smtClean="0"/>
              <a:pPr/>
              <a:t>27.9.2011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Dítě v dnešním světě</a:t>
            </a:r>
            <a:br>
              <a:rPr lang="cs-CZ" dirty="0" smtClean="0"/>
            </a:br>
            <a:r>
              <a:rPr lang="cs-CZ" sz="3200" dirty="0" smtClean="0"/>
              <a:t>- obrat k dítěti v pedagogice</a:t>
            </a:r>
            <a:endParaRPr lang="cs-CZ" sz="3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32560" y="2500306"/>
            <a:ext cx="7406640" cy="1571636"/>
          </a:xfrm>
        </p:spPr>
        <p:txBody>
          <a:bodyPr>
            <a:normAutofit fontScale="92500" lnSpcReduction="10000"/>
          </a:bodyPr>
          <a:lstStyle/>
          <a:p>
            <a:r>
              <a:rPr lang="cs-CZ" sz="2800" b="1" dirty="0" smtClean="0"/>
              <a:t>Epistemologická  východiska předškolního vzdělávání (vyučování)</a:t>
            </a:r>
          </a:p>
          <a:p>
            <a:r>
              <a:rPr lang="cs-CZ" sz="2400" b="1" dirty="0" smtClean="0"/>
              <a:t>Přednáška 1 /  září </a:t>
            </a:r>
            <a:r>
              <a:rPr lang="cs-CZ" sz="2400" b="1" dirty="0" smtClean="0"/>
              <a:t>2O11</a:t>
            </a:r>
            <a:endParaRPr lang="cs-CZ" sz="2400" b="1" dirty="0" smtClean="0"/>
          </a:p>
          <a:p>
            <a:r>
              <a:rPr lang="cs-CZ" sz="2400" b="1" dirty="0" smtClean="0"/>
              <a:t>H. Filová, Kat. primární pedagogiky </a:t>
            </a:r>
            <a:r>
              <a:rPr lang="cs-CZ" sz="2400" b="1" dirty="0" err="1" smtClean="0"/>
              <a:t>PdF</a:t>
            </a:r>
            <a:r>
              <a:rPr lang="cs-CZ" sz="2400" b="1" dirty="0" smtClean="0"/>
              <a:t> MU</a:t>
            </a:r>
            <a:endParaRPr lang="cs-CZ" sz="2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 čem je třeba uvažovat: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Jak si vlastně stojí dítě v naší (západní) kultuře</a:t>
            </a:r>
          </a:p>
          <a:p>
            <a:r>
              <a:rPr lang="cs-CZ" dirty="0" smtClean="0"/>
              <a:t>Jakými změnami v poslední době prošlo „pojetí dítěte“</a:t>
            </a:r>
          </a:p>
          <a:p>
            <a:r>
              <a:rPr lang="cs-CZ" dirty="0" smtClean="0"/>
              <a:t>Jaké to mělo dopady na školní vzdělávání dětí</a:t>
            </a:r>
          </a:p>
          <a:p>
            <a:r>
              <a:rPr lang="cs-CZ" dirty="0" smtClean="0"/>
              <a:t>Jaký je dnes oficiální obraz dítěte</a:t>
            </a:r>
          </a:p>
          <a:p>
            <a:r>
              <a:rPr lang="cs-CZ" dirty="0" smtClean="0"/>
              <a:t>Co z toho pro nás vyplývá jako pro budoucí </a:t>
            </a:r>
            <a:r>
              <a:rPr lang="cs-CZ" smtClean="0"/>
              <a:t>učitele (MŠ, 1</a:t>
            </a:r>
            <a:r>
              <a:rPr lang="cs-CZ" dirty="0" smtClean="0"/>
              <a:t>. st. ZŠ)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142852"/>
            <a:ext cx="7498080" cy="1000132"/>
          </a:xfrm>
        </p:spPr>
        <p:txBody>
          <a:bodyPr>
            <a:normAutofit fontScale="90000"/>
          </a:bodyPr>
          <a:lstStyle/>
          <a:p>
            <a:r>
              <a:rPr lang="cs-CZ" sz="2400" b="1" dirty="0" smtClean="0"/>
              <a:t>Pozice dítěte ve společnosti: všeobecné znepokojení </a:t>
            </a:r>
            <a:r>
              <a:rPr lang="cs-CZ" sz="2400" dirty="0" smtClean="0"/>
              <a:t>(</a:t>
            </a:r>
            <a:r>
              <a:rPr lang="cs-CZ" sz="2400" dirty="0" err="1" smtClean="0"/>
              <a:t>Helus</a:t>
            </a:r>
            <a:r>
              <a:rPr lang="cs-CZ" sz="2400" dirty="0" smtClean="0"/>
              <a:t> 2OO4, s. 63) – důvody:</a:t>
            </a:r>
            <a:br>
              <a:rPr lang="cs-CZ" sz="2400" dirty="0" smtClean="0"/>
            </a:b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142984"/>
            <a:ext cx="7498080" cy="5105416"/>
          </a:xfrm>
        </p:spPr>
        <p:txBody>
          <a:bodyPr>
            <a:normAutofit fontScale="85000" lnSpcReduction="20000"/>
          </a:bodyPr>
          <a:lstStyle/>
          <a:p>
            <a:r>
              <a:rPr lang="cs-CZ" sz="2400" b="1" dirty="0" smtClean="0"/>
              <a:t>Přílišná </a:t>
            </a:r>
            <a:r>
              <a:rPr lang="cs-CZ" sz="2400" b="1" dirty="0" err="1" smtClean="0"/>
              <a:t>medializovanost</a:t>
            </a:r>
            <a:r>
              <a:rPr lang="cs-CZ" sz="2400" b="1" dirty="0" smtClean="0"/>
              <a:t> života dítět</a:t>
            </a:r>
            <a:r>
              <a:rPr lang="cs-CZ" sz="2400" dirty="0" smtClean="0"/>
              <a:t>e </a:t>
            </a:r>
            <a:r>
              <a:rPr lang="cs-CZ" sz="2000" i="1" dirty="0" smtClean="0"/>
              <a:t>(počítače, </a:t>
            </a:r>
            <a:r>
              <a:rPr lang="cs-CZ" sz="2000" i="1" dirty="0" err="1" smtClean="0"/>
              <a:t>Tv</a:t>
            </a:r>
            <a:r>
              <a:rPr lang="cs-CZ" sz="2000" i="1" dirty="0" smtClean="0"/>
              <a:t>, informace, nekontrolované zkušenosti, quasi-realita,…) </a:t>
            </a:r>
            <a:r>
              <a:rPr lang="cs-CZ" sz="2400" dirty="0" smtClean="0"/>
              <a:t>–  narušení pozornosti, citlivosti na zážitky, redukce řeči, agresivita a ztráta sebekontroly v chování, karikovaná představa dětství (dětství má mít svou vážnost, hloubku a důstojnost)</a:t>
            </a:r>
          </a:p>
          <a:p>
            <a:r>
              <a:rPr lang="cs-CZ" sz="2400" b="1" dirty="0" smtClean="0"/>
              <a:t>Konzumní dětství </a:t>
            </a:r>
            <a:r>
              <a:rPr lang="cs-CZ" sz="2400" dirty="0" smtClean="0"/>
              <a:t>– spotřebitelský životní styl, reklama</a:t>
            </a:r>
          </a:p>
          <a:p>
            <a:r>
              <a:rPr lang="cs-CZ" sz="2400" b="1" dirty="0" err="1" smtClean="0"/>
              <a:t>Jedináčkovství</a:t>
            </a:r>
            <a:endParaRPr lang="cs-CZ" sz="2400" b="1" dirty="0" smtClean="0"/>
          </a:p>
          <a:p>
            <a:r>
              <a:rPr lang="cs-CZ" sz="2400" b="1" dirty="0" smtClean="0"/>
              <a:t>„Opečovávání „ X zanedbávání</a:t>
            </a:r>
          </a:p>
          <a:p>
            <a:r>
              <a:rPr lang="cs-CZ" sz="2400" b="1" dirty="0" err="1" smtClean="0"/>
              <a:t>Scholarizace</a:t>
            </a:r>
            <a:r>
              <a:rPr lang="cs-CZ" sz="2400" b="1" dirty="0" smtClean="0"/>
              <a:t> dětství </a:t>
            </a:r>
            <a:r>
              <a:rPr lang="cs-CZ" sz="2400" dirty="0" smtClean="0"/>
              <a:t>– škola = určující součást života dítěte </a:t>
            </a:r>
            <a:r>
              <a:rPr lang="cs-CZ" sz="2200" dirty="0" smtClean="0"/>
              <a:t>(úspěšnost X </a:t>
            </a:r>
            <a:r>
              <a:rPr lang="cs-CZ" sz="2200" dirty="0" err="1" smtClean="0"/>
              <a:t>neúspšnost</a:t>
            </a:r>
            <a:r>
              <a:rPr lang="cs-CZ" sz="2200" dirty="0" smtClean="0"/>
              <a:t>, premiantství X traumatizace a stres)</a:t>
            </a:r>
          </a:p>
          <a:p>
            <a:r>
              <a:rPr lang="cs-CZ" sz="2400" b="1" dirty="0" smtClean="0"/>
              <a:t>Emociální přetíženost </a:t>
            </a:r>
            <a:r>
              <a:rPr lang="cs-CZ" sz="2400" dirty="0" smtClean="0"/>
              <a:t>– nezpracované </a:t>
            </a:r>
            <a:r>
              <a:rPr lang="cs-CZ" sz="2400" dirty="0" err="1" smtClean="0"/>
              <a:t>emoc</a:t>
            </a:r>
            <a:r>
              <a:rPr lang="cs-CZ" sz="2400" dirty="0" smtClean="0"/>
              <a:t>. zážitky – zátěž, traumata, deprivace. Zdroje: kolize mezi rodiči; nedostatek citového „tepla“; problémy se školou; některé </a:t>
            </a:r>
            <a:r>
              <a:rPr lang="cs-CZ" sz="2400" dirty="0" err="1" smtClean="0"/>
              <a:t>vých</a:t>
            </a:r>
            <a:r>
              <a:rPr lang="cs-CZ" sz="2400" dirty="0" smtClean="0"/>
              <a:t>. styly (už tě nemám rád); zklamání v životních cílech, touhách.</a:t>
            </a:r>
          </a:p>
          <a:p>
            <a:r>
              <a:rPr lang="cs-CZ" sz="2400" b="1" dirty="0" smtClean="0"/>
              <a:t>Agresivita  (brutalita) x viktimizace (dítě v pozici oběti) </a:t>
            </a:r>
            <a:r>
              <a:rPr lang="cs-CZ" sz="2400" dirty="0" smtClean="0"/>
              <a:t>(násilí, manipulace, ubližování z nudy nebo zvědavosti; bezohlednost, brutalita šikana X deprivace, mentalita „oběti“)</a:t>
            </a:r>
            <a:endParaRPr lang="cs-CZ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0" y="285728"/>
            <a:ext cx="7498080" cy="114300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Objevování dítěte: každé dítě je cenná osobnost v každé fázi svého vývoje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Osobnostní pojetí dítěte – </a:t>
            </a:r>
          </a:p>
          <a:p>
            <a:pPr>
              <a:buNone/>
            </a:pPr>
            <a:r>
              <a:rPr lang="cs-CZ" dirty="0" smtClean="0"/>
              <a:t>- 3 charakteristiky </a:t>
            </a:r>
            <a:r>
              <a:rPr lang="cs-CZ" sz="1600" dirty="0" smtClean="0"/>
              <a:t>(</a:t>
            </a:r>
            <a:r>
              <a:rPr lang="cs-CZ" sz="1600" dirty="0" err="1" smtClean="0"/>
              <a:t>Helus</a:t>
            </a:r>
            <a:r>
              <a:rPr lang="cs-CZ" sz="1600" dirty="0" smtClean="0"/>
              <a:t> 2004, s. 91):</a:t>
            </a:r>
          </a:p>
          <a:p>
            <a:pPr>
              <a:buNone/>
            </a:pPr>
            <a:r>
              <a:rPr lang="cs-CZ" dirty="0" smtClean="0"/>
              <a:t>1.Odkázanost </a:t>
            </a:r>
            <a:r>
              <a:rPr lang="cs-CZ" sz="2400" dirty="0" smtClean="0"/>
              <a:t>– uspokojování potřeb dítěte (</a:t>
            </a:r>
            <a:r>
              <a:rPr lang="cs-CZ" sz="2400" dirty="0" err="1" smtClean="0"/>
              <a:t>Maslow</a:t>
            </a:r>
            <a:r>
              <a:rPr lang="cs-CZ" sz="2400" dirty="0" smtClean="0"/>
              <a:t>) – dospívání = vymaňování se z odkázanosti</a:t>
            </a:r>
          </a:p>
          <a:p>
            <a:pPr>
              <a:buNone/>
            </a:pPr>
            <a:r>
              <a:rPr lang="cs-CZ" dirty="0" smtClean="0"/>
              <a:t>2. Směřování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sz="2600" dirty="0" smtClean="0"/>
              <a:t>– k dospělosti</a:t>
            </a:r>
          </a:p>
          <a:p>
            <a:pPr>
              <a:buNone/>
            </a:pPr>
            <a:r>
              <a:rPr lang="cs-CZ" sz="2600" dirty="0" smtClean="0"/>
              <a:t> – k </a:t>
            </a:r>
            <a:r>
              <a:rPr lang="cs-CZ" sz="2600" dirty="0" err="1" smtClean="0"/>
              <a:t>sebepojetí</a:t>
            </a:r>
            <a:r>
              <a:rPr lang="cs-CZ" sz="2600" dirty="0" smtClean="0"/>
              <a:t> a  autentičnosti</a:t>
            </a:r>
          </a:p>
          <a:p>
            <a:pPr>
              <a:buNone/>
            </a:pPr>
            <a:r>
              <a:rPr lang="cs-CZ" sz="2600" dirty="0" smtClean="0"/>
              <a:t> – k nezávislosti</a:t>
            </a:r>
          </a:p>
          <a:p>
            <a:pPr>
              <a:buNone/>
            </a:pPr>
            <a:r>
              <a:rPr lang="cs-CZ" dirty="0" smtClean="0"/>
              <a:t>3. Potenciality růstu a rozvoje </a:t>
            </a:r>
            <a:r>
              <a:rPr lang="cs-CZ" sz="2600" dirty="0" smtClean="0"/>
              <a:t>(vnitřní možnosti)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Humanistická psychologie a pohled na dítě v situaci výchovy a vzdělání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400" dirty="0" smtClean="0"/>
              <a:t>Výchova jako pomoc jedinci při jeho rozvoji a růstu</a:t>
            </a:r>
          </a:p>
          <a:p>
            <a:r>
              <a:rPr lang="cs-CZ" sz="2400" dirty="0" smtClean="0"/>
              <a:t>Výchova a vzdělávání jako realizace vnitřních potencí</a:t>
            </a:r>
          </a:p>
          <a:p>
            <a:r>
              <a:rPr lang="cs-CZ" sz="2400" dirty="0" smtClean="0"/>
              <a:t>Akceptování dětských potřeb (</a:t>
            </a:r>
            <a:r>
              <a:rPr lang="cs-CZ" sz="2400" dirty="0" err="1" smtClean="0"/>
              <a:t>Maslow</a:t>
            </a:r>
            <a:r>
              <a:rPr lang="cs-CZ" sz="2400" dirty="0" smtClean="0"/>
              <a:t>) – pyramida</a:t>
            </a:r>
          </a:p>
          <a:p>
            <a:pPr>
              <a:buNone/>
            </a:pPr>
            <a:r>
              <a:rPr lang="cs-CZ" u="sng" dirty="0" smtClean="0"/>
              <a:t>Nároky na učitele:</a:t>
            </a:r>
          </a:p>
          <a:p>
            <a:pPr>
              <a:buNone/>
            </a:pPr>
            <a:r>
              <a:rPr lang="cs-CZ" sz="2400" dirty="0" smtClean="0"/>
              <a:t>Pedagogické kompetence: vše ku prospěchu dítěte</a:t>
            </a:r>
          </a:p>
          <a:p>
            <a:pPr>
              <a:buNone/>
            </a:pPr>
            <a:r>
              <a:rPr lang="cs-CZ" sz="2400" dirty="0" smtClean="0"/>
              <a:t>(překonat rutinní prakticismus) a význam pedagogické reflexe a sebereflexe</a:t>
            </a:r>
          </a:p>
          <a:p>
            <a:pPr>
              <a:buNone/>
            </a:pPr>
            <a:r>
              <a:rPr lang="cs-CZ" sz="2400" dirty="0" smtClean="0"/>
              <a:t>Pedagogické ctnosti (4) – </a:t>
            </a:r>
            <a:r>
              <a:rPr lang="cs-CZ" sz="2400" dirty="0" err="1" smtClean="0"/>
              <a:t>Křivohlavý</a:t>
            </a:r>
            <a:r>
              <a:rPr lang="cs-CZ" sz="2400" dirty="0" smtClean="0"/>
              <a:t> : </a:t>
            </a:r>
          </a:p>
          <a:p>
            <a:pPr>
              <a:buFontTx/>
              <a:buChar char="-"/>
            </a:pPr>
            <a:r>
              <a:rPr lang="cs-CZ" sz="2400" dirty="0" smtClean="0"/>
              <a:t>pedagogická láska </a:t>
            </a:r>
          </a:p>
          <a:p>
            <a:pPr>
              <a:buFontTx/>
              <a:buChar char="-"/>
            </a:pPr>
            <a:r>
              <a:rPr lang="cs-CZ" sz="2400" dirty="0" err="1" smtClean="0"/>
              <a:t>ped</a:t>
            </a:r>
            <a:r>
              <a:rPr lang="cs-CZ" sz="2400" dirty="0" smtClean="0"/>
              <a:t>. moudrost </a:t>
            </a:r>
          </a:p>
          <a:p>
            <a:pPr>
              <a:buFontTx/>
              <a:buChar char="-"/>
            </a:pPr>
            <a:r>
              <a:rPr lang="cs-CZ" sz="2400" dirty="0" err="1" smtClean="0"/>
              <a:t>ped</a:t>
            </a:r>
            <a:r>
              <a:rPr lang="cs-CZ" sz="2400" dirty="0" smtClean="0"/>
              <a:t>.. odvaha </a:t>
            </a:r>
          </a:p>
          <a:p>
            <a:pPr>
              <a:buFontTx/>
              <a:buChar char="-"/>
            </a:pPr>
            <a:r>
              <a:rPr lang="cs-CZ" sz="2400" dirty="0" err="1" smtClean="0"/>
              <a:t>ped</a:t>
            </a:r>
            <a:r>
              <a:rPr lang="cs-CZ" sz="2400" dirty="0" smtClean="0"/>
              <a:t>. důvěryhodnost</a:t>
            </a:r>
            <a:endParaRPr lang="cs-CZ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57290" y="21429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Vychovávat = věřit v možnost zlepšení </a:t>
            </a:r>
            <a:r>
              <a:rPr lang="cs-CZ" sz="2700" dirty="0" smtClean="0"/>
              <a:t>(</a:t>
            </a:r>
            <a:r>
              <a:rPr lang="cs-CZ" sz="2700" dirty="0" err="1" smtClean="0"/>
              <a:t>Feuerstein</a:t>
            </a:r>
            <a:r>
              <a:rPr lang="cs-CZ" sz="2700" smtClean="0"/>
              <a:t>  in </a:t>
            </a:r>
            <a:r>
              <a:rPr lang="cs-CZ" sz="2700" dirty="0" err="1" smtClean="0"/>
              <a:t>Laniado</a:t>
            </a:r>
            <a:r>
              <a:rPr lang="cs-CZ" sz="2700" dirty="0" smtClean="0"/>
              <a:t>, 2004, s. 27)</a:t>
            </a: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cs-CZ" u="sng" dirty="0" smtClean="0"/>
              <a:t>5 postojů dobrého vychovatele</a:t>
            </a:r>
            <a:r>
              <a:rPr lang="cs-CZ" dirty="0" smtClean="0"/>
              <a:t>:</a:t>
            </a:r>
          </a:p>
          <a:p>
            <a:r>
              <a:rPr lang="cs-CZ" dirty="0" smtClean="0"/>
              <a:t>Lidské bytosti se mohou měnit</a:t>
            </a:r>
          </a:p>
          <a:p>
            <a:r>
              <a:rPr lang="cs-CZ" dirty="0" smtClean="0"/>
              <a:t>Měnit se může i osoba, kterou vychovávám</a:t>
            </a:r>
          </a:p>
          <a:p>
            <a:r>
              <a:rPr lang="cs-CZ" dirty="0" smtClean="0"/>
              <a:t>Mohu změnit osobu, kterou vychovávám</a:t>
            </a:r>
          </a:p>
          <a:p>
            <a:r>
              <a:rPr lang="cs-CZ" dirty="0" smtClean="0"/>
              <a:t>Já sám/sama se mohu (a musím) měnit</a:t>
            </a:r>
          </a:p>
          <a:p>
            <a:r>
              <a:rPr lang="cs-CZ" dirty="0" smtClean="0"/>
              <a:t>Společnost může (a musí) být měněna jednotlivci, z nichž se skládá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Literatura: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HELUS, Z. Dítě v osobnostním pojetí. Praha : Portál, 2004.</a:t>
            </a:r>
          </a:p>
          <a:p>
            <a:pPr>
              <a:buNone/>
            </a:pPr>
            <a:r>
              <a:rPr lang="cs-CZ" dirty="0" smtClean="0"/>
              <a:t>LANIADO, N. Jak odmalička rozvíjet inteligenci dětí. Praha : Portál, 2004.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520</TotalTime>
  <Words>509</Words>
  <Application>Microsoft Office PowerPoint</Application>
  <PresentationFormat>Předvádění na obrazovce (4:3)</PresentationFormat>
  <Paragraphs>49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Slunovrat</vt:lpstr>
      <vt:lpstr>Dítě v dnešním světě - obrat k dítěti v pedagogice</vt:lpstr>
      <vt:lpstr>O čem je třeba uvažovat:</vt:lpstr>
      <vt:lpstr>Pozice dítěte ve společnosti: všeobecné znepokojení (Helus 2OO4, s. 63) – důvody: </vt:lpstr>
      <vt:lpstr>Objevování dítěte: každé dítě je cenná osobnost v každé fázi svého vývoje</vt:lpstr>
      <vt:lpstr>Humanistická psychologie a pohled na dítě v situaci výchovy a vzdělání</vt:lpstr>
      <vt:lpstr>Vychovávat = věřit v možnost zlepšení (Feuerstein  in Laniado, 2004, s. 27)</vt:lpstr>
      <vt:lpstr>Literatura: 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Dítě v dnešním světě - obrat k dítěti v pedagogice</dc:title>
  <dc:creator>filova</dc:creator>
  <cp:lastModifiedBy>Filova</cp:lastModifiedBy>
  <cp:revision>36</cp:revision>
  <dcterms:created xsi:type="dcterms:W3CDTF">2009-02-20T09:35:21Z</dcterms:created>
  <dcterms:modified xsi:type="dcterms:W3CDTF">2011-09-27T13:21:39Z</dcterms:modified>
</cp:coreProperties>
</file>