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EF8F43-8054-4883-A416-1A7084D9BA2A}" type="datetimeFigureOut">
              <a:rPr lang="cs-CZ" smtClean="0"/>
              <a:t>18.9.2011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F71801-5870-4BD0-8682-46E5EF23D28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MSBP_LLM3 Literatura 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7854696" cy="2592288"/>
          </a:xfrm>
        </p:spPr>
        <p:txBody>
          <a:bodyPr/>
          <a:lstStyle/>
          <a:p>
            <a:pPr algn="ctr"/>
            <a:r>
              <a:rPr lang="cs-CZ" sz="3600" dirty="0" smtClean="0"/>
              <a:t>1. přednáška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r>
              <a:rPr lang="cs-CZ" sz="1800" dirty="0" smtClean="0"/>
              <a:t>Mgr. Marcela Hrdličková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Fénelon</a:t>
            </a:r>
            <a:r>
              <a:rPr lang="cs-CZ" b="1" dirty="0" smtClean="0"/>
              <a:t> (1651 – 1715)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47864" y="1844824"/>
            <a:ext cx="5338936" cy="3024336"/>
          </a:xfrm>
        </p:spPr>
        <p:txBody>
          <a:bodyPr/>
          <a:lstStyle/>
          <a:p>
            <a:r>
              <a:rPr lang="cs-CZ" dirty="0" smtClean="0"/>
              <a:t>Vlastním jménem </a:t>
            </a:r>
            <a:r>
              <a:rPr lang="cs-CZ" dirty="0" err="1" smtClean="0"/>
              <a:t>François</a:t>
            </a:r>
            <a:r>
              <a:rPr lang="cs-CZ" dirty="0" smtClean="0"/>
              <a:t> de </a:t>
            </a:r>
            <a:r>
              <a:rPr lang="cs-CZ" dirty="0" err="1" smtClean="0"/>
              <a:t>Salignac</a:t>
            </a:r>
            <a:r>
              <a:rPr lang="cs-CZ" dirty="0" smtClean="0"/>
              <a:t> de la </a:t>
            </a:r>
            <a:r>
              <a:rPr lang="cs-CZ" dirty="0" err="1" smtClean="0"/>
              <a:t>Monthe</a:t>
            </a:r>
            <a:endParaRPr lang="cs-CZ" dirty="0" smtClean="0"/>
          </a:p>
          <a:p>
            <a:pPr marL="274320" lvl="2" indent="-274320">
              <a:buClr>
                <a:schemeClr val="accent3"/>
              </a:buClr>
              <a:buSzPct val="95000"/>
            </a:pPr>
            <a:r>
              <a:rPr lang="cs-CZ" sz="2400" i="1" dirty="0" smtClean="0"/>
              <a:t>Příběhy </a:t>
            </a:r>
            <a:r>
              <a:rPr lang="cs-CZ" sz="2400" i="1" dirty="0" err="1" smtClean="0"/>
              <a:t>Telemachovy</a:t>
            </a:r>
            <a:r>
              <a:rPr lang="cs-CZ" sz="2400" dirty="0" smtClean="0"/>
              <a:t> (1699)</a:t>
            </a:r>
          </a:p>
          <a:p>
            <a:pPr lvl="1"/>
            <a:r>
              <a:rPr lang="cs-CZ" sz="2000" dirty="0" smtClean="0"/>
              <a:t>Pedagogický román</a:t>
            </a:r>
          </a:p>
          <a:p>
            <a:pPr lvl="1"/>
            <a:r>
              <a:rPr lang="cs-CZ" sz="2000" dirty="0" smtClean="0"/>
              <a:t>Volně navazuje na 4. zpěv Odyssey</a:t>
            </a:r>
          </a:p>
          <a:p>
            <a:pPr lvl="1"/>
            <a:r>
              <a:rPr lang="cs-CZ" sz="2000" dirty="0" smtClean="0"/>
              <a:t>Oslava rozumu (postava </a:t>
            </a:r>
            <a:r>
              <a:rPr lang="cs-CZ" sz="2000" dirty="0" err="1" smtClean="0"/>
              <a:t>Mentora</a:t>
            </a:r>
            <a:r>
              <a:rPr lang="cs-CZ" sz="2000" dirty="0" smtClean="0"/>
              <a:t>)</a:t>
            </a:r>
          </a:p>
          <a:p>
            <a:pPr lvl="1"/>
            <a:endParaRPr lang="cs-CZ" dirty="0" smtClean="0"/>
          </a:p>
          <a:p>
            <a:pPr lvl="1">
              <a:buNone/>
            </a:pPr>
            <a:endParaRPr lang="cs-CZ" dirty="0"/>
          </a:p>
        </p:txBody>
      </p:sp>
      <p:pic>
        <p:nvPicPr>
          <p:cNvPr id="4" name="Obrázek 3" descr="fenel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060848"/>
            <a:ext cx="2484235" cy="3088732"/>
          </a:xfrm>
          <a:prstGeom prst="rect">
            <a:avLst/>
          </a:prstGeom>
        </p:spPr>
      </p:pic>
      <p:pic>
        <p:nvPicPr>
          <p:cNvPr id="5" name="Obrázek 4" descr="Telemachus_and_Mento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4288837"/>
            <a:ext cx="2137544" cy="2569163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 smtClean="0"/>
              <a:t>Jean</a:t>
            </a:r>
            <a:r>
              <a:rPr lang="cs-CZ" sz="4000" b="1" dirty="0" smtClean="0"/>
              <a:t>-</a:t>
            </a:r>
            <a:r>
              <a:rPr lang="cs-CZ" sz="4000" b="1" dirty="0" err="1" smtClean="0"/>
              <a:t>Jacques</a:t>
            </a:r>
            <a:r>
              <a:rPr lang="cs-CZ" sz="4000" b="1" dirty="0" smtClean="0"/>
              <a:t> Rousseau (1712 – 1787)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4978896" cy="4389120"/>
          </a:xfrm>
        </p:spPr>
        <p:txBody>
          <a:bodyPr/>
          <a:lstStyle/>
          <a:p>
            <a:r>
              <a:rPr lang="cs-CZ" dirty="0" smtClean="0"/>
              <a:t>Samouk, tajemník a vychovatel</a:t>
            </a:r>
          </a:p>
          <a:p>
            <a:r>
              <a:rPr lang="cs-CZ" dirty="0" smtClean="0"/>
              <a:t>Věnoval se hudbě</a:t>
            </a:r>
          </a:p>
          <a:p>
            <a:r>
              <a:rPr lang="cs-CZ" dirty="0" smtClean="0"/>
              <a:t>Spolupráce s </a:t>
            </a:r>
            <a:r>
              <a:rPr lang="cs-CZ" dirty="0" err="1" smtClean="0"/>
              <a:t>Voltairem</a:t>
            </a:r>
            <a:r>
              <a:rPr lang="cs-CZ" dirty="0" smtClean="0"/>
              <a:t> a Diderotem</a:t>
            </a:r>
          </a:p>
          <a:p>
            <a:r>
              <a:rPr lang="cs-CZ" i="1" dirty="0" smtClean="0"/>
              <a:t>Emil aneb O výchově </a:t>
            </a:r>
            <a:r>
              <a:rPr lang="cs-CZ" dirty="0" smtClean="0"/>
              <a:t>(1762)</a:t>
            </a:r>
          </a:p>
          <a:p>
            <a:pPr lvl="1"/>
            <a:r>
              <a:rPr lang="cs-CZ" dirty="0" smtClean="0"/>
              <a:t>Pedagogický román</a:t>
            </a:r>
          </a:p>
          <a:p>
            <a:pPr lvl="1"/>
            <a:r>
              <a:rPr lang="cs-CZ" dirty="0" smtClean="0"/>
              <a:t>Rady pro rodiče, učitele, vychovatele</a:t>
            </a:r>
          </a:p>
          <a:p>
            <a:pPr lvl="1"/>
            <a:r>
              <a:rPr lang="cs-CZ" dirty="0" smtClean="0"/>
              <a:t>Výchova prožitkem</a:t>
            </a:r>
            <a:endParaRPr lang="cs-CZ" dirty="0"/>
          </a:p>
        </p:txBody>
      </p:sp>
      <p:pic>
        <p:nvPicPr>
          <p:cNvPr id="4" name="Obrázek 3" descr="Rousseau_emil_vycho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76" y="4437112"/>
            <a:ext cx="1412487" cy="2132856"/>
          </a:xfrm>
          <a:prstGeom prst="rect">
            <a:avLst/>
          </a:prstGeom>
        </p:spPr>
      </p:pic>
      <p:pic>
        <p:nvPicPr>
          <p:cNvPr id="5" name="Obrázek 4" descr="225px-Jean-Jacques_Rousseau_(painted_portrait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152" y="2060848"/>
            <a:ext cx="2880320" cy="38148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cs-CZ" sz="7200" b="1" dirty="0" smtClean="0">
                <a:solidFill>
                  <a:schemeClr val="accent3">
                    <a:lumMod val="75000"/>
                  </a:schemeClr>
                </a:solidFill>
              </a:rPr>
              <a:t>Anglické osvícenství</a:t>
            </a:r>
            <a:endParaRPr lang="cs-CZ" sz="7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Jonathan</a:t>
            </a:r>
            <a:r>
              <a:rPr lang="cs-CZ" b="1" dirty="0" smtClean="0"/>
              <a:t> </a:t>
            </a:r>
            <a:r>
              <a:rPr lang="cs-CZ" b="1" dirty="0" err="1" smtClean="0"/>
              <a:t>Swift</a:t>
            </a:r>
            <a:r>
              <a:rPr lang="cs-CZ" b="1" dirty="0" smtClean="0"/>
              <a:t> (1667 – 1745)</a:t>
            </a:r>
            <a:endParaRPr lang="cs-CZ" b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35480"/>
            <a:ext cx="5050904" cy="3365728"/>
          </a:xfrm>
        </p:spPr>
        <p:txBody>
          <a:bodyPr/>
          <a:lstStyle/>
          <a:p>
            <a:r>
              <a:rPr lang="cs-CZ" dirty="0" smtClean="0"/>
              <a:t>Anglikánský duchovní</a:t>
            </a:r>
          </a:p>
          <a:p>
            <a:r>
              <a:rPr lang="cs-CZ" i="1" dirty="0" smtClean="0"/>
              <a:t>Cesty k rozličným dalekým národům světa, ve čtyřech částech, od </a:t>
            </a:r>
            <a:r>
              <a:rPr lang="cs-CZ" i="1" dirty="0" err="1" smtClean="0"/>
              <a:t>Lemuela</a:t>
            </a:r>
            <a:r>
              <a:rPr lang="cs-CZ" i="1" dirty="0" smtClean="0"/>
              <a:t> </a:t>
            </a:r>
            <a:r>
              <a:rPr lang="cs-CZ" i="1" dirty="0" err="1" smtClean="0"/>
              <a:t>Gullivera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Gulliverovy</a:t>
            </a:r>
            <a:r>
              <a:rPr lang="cs-CZ" i="1" dirty="0" smtClean="0"/>
              <a:t> cesty, </a:t>
            </a:r>
            <a:r>
              <a:rPr lang="cs-CZ" dirty="0" smtClean="0"/>
              <a:t>1726)</a:t>
            </a:r>
          </a:p>
          <a:p>
            <a:pPr lvl="1"/>
            <a:r>
              <a:rPr lang="cs-CZ" sz="1800" dirty="0" smtClean="0"/>
              <a:t>Satirický fantastický fiktivní cestopis</a:t>
            </a:r>
          </a:p>
          <a:p>
            <a:pPr lvl="1"/>
            <a:r>
              <a:rPr lang="cs-CZ" sz="1800" dirty="0" smtClean="0"/>
              <a:t>4 dílný alegorický román – pro děti neintencionálně první dva díly</a:t>
            </a:r>
            <a:endParaRPr lang="cs-CZ" sz="1800" dirty="0"/>
          </a:p>
        </p:txBody>
      </p:sp>
      <p:pic>
        <p:nvPicPr>
          <p:cNvPr id="5" name="Obrázek 4" descr="225px-Jonathan_swif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61654" y="1772817"/>
            <a:ext cx="1990665" cy="2592288"/>
          </a:xfrm>
          <a:prstGeom prst="rect">
            <a:avLst/>
          </a:prstGeom>
        </p:spPr>
      </p:pic>
      <p:pic>
        <p:nvPicPr>
          <p:cNvPr id="6" name="Obrázek 5" descr="swif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4583832"/>
            <a:ext cx="2738098" cy="227416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Daniel </a:t>
            </a:r>
            <a:r>
              <a:rPr lang="cs-CZ" b="1" dirty="0" err="1" smtClean="0"/>
              <a:t>Defoe</a:t>
            </a:r>
            <a:r>
              <a:rPr lang="cs-CZ" b="1" dirty="0" smtClean="0"/>
              <a:t> (1660 – 1731)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Obchodní, prozaik</a:t>
            </a:r>
          </a:p>
          <a:p>
            <a:r>
              <a:rPr lang="cs-CZ" sz="2000" i="1" dirty="0" smtClean="0"/>
              <a:t>Život a podivuhodná a překvapující dobrodružství Robinsona </a:t>
            </a:r>
            <a:r>
              <a:rPr lang="cs-CZ" sz="2000" i="1" dirty="0" err="1" smtClean="0"/>
              <a:t>Crusoea</a:t>
            </a:r>
            <a:r>
              <a:rPr lang="cs-CZ" sz="2000" i="1" dirty="0" smtClean="0"/>
              <a:t>, námořníka z Yorku, který zcela sám prožil osmadvacet let u amerického pobřeží nedaleko velké řeky </a:t>
            </a:r>
            <a:r>
              <a:rPr lang="cs-CZ" sz="2000" i="1" dirty="0" err="1" smtClean="0"/>
              <a:t>Orinoco</a:t>
            </a:r>
            <a:r>
              <a:rPr lang="cs-CZ" sz="2000" i="1" dirty="0" smtClean="0"/>
              <a:t> na neobývaném ostrově, na jehož břehy byl vržen následkem ztroskotání, při němž až na něho zahynula celá posádka, se zprávou o neméně podivuhodném způsobu, jímž byl nakonec osvobozen </a:t>
            </a:r>
            <a:r>
              <a:rPr lang="cs-CZ" sz="2000" i="1" dirty="0" smtClean="0"/>
              <a:t>piráty (Robinson </a:t>
            </a:r>
            <a:r>
              <a:rPr lang="cs-CZ" sz="2000" i="1" dirty="0" err="1" smtClean="0"/>
              <a:t>Crusoe</a:t>
            </a:r>
            <a:r>
              <a:rPr lang="cs-CZ" sz="2000" i="1" dirty="0" smtClean="0"/>
              <a:t>, 1719)</a:t>
            </a:r>
          </a:p>
          <a:p>
            <a:pPr lvl="1"/>
            <a:r>
              <a:rPr lang="cs-CZ" sz="1600" i="1" dirty="0" smtClean="0"/>
              <a:t>Fiktivní autobiografie</a:t>
            </a:r>
          </a:p>
          <a:p>
            <a:pPr lvl="1"/>
            <a:r>
              <a:rPr lang="cs-CZ" sz="1600" i="1" dirty="0" smtClean="0"/>
              <a:t>3 díly</a:t>
            </a:r>
          </a:p>
          <a:p>
            <a:pPr lvl="1"/>
            <a:r>
              <a:rPr lang="cs-CZ" sz="1600" i="1" dirty="0" smtClean="0"/>
              <a:t>Řada adaptací:</a:t>
            </a:r>
          </a:p>
          <a:p>
            <a:pPr lvl="2"/>
            <a:r>
              <a:rPr lang="cs-CZ" sz="1400" b="1" u="sng" dirty="0" err="1" smtClean="0"/>
              <a:t>Joachim</a:t>
            </a:r>
            <a:r>
              <a:rPr lang="cs-CZ" sz="1400" b="1" u="sng" dirty="0" smtClean="0"/>
              <a:t> Heinrich Campe</a:t>
            </a:r>
            <a:r>
              <a:rPr lang="cs-CZ" sz="1400" dirty="0" smtClean="0"/>
              <a:t> (1746 – 1818): Mladší Robinson (1779)</a:t>
            </a:r>
          </a:p>
          <a:p>
            <a:pPr lvl="2"/>
            <a:r>
              <a:rPr lang="cs-CZ" sz="1400" dirty="0" smtClean="0"/>
              <a:t>Česká adaptace </a:t>
            </a:r>
            <a:r>
              <a:rPr lang="cs-CZ" sz="1400" b="1" u="sng" dirty="0" smtClean="0"/>
              <a:t>Josefa </a:t>
            </a:r>
            <a:r>
              <a:rPr lang="cs-CZ" sz="1400" b="1" u="sng" dirty="0" err="1" smtClean="0"/>
              <a:t>Věromíra</a:t>
            </a:r>
            <a:r>
              <a:rPr lang="cs-CZ" sz="1400" b="1" u="sng" dirty="0" smtClean="0"/>
              <a:t> Plevy</a:t>
            </a:r>
            <a:r>
              <a:rPr lang="cs-CZ" sz="1400" dirty="0" smtClean="0"/>
              <a:t> (1899 – 1985)</a:t>
            </a:r>
          </a:p>
          <a:p>
            <a:pPr lvl="2">
              <a:buNone/>
            </a:pPr>
            <a:endParaRPr lang="cs-CZ" sz="13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Od konce 18. do 19. století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Didaktizující a moralizující tvorba</a:t>
            </a:r>
          </a:p>
          <a:p>
            <a:r>
              <a:rPr lang="cs-CZ" dirty="0" smtClean="0"/>
              <a:t>Např. </a:t>
            </a:r>
            <a:r>
              <a:rPr lang="cs-CZ" b="1" u="sng" dirty="0" err="1" smtClean="0"/>
              <a:t>Sophie</a:t>
            </a:r>
            <a:r>
              <a:rPr lang="cs-CZ" b="1" u="sng" dirty="0" smtClean="0"/>
              <a:t> de </a:t>
            </a:r>
            <a:r>
              <a:rPr lang="cs-CZ" b="1" u="sng" dirty="0" err="1" smtClean="0"/>
              <a:t>Ségur</a:t>
            </a:r>
            <a:r>
              <a:rPr lang="cs-CZ" b="1" u="sng" dirty="0" smtClean="0"/>
              <a:t> </a:t>
            </a:r>
            <a:r>
              <a:rPr lang="cs-CZ" dirty="0" smtClean="0"/>
              <a:t>(1799 – 1874)</a:t>
            </a:r>
          </a:p>
          <a:p>
            <a:pPr lvl="1"/>
            <a:r>
              <a:rPr lang="cs-CZ" i="1" dirty="0" smtClean="0"/>
              <a:t>Nehody malé Žofie </a:t>
            </a:r>
            <a:r>
              <a:rPr lang="cs-CZ" dirty="0" smtClean="0"/>
              <a:t>(1859)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b="1" u="sng" dirty="0" smtClean="0"/>
              <a:t>Heinrich Hoffmann </a:t>
            </a:r>
            <a:r>
              <a:rPr lang="cs-CZ" dirty="0" smtClean="0"/>
              <a:t>(1809 – 1894)</a:t>
            </a:r>
          </a:p>
          <a:p>
            <a:pPr lvl="1"/>
            <a:r>
              <a:rPr lang="cs-CZ" dirty="0" smtClean="0"/>
              <a:t>Pokus vymanit se</a:t>
            </a:r>
          </a:p>
          <a:p>
            <a:pPr lvl="1"/>
            <a:r>
              <a:rPr lang="cs-CZ" i="1" dirty="0" err="1" smtClean="0"/>
              <a:t>Struwwelpeter</a:t>
            </a:r>
            <a:r>
              <a:rPr lang="cs-CZ" dirty="0" smtClean="0"/>
              <a:t> (1845, </a:t>
            </a:r>
            <a:r>
              <a:rPr lang="cs-CZ" i="1" dirty="0" err="1" smtClean="0"/>
              <a:t>Ježipetr</a:t>
            </a:r>
            <a:r>
              <a:rPr lang="cs-CZ" dirty="0" smtClean="0"/>
              <a:t>)</a:t>
            </a:r>
          </a:p>
          <a:p>
            <a:pPr lvl="1">
              <a:buNone/>
            </a:pPr>
            <a:endParaRPr lang="cs-CZ" dirty="0" smtClean="0"/>
          </a:p>
        </p:txBody>
      </p:sp>
      <p:pic>
        <p:nvPicPr>
          <p:cNvPr id="6" name="Obrázek 5" descr="00563702076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60232" y="1988841"/>
            <a:ext cx="1428404" cy="1944216"/>
          </a:xfrm>
          <a:prstGeom prst="rect">
            <a:avLst/>
          </a:prstGeom>
        </p:spPr>
      </p:pic>
      <p:pic>
        <p:nvPicPr>
          <p:cNvPr id="7" name="Obrázek 6" descr="phpwVOz3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4149080"/>
            <a:ext cx="1425898" cy="2281436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Počátky literatury pro děti a mládež v českém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Ze staršího písemnictví:</a:t>
            </a:r>
          </a:p>
          <a:p>
            <a:pPr lvl="1"/>
            <a:r>
              <a:rPr lang="cs-CZ" dirty="0" smtClean="0"/>
              <a:t>Tomáš Štítný ze Štítného</a:t>
            </a:r>
          </a:p>
          <a:p>
            <a:pPr lvl="1"/>
            <a:r>
              <a:rPr lang="cs-CZ" dirty="0" smtClean="0"/>
              <a:t>Jan Amos Komenský: Svět v obrazech</a:t>
            </a:r>
          </a:p>
          <a:p>
            <a:r>
              <a:rPr lang="cs-CZ" dirty="0" smtClean="0"/>
              <a:t>Doložené počátky skutečné literatury pro děti a mládež: vláda Marie Terezie a Josefa II.</a:t>
            </a:r>
          </a:p>
          <a:p>
            <a:r>
              <a:rPr lang="cs-CZ" dirty="0" smtClean="0"/>
              <a:t>Dlouhá převaha moralizujících nebo sentimentálních děl, později adaptací z německého prostředí</a:t>
            </a:r>
          </a:p>
          <a:p>
            <a:r>
              <a:rPr lang="cs-CZ" dirty="0" smtClean="0"/>
              <a:t>Od 20. let první české slabikáře</a:t>
            </a:r>
          </a:p>
          <a:p>
            <a:r>
              <a:rPr lang="cs-CZ" dirty="0" smtClean="0"/>
              <a:t>čeština jako vyučovací jazyk</a:t>
            </a:r>
          </a:p>
          <a:p>
            <a:r>
              <a:rPr lang="cs-CZ" dirty="0" smtClean="0"/>
              <a:t>Postupný odklon od didaktismu </a:t>
            </a:r>
            <a:r>
              <a:rPr lang="cs-CZ" dirty="0" smtClean="0">
                <a:sym typeface="Symbol"/>
              </a:rPr>
              <a:t> zumělečťování </a:t>
            </a:r>
            <a:r>
              <a:rPr lang="cs-CZ" smtClean="0">
                <a:sym typeface="Symbol"/>
              </a:rPr>
              <a:t>dětské literatury</a:t>
            </a:r>
            <a:endParaRPr lang="cs-CZ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hodiny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1) Organizace kurzu</a:t>
            </a:r>
          </a:p>
          <a:p>
            <a:pPr lvl="1"/>
            <a:r>
              <a:rPr lang="cs-CZ" sz="1600" dirty="0" smtClean="0"/>
              <a:t>Přednášky</a:t>
            </a:r>
          </a:p>
          <a:p>
            <a:pPr lvl="1"/>
            <a:r>
              <a:rPr lang="cs-CZ" sz="1600" dirty="0" smtClean="0"/>
              <a:t>Možnost konzultací: Po 10:15 – 11:15 (</a:t>
            </a:r>
            <a:r>
              <a:rPr lang="cs-CZ" sz="1600" dirty="0" err="1" smtClean="0"/>
              <a:t>PdF</a:t>
            </a:r>
            <a:r>
              <a:rPr lang="cs-CZ" sz="1600" dirty="0" smtClean="0"/>
              <a:t>), St 9:45 – 10:45 (FF), po domluvě e-mailem</a:t>
            </a:r>
          </a:p>
          <a:p>
            <a:pPr lvl="1"/>
            <a:r>
              <a:rPr lang="cs-CZ" sz="1600" dirty="0" smtClean="0"/>
              <a:t>V </a:t>
            </a:r>
            <a:r>
              <a:rPr lang="cs-CZ" sz="1600" dirty="0" err="1" smtClean="0"/>
              <a:t>ISu</a:t>
            </a:r>
            <a:r>
              <a:rPr lang="cs-CZ" sz="1600" dirty="0" smtClean="0"/>
              <a:t> interaktivní osnova, v diskusním fóru vlákno pro komunikaci s vyučující (dotazy, nejasnosti, připomínky)</a:t>
            </a:r>
          </a:p>
          <a:p>
            <a:r>
              <a:rPr lang="cs-CZ" dirty="0" smtClean="0"/>
              <a:t>2) Podmínky ukončení kurzu</a:t>
            </a:r>
          </a:p>
          <a:p>
            <a:pPr lvl="1"/>
            <a:r>
              <a:rPr lang="cs-CZ" sz="1800" dirty="0" smtClean="0"/>
              <a:t>Zápočtový test – viz IS, v zápočtovém týdnu bude 1. termín</a:t>
            </a:r>
          </a:p>
          <a:p>
            <a:pPr lvl="1"/>
            <a:r>
              <a:rPr lang="cs-CZ" sz="1800" dirty="0" smtClean="0"/>
              <a:t>Součástí testu i prověření četby – viz seznam (v </a:t>
            </a:r>
            <a:r>
              <a:rPr lang="cs-CZ" sz="1800" dirty="0" err="1" smtClean="0"/>
              <a:t>ISu</a:t>
            </a:r>
            <a:r>
              <a:rPr lang="cs-CZ" sz="1800" dirty="0" smtClean="0"/>
              <a:t>)</a:t>
            </a:r>
          </a:p>
          <a:p>
            <a:r>
              <a:rPr lang="cs-CZ" dirty="0" smtClean="0"/>
              <a:t>3) Sekundární literatura a základní terminologie</a:t>
            </a:r>
          </a:p>
          <a:p>
            <a:r>
              <a:rPr lang="cs-CZ" dirty="0" smtClean="0"/>
              <a:t>4) </a:t>
            </a:r>
            <a:r>
              <a:rPr lang="cs-CZ" dirty="0" smtClean="0"/>
              <a:t>Počátky evropské literatury pro děti a </a:t>
            </a:r>
            <a:r>
              <a:rPr lang="cs-CZ" dirty="0" smtClean="0"/>
              <a:t>mládež</a:t>
            </a:r>
          </a:p>
          <a:p>
            <a:r>
              <a:rPr lang="cs-CZ" dirty="0" smtClean="0"/>
              <a:t>5</a:t>
            </a:r>
            <a:r>
              <a:rPr lang="cs-CZ" dirty="0" smtClean="0"/>
              <a:t>) Počátky české literatury pro děti a mládež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sekundární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600" dirty="0" smtClean="0"/>
              <a:t>ČEŇKOVÁ, Jana a kol. </a:t>
            </a:r>
            <a:r>
              <a:rPr lang="cs-CZ" sz="1600" i="1" dirty="0" smtClean="0"/>
              <a:t>Vývoj literatury pro děti a mládež a její žánrové struktury</a:t>
            </a:r>
            <a:r>
              <a:rPr lang="cs-CZ" sz="1600" dirty="0" smtClean="0"/>
              <a:t>. Praha: Portál, 2006.</a:t>
            </a:r>
          </a:p>
          <a:p>
            <a:r>
              <a:rPr lang="cs-CZ" sz="1600" dirty="0" smtClean="0"/>
              <a:t>ŠUBRTOVÁ, Milena. </a:t>
            </a:r>
            <a:r>
              <a:rPr lang="cs-CZ" sz="1600" i="1" dirty="0" smtClean="0"/>
              <a:t>Brněnské impulzy v literatuře pro děti. Z dějin světové literatury pro děti a mládež. </a:t>
            </a:r>
            <a:r>
              <a:rPr lang="cs-CZ" sz="1600" dirty="0" smtClean="0"/>
              <a:t>Slavkov u Brna: Bedřich </a:t>
            </a:r>
            <a:r>
              <a:rPr lang="cs-CZ" sz="1600" dirty="0" err="1" smtClean="0"/>
              <a:t>Maleček</a:t>
            </a:r>
            <a:r>
              <a:rPr lang="cs-CZ" sz="1600" dirty="0" smtClean="0"/>
              <a:t> – BM </a:t>
            </a:r>
            <a:r>
              <a:rPr lang="cs-CZ" sz="1600" dirty="0" err="1" smtClean="0"/>
              <a:t>Typo</a:t>
            </a:r>
            <a:r>
              <a:rPr lang="cs-CZ" sz="1600" dirty="0" smtClean="0"/>
              <a:t>, 2007.</a:t>
            </a:r>
          </a:p>
          <a:p>
            <a:r>
              <a:rPr lang="cs-CZ" sz="1600" dirty="0" smtClean="0"/>
              <a:t>TOMAN, Jaroslav. </a:t>
            </a:r>
            <a:r>
              <a:rPr lang="cs-CZ" sz="1600" i="1" dirty="0" smtClean="0"/>
              <a:t>Vybrané kapitoly z teorie dětské literatury</a:t>
            </a:r>
            <a:r>
              <a:rPr lang="cs-CZ" sz="1600" dirty="0" smtClean="0"/>
              <a:t>. České Budějovice: Pedagogická fakulta Jihočeské univerzity,  1992.</a:t>
            </a:r>
          </a:p>
          <a:p>
            <a:r>
              <a:rPr lang="cs-CZ" sz="1600" dirty="0" smtClean="0"/>
              <a:t>DOROVSKÝ, Ivan – ŘEŘICHOVÁ, Vlasta a kol. </a:t>
            </a:r>
            <a:r>
              <a:rPr lang="cs-CZ" sz="1600" i="1" dirty="0" smtClean="0"/>
              <a:t>Slovník autorů literatury pro děti a mládež 1. Zahraniční spisovatelé. </a:t>
            </a:r>
            <a:r>
              <a:rPr lang="cs-CZ" sz="1600" dirty="0" smtClean="0"/>
              <a:t>Praha: </a:t>
            </a:r>
            <a:r>
              <a:rPr lang="cs-CZ" sz="1600" dirty="0" err="1" smtClean="0"/>
              <a:t>Libri</a:t>
            </a:r>
            <a:r>
              <a:rPr lang="cs-CZ" sz="1600" dirty="0" smtClean="0"/>
              <a:t>, 2007.</a:t>
            </a:r>
          </a:p>
          <a:p>
            <a:r>
              <a:rPr lang="cs-CZ" sz="1600" dirty="0" smtClean="0"/>
              <a:t>URBANOVÁ, Svatava. Meandry a metamorfózy dětské literatury. </a:t>
            </a:r>
            <a:r>
              <a:rPr lang="cs-CZ" sz="1600" dirty="0" smtClean="0"/>
              <a:t> </a:t>
            </a:r>
            <a:r>
              <a:rPr lang="cs-CZ" sz="1600" dirty="0" smtClean="0"/>
              <a:t>Olomouc: </a:t>
            </a:r>
            <a:r>
              <a:rPr lang="cs-CZ" sz="1600" dirty="0" err="1" smtClean="0"/>
              <a:t>Votobia</a:t>
            </a:r>
            <a:r>
              <a:rPr lang="cs-CZ" sz="1600" dirty="0" smtClean="0"/>
              <a:t>, 2003.</a:t>
            </a:r>
          </a:p>
          <a:p>
            <a:r>
              <a:rPr lang="cs-CZ" sz="1600" dirty="0" smtClean="0"/>
              <a:t>URBANOVÁ, Svatava a kol. Sedm klíčů k otevření literatury pro děti a mládež 90. let XX. století. Olomouc: </a:t>
            </a:r>
            <a:r>
              <a:rPr lang="cs-CZ" sz="1600" dirty="0" err="1" smtClean="0"/>
              <a:t>Votobia</a:t>
            </a:r>
            <a:r>
              <a:rPr lang="cs-CZ" sz="1600" dirty="0" smtClean="0"/>
              <a:t>, 2004.</a:t>
            </a:r>
          </a:p>
          <a:p>
            <a:r>
              <a:rPr lang="cs-CZ" sz="1600" dirty="0" smtClean="0"/>
              <a:t>URBANOVÁ, Svatava – ROSOVÁ, Milena. Žánry, osobnosti díla. Ostrava: Ostravská univerzita, 2005.</a:t>
            </a:r>
          </a:p>
          <a:p>
            <a:r>
              <a:rPr lang="cs-CZ" sz="1200" dirty="0" smtClean="0"/>
              <a:t>(Další odborná literatura věnovaná teorii a historii literatury pro děti a mládež.)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600" dirty="0" smtClean="0"/>
              <a:t>Předpokládá se znalost terminologie v rozsahu publikace Jaroslava Tomana Vybrané kapitoly z teorie dětské literatury.</a:t>
            </a:r>
          </a:p>
          <a:p>
            <a:r>
              <a:rPr lang="cs-CZ" dirty="0" smtClean="0"/>
              <a:t>Intencionální X neintencionální literatura pro děti a mládež</a:t>
            </a:r>
          </a:p>
          <a:p>
            <a:r>
              <a:rPr lang="cs-CZ" dirty="0" smtClean="0"/>
              <a:t>Dětský aspekt</a:t>
            </a:r>
          </a:p>
          <a:p>
            <a:r>
              <a:rPr lang="cs-CZ" dirty="0" smtClean="0"/>
              <a:t>Etapy dětského čtenářství</a:t>
            </a:r>
          </a:p>
          <a:p>
            <a:r>
              <a:rPr lang="cs-CZ" dirty="0" smtClean="0"/>
              <a:t>Základní žánry dětského čtenářství, jejich typy a varianty</a:t>
            </a:r>
          </a:p>
          <a:p>
            <a:r>
              <a:rPr lang="cs-CZ" dirty="0" smtClean="0"/>
              <a:t>Základní funkce literatury pro děti a mládež</a:t>
            </a:r>
          </a:p>
          <a:p>
            <a:r>
              <a:rPr lang="cs-CZ" dirty="0" smtClean="0"/>
              <a:t>Světová literatura pro děti a mládež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Počátky evropské literatury </a:t>
            </a:r>
            <a:br>
              <a:rPr lang="cs-CZ" dirty="0" smtClean="0"/>
            </a:br>
            <a:r>
              <a:rPr lang="cs-CZ" dirty="0" smtClean="0"/>
              <a:t>pro děti a mládež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Souvislost s pojetím dětství</a:t>
            </a:r>
          </a:p>
          <a:p>
            <a:r>
              <a:rPr lang="cs-CZ" dirty="0" smtClean="0"/>
              <a:t>Dítě jako adresát literárního díla</a:t>
            </a:r>
          </a:p>
          <a:p>
            <a:r>
              <a:rPr lang="cs-CZ" dirty="0" smtClean="0"/>
              <a:t>Příčiny pozdního vzniku literatury intencionálně určené dětem:</a:t>
            </a:r>
          </a:p>
          <a:p>
            <a:pPr lvl="1"/>
            <a:r>
              <a:rPr lang="cs-CZ" dirty="0" smtClean="0"/>
              <a:t>1) kniha před vynálezem knihtisku luxusním zbožím</a:t>
            </a:r>
          </a:p>
          <a:p>
            <a:pPr lvl="1"/>
            <a:r>
              <a:rPr lang="cs-CZ" dirty="0" smtClean="0"/>
              <a:t>2) negramotnost</a:t>
            </a:r>
          </a:p>
          <a:p>
            <a:pPr lvl="1"/>
            <a:r>
              <a:rPr lang="cs-CZ" dirty="0" smtClean="0"/>
              <a:t>3) vysoká dětská úmrtnost</a:t>
            </a:r>
          </a:p>
          <a:p>
            <a:r>
              <a:rPr lang="cs-CZ" dirty="0" smtClean="0"/>
              <a:t>Bible jako hodnotná literatura pro děti</a:t>
            </a:r>
          </a:p>
          <a:p>
            <a:r>
              <a:rPr lang="cs-CZ" dirty="0" smtClean="0"/>
              <a:t>Konec 17. století – plnohodnotná literatura pro děti a mládež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180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cs-CZ" sz="6000" dirty="0" smtClean="0">
                <a:solidFill>
                  <a:schemeClr val="accent3">
                    <a:lumMod val="75000"/>
                  </a:schemeClr>
                </a:solidFill>
              </a:rPr>
              <a:t>Francouzské osvícenství</a:t>
            </a:r>
            <a:endParaRPr lang="cs-CZ" sz="6000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Charles </a:t>
            </a:r>
            <a:r>
              <a:rPr lang="cs-CZ" b="1" dirty="0" err="1" smtClean="0"/>
              <a:t>Perrault</a:t>
            </a:r>
            <a:r>
              <a:rPr lang="cs-CZ" b="1" dirty="0" smtClean="0"/>
              <a:t> (1628 – 1703)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2856"/>
            <a:ext cx="5410944" cy="4191744"/>
          </a:xfrm>
        </p:spPr>
        <p:txBody>
          <a:bodyPr/>
          <a:lstStyle/>
          <a:p>
            <a:r>
              <a:rPr lang="cs-CZ" dirty="0" smtClean="0"/>
              <a:t>Francouzský prozaik a básník</a:t>
            </a:r>
          </a:p>
          <a:p>
            <a:r>
              <a:rPr lang="cs-CZ" i="1" dirty="0" smtClean="0"/>
              <a:t>Příběhy a pohádky ze starých časů s ponaučením </a:t>
            </a:r>
            <a:r>
              <a:rPr lang="cs-CZ" dirty="0" smtClean="0"/>
              <a:t>(1697, později jako </a:t>
            </a:r>
            <a:r>
              <a:rPr lang="cs-CZ" i="1" dirty="0" smtClean="0"/>
              <a:t>Pohádky matky Husy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Mj. </a:t>
            </a:r>
            <a:r>
              <a:rPr lang="cs-CZ" i="1" dirty="0" smtClean="0"/>
              <a:t>Červená karkulka</a:t>
            </a:r>
            <a:r>
              <a:rPr lang="cs-CZ" dirty="0" smtClean="0"/>
              <a:t>, </a:t>
            </a:r>
            <a:r>
              <a:rPr lang="cs-CZ" i="1" dirty="0" smtClean="0"/>
              <a:t>Kocour v botách</a:t>
            </a:r>
            <a:r>
              <a:rPr lang="cs-CZ" dirty="0" smtClean="0"/>
              <a:t>, </a:t>
            </a:r>
            <a:r>
              <a:rPr lang="cs-CZ" i="1" dirty="0" smtClean="0"/>
              <a:t>Popelka</a:t>
            </a:r>
            <a:r>
              <a:rPr lang="cs-CZ" dirty="0" smtClean="0"/>
              <a:t>, </a:t>
            </a:r>
            <a:r>
              <a:rPr lang="cs-CZ" i="1" dirty="0" smtClean="0"/>
              <a:t>Paleček</a:t>
            </a:r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4" name="Obrázek 3" descr="200px-Charles_Perrault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2060848"/>
            <a:ext cx="2954112" cy="34415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Marie </a:t>
            </a:r>
            <a:r>
              <a:rPr lang="cs-CZ" sz="3600" b="1" dirty="0" err="1" smtClean="0"/>
              <a:t>Catherine</a:t>
            </a:r>
            <a:r>
              <a:rPr lang="cs-CZ" sz="3600" b="1" dirty="0" smtClean="0"/>
              <a:t> d‘ </a:t>
            </a:r>
            <a:r>
              <a:rPr lang="cs-CZ" sz="3600" b="1" dirty="0" err="1" smtClean="0"/>
              <a:t>Aulnoy</a:t>
            </a:r>
            <a:r>
              <a:rPr lang="cs-CZ" sz="3600" b="1" dirty="0" smtClean="0"/>
              <a:t> (1650 – 1705)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779912" y="1935480"/>
            <a:ext cx="4906888" cy="4389120"/>
          </a:xfrm>
        </p:spPr>
        <p:txBody>
          <a:bodyPr/>
          <a:lstStyle/>
          <a:p>
            <a:r>
              <a:rPr lang="cs-CZ" dirty="0" smtClean="0"/>
              <a:t>Francouzská baronka, prozaička</a:t>
            </a:r>
          </a:p>
          <a:p>
            <a:r>
              <a:rPr lang="cs-CZ" dirty="0" smtClean="0"/>
              <a:t>Osm svazků pohádek – mj. </a:t>
            </a:r>
            <a:r>
              <a:rPr lang="cs-CZ" i="1" dirty="0" smtClean="0"/>
              <a:t>Modrý pták</a:t>
            </a:r>
            <a:r>
              <a:rPr lang="cs-CZ" dirty="0" smtClean="0"/>
              <a:t>, </a:t>
            </a:r>
            <a:r>
              <a:rPr lang="cs-CZ" i="1" dirty="0" smtClean="0"/>
              <a:t>Bílá kočka</a:t>
            </a:r>
            <a:r>
              <a:rPr lang="cs-CZ" dirty="0" smtClean="0"/>
              <a:t>, </a:t>
            </a:r>
            <a:r>
              <a:rPr lang="cs-CZ" i="1" dirty="0" smtClean="0"/>
              <a:t>Laň v lese</a:t>
            </a:r>
          </a:p>
          <a:p>
            <a:r>
              <a:rPr lang="cs-CZ" dirty="0" smtClean="0"/>
              <a:t>Často vydávána s </a:t>
            </a:r>
            <a:r>
              <a:rPr lang="cs-CZ" dirty="0" err="1" smtClean="0"/>
              <a:t>Perraultem</a:t>
            </a:r>
            <a:endParaRPr lang="cs-CZ" dirty="0"/>
          </a:p>
        </p:txBody>
      </p:sp>
      <p:pic>
        <p:nvPicPr>
          <p:cNvPr id="4" name="Obrázek 3" descr="200px-D'Aulno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1916832"/>
            <a:ext cx="2540000" cy="35052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 smtClean="0"/>
              <a:t>Jeanne</a:t>
            </a:r>
            <a:r>
              <a:rPr lang="cs-CZ" sz="2800" b="1" dirty="0" smtClean="0"/>
              <a:t> Marie </a:t>
            </a:r>
            <a:r>
              <a:rPr lang="cs-CZ" sz="2800" b="1" dirty="0" err="1" smtClean="0"/>
              <a:t>Leprince</a:t>
            </a:r>
            <a:r>
              <a:rPr lang="cs-CZ" sz="2800" b="1" dirty="0" smtClean="0"/>
              <a:t> de </a:t>
            </a:r>
            <a:r>
              <a:rPr lang="cs-CZ" sz="2800" b="1" dirty="0" err="1" smtClean="0"/>
              <a:t>Beaumont</a:t>
            </a:r>
            <a:r>
              <a:rPr lang="cs-CZ" sz="2800" b="1" dirty="0" smtClean="0"/>
              <a:t> (1711 – 1780)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Pohádky bez veršovaných závěrečných poučení</a:t>
            </a:r>
          </a:p>
          <a:p>
            <a:r>
              <a:rPr lang="cs-CZ" dirty="0" smtClean="0"/>
              <a:t>Mj. </a:t>
            </a:r>
            <a:r>
              <a:rPr lang="cs-CZ" i="1" dirty="0" smtClean="0"/>
              <a:t>Kráska a zvíře</a:t>
            </a:r>
            <a:endParaRPr lang="cs-CZ" i="1" dirty="0"/>
          </a:p>
        </p:txBody>
      </p:sp>
      <p:pic>
        <p:nvPicPr>
          <p:cNvPr id="4" name="Obrázek 3" descr="leprin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2708920"/>
            <a:ext cx="2574003" cy="3003004"/>
          </a:xfrm>
          <a:prstGeom prst="rect">
            <a:avLst/>
          </a:prstGeom>
        </p:spPr>
      </p:pic>
      <p:pic>
        <p:nvPicPr>
          <p:cNvPr id="5" name="Obrázek 4" descr="6403551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2996952"/>
            <a:ext cx="2569071" cy="340868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130</TotalTime>
  <Words>719</Words>
  <Application>Microsoft Office PowerPoint</Application>
  <PresentationFormat>Předvádění na obrazovce (4:3)</PresentationFormat>
  <Paragraphs>100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Tok</vt:lpstr>
      <vt:lpstr>MSBP_LLM3 Literatura 3</vt:lpstr>
      <vt:lpstr>Struktura hodiny</vt:lpstr>
      <vt:lpstr>Základní sekundární literatura</vt:lpstr>
      <vt:lpstr>Základní terminologie</vt:lpstr>
      <vt:lpstr>Počátky evropské literatury  pro děti a mládež</vt:lpstr>
      <vt:lpstr>Snímek 6</vt:lpstr>
      <vt:lpstr>Charles Perrault (1628 – 1703)</vt:lpstr>
      <vt:lpstr>Marie Catherine d‘ Aulnoy (1650 – 1705)</vt:lpstr>
      <vt:lpstr>Jeanne Marie Leprince de Beaumont (1711 – 1780)</vt:lpstr>
      <vt:lpstr>Fénelon (1651 – 1715)</vt:lpstr>
      <vt:lpstr>Jean-Jacques Rousseau (1712 – 1787)</vt:lpstr>
      <vt:lpstr>Anglické osvícenství</vt:lpstr>
      <vt:lpstr>Jonathan Swift (1667 – 1745)</vt:lpstr>
      <vt:lpstr>Daniel Defoe (1660 – 1731)</vt:lpstr>
      <vt:lpstr>Od konce 18. do 19. století</vt:lpstr>
      <vt:lpstr>Počátky literatury pro děti a mládež v českém prostředí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MSBP_LLM3 Literatura 3</dc:title>
  <dc:creator>Windows User</dc:creator>
  <cp:lastModifiedBy>Windows User</cp:lastModifiedBy>
  <cp:revision>16</cp:revision>
  <dcterms:created xsi:type="dcterms:W3CDTF">2011-09-18T16:19:26Z</dcterms:created>
  <dcterms:modified xsi:type="dcterms:W3CDTF">2011-09-18T18:30:00Z</dcterms:modified>
</cp:coreProperties>
</file>