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82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gbMYMlk_o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75azO-Zw2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outube.com/watch?v=D4GxK9WSrY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Literatura 3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6019800"/>
            <a:ext cx="6172200" cy="355122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 smtClean="0"/>
              <a:t>Mgr. Marcela Hrdličková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meziválečné autorské pohádky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cs-CZ" sz="2400" dirty="0" smtClean="0"/>
              <a:t>Čapkovsko-poláčkovská větev</a:t>
            </a:r>
          </a:p>
          <a:p>
            <a:pPr lvl="1">
              <a:lnSpc>
                <a:spcPct val="150000"/>
              </a:lnSpc>
            </a:pPr>
            <a:r>
              <a:rPr lang="cs-CZ" sz="2400" dirty="0" err="1" smtClean="0"/>
              <a:t>Nezvalovská</a:t>
            </a:r>
            <a:r>
              <a:rPr lang="cs-CZ" sz="2400" dirty="0" smtClean="0"/>
              <a:t> pohádka nonsensového typu</a:t>
            </a:r>
          </a:p>
          <a:p>
            <a:pPr lvl="1">
              <a:lnSpc>
                <a:spcPct val="150000"/>
              </a:lnSpc>
            </a:pPr>
            <a:r>
              <a:rPr lang="cs-CZ" sz="2400" dirty="0" err="1" smtClean="0"/>
              <a:t>Vzdoropohádky</a:t>
            </a:r>
            <a:r>
              <a:rPr lang="cs-CZ" sz="2400" dirty="0" smtClean="0"/>
              <a:t> Josefa Lady</a:t>
            </a:r>
          </a:p>
          <a:p>
            <a:pPr lvl="1">
              <a:lnSpc>
                <a:spcPct val="150000"/>
              </a:lnSpc>
            </a:pPr>
            <a:r>
              <a:rPr lang="cs-CZ" sz="2400" dirty="0" smtClean="0"/>
              <a:t>„Zvířecí pohádkový komiks“ Ondřeje </a:t>
            </a:r>
            <a:r>
              <a:rPr lang="cs-CZ" sz="2400" dirty="0" err="1" smtClean="0"/>
              <a:t>Sekory</a:t>
            </a:r>
            <a:endParaRPr lang="cs-CZ" sz="2400" dirty="0" smtClean="0"/>
          </a:p>
          <a:p>
            <a:pPr lvl="1">
              <a:lnSpc>
                <a:spcPct val="150000"/>
              </a:lnSpc>
            </a:pPr>
            <a:r>
              <a:rPr lang="cs-CZ" sz="2400" dirty="0" smtClean="0"/>
              <a:t>Sociální pohádky - Wolker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u="sng" dirty="0" smtClean="0"/>
              <a:t>Jiří </a:t>
            </a:r>
            <a:r>
              <a:rPr lang="cs-CZ" b="1" u="sng" dirty="0" err="1" smtClean="0"/>
              <a:t>Mahen</a:t>
            </a:r>
            <a:r>
              <a:rPr lang="cs-CZ" dirty="0" smtClean="0"/>
              <a:t> (1882 – 1939)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477000" cy="4873752"/>
          </a:xfrm>
        </p:spPr>
        <p:txBody>
          <a:bodyPr/>
          <a:lstStyle/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Vlastním jménem Antonín Vančura</a:t>
            </a:r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Český básník, novinář, dramaturg, knihovník, režisér a divadelní kritik</a:t>
            </a:r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i="1" dirty="0" smtClean="0"/>
              <a:t>Její pohádky</a:t>
            </a:r>
            <a:r>
              <a:rPr lang="cs-CZ" sz="2400" dirty="0" smtClean="0"/>
              <a:t> (1914) – později pod názvem </a:t>
            </a:r>
            <a:r>
              <a:rPr lang="cs-CZ" sz="2400" i="1" dirty="0" smtClean="0"/>
              <a:t>Co mi liška vyprávěla</a:t>
            </a:r>
            <a:r>
              <a:rPr lang="cs-CZ" sz="2400" dirty="0" smtClean="0"/>
              <a:t> (1922)</a:t>
            </a:r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i="1" dirty="0" smtClean="0"/>
              <a:t>Dvanáct pohádek</a:t>
            </a:r>
            <a:r>
              <a:rPr lang="cs-CZ" sz="2400" dirty="0" smtClean="0"/>
              <a:t> (1918) 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4" name="Obrázek 3" descr="mahen_ve_30_lete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52400"/>
            <a:ext cx="2438400" cy="3255264"/>
          </a:xfrm>
          <a:prstGeom prst="rect">
            <a:avLst/>
          </a:prstGeom>
        </p:spPr>
      </p:pic>
      <p:pic>
        <p:nvPicPr>
          <p:cNvPr id="5" name="Obrázek 4" descr="115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962400"/>
            <a:ext cx="1795462" cy="2697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u="sng" dirty="0" smtClean="0"/>
              <a:t>Rudolf </a:t>
            </a:r>
            <a:r>
              <a:rPr lang="cs-CZ" b="1" u="sng" dirty="0" err="1" smtClean="0"/>
              <a:t>Těsnohlídek</a:t>
            </a:r>
            <a:r>
              <a:rPr lang="cs-CZ" dirty="0" smtClean="0"/>
              <a:t> (1882 – 1928)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Prozaik, ale i básník, publicista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i="1" dirty="0" smtClean="0"/>
              <a:t>Liška Bystrouška</a:t>
            </a:r>
            <a:r>
              <a:rPr lang="cs-CZ" sz="2400" dirty="0" smtClean="0"/>
              <a:t> (1920)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i="1" dirty="0" err="1" smtClean="0"/>
              <a:t>Čimčirínek</a:t>
            </a:r>
            <a:r>
              <a:rPr lang="cs-CZ" sz="2400" i="1" dirty="0" smtClean="0"/>
              <a:t> a chlapci</a:t>
            </a:r>
            <a:r>
              <a:rPr lang="cs-CZ" sz="2400" dirty="0" smtClean="0"/>
              <a:t> (1922)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i="1" dirty="0" smtClean="0"/>
              <a:t>Nové království</a:t>
            </a:r>
            <a:r>
              <a:rPr lang="cs-CZ" sz="2400" dirty="0" smtClean="0"/>
              <a:t> (1927)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i="1" dirty="0" smtClean="0"/>
              <a:t>O zakleté </a:t>
            </a:r>
            <a:r>
              <a:rPr lang="cs-CZ" sz="2400" i="1" dirty="0" err="1" smtClean="0"/>
              <a:t>Lúčance</a:t>
            </a:r>
            <a:r>
              <a:rPr lang="cs-CZ" sz="2400" dirty="0" smtClean="0"/>
              <a:t> (1937)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tesnohlidek-rudolf-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9083" y="533400"/>
            <a:ext cx="1884917" cy="2085975"/>
          </a:xfrm>
          <a:prstGeom prst="rect">
            <a:avLst/>
          </a:prstGeom>
        </p:spPr>
      </p:pic>
      <p:pic>
        <p:nvPicPr>
          <p:cNvPr id="5" name="Obrázek 4" descr="0056124539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667000"/>
            <a:ext cx="2097889" cy="3286125"/>
          </a:xfrm>
          <a:prstGeom prst="rect">
            <a:avLst/>
          </a:prstGeom>
        </p:spPr>
      </p:pic>
      <p:pic>
        <p:nvPicPr>
          <p:cNvPr id="6" name="Obrázek 5" descr="14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886200"/>
            <a:ext cx="2977896" cy="2766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u="sng" dirty="0" smtClean="0"/>
              <a:t>Karel Čapek</a:t>
            </a:r>
            <a:r>
              <a:rPr lang="cs-CZ" dirty="0" smtClean="0"/>
              <a:t> (1890 – 1938)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733800" y="1600200"/>
            <a:ext cx="4191000" cy="4873752"/>
          </a:xfrm>
        </p:spPr>
        <p:txBody>
          <a:bodyPr>
            <a:normAutofit fontScale="92500"/>
          </a:bodyPr>
          <a:lstStyle/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Spisovatel, novinář, dramatik, překladatel, fotograf, dramaturg, režisér</a:t>
            </a:r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i="1" dirty="0" smtClean="0"/>
              <a:t>Devatero pohádek a ještě jedna od Josefa Čapka jako přívažek</a:t>
            </a:r>
            <a:r>
              <a:rPr lang="cs-CZ" sz="2400" dirty="0" smtClean="0"/>
              <a:t> (1932)</a:t>
            </a:r>
          </a:p>
          <a:p>
            <a:pPr>
              <a:lnSpc>
                <a:spcPct val="150000"/>
              </a:lnSpc>
            </a:pPr>
            <a:r>
              <a:rPr lang="cs-CZ" sz="1800" i="1" dirty="0" err="1" smtClean="0"/>
              <a:t>Dášeňka</a:t>
            </a:r>
            <a:r>
              <a:rPr lang="cs-CZ" sz="1800" i="1" dirty="0" smtClean="0"/>
              <a:t> čili život štěněte </a:t>
            </a:r>
            <a:r>
              <a:rPr lang="cs-CZ" sz="1800" dirty="0" smtClean="0"/>
              <a:t>(1933)</a:t>
            </a:r>
          </a:p>
          <a:p>
            <a:pPr>
              <a:lnSpc>
                <a:spcPct val="150000"/>
              </a:lnSpc>
            </a:pPr>
            <a:r>
              <a:rPr lang="cs-CZ" sz="1800" i="1" dirty="0" smtClean="0"/>
              <a:t>Měl jsem psa a kočku</a:t>
            </a:r>
            <a:r>
              <a:rPr lang="cs-CZ" sz="1800" dirty="0" smtClean="0"/>
              <a:t> (1939)</a:t>
            </a:r>
          </a:p>
          <a:p>
            <a:pPr>
              <a:lnSpc>
                <a:spcPct val="150000"/>
              </a:lnSpc>
            </a:pPr>
            <a:r>
              <a:rPr lang="cs-CZ" sz="1800" i="1" dirty="0" err="1" smtClean="0"/>
              <a:t>Pudlenka</a:t>
            </a:r>
            <a:r>
              <a:rPr lang="cs-CZ" sz="1800" dirty="0" smtClean="0"/>
              <a:t> (1970)</a:t>
            </a:r>
            <a:endParaRPr lang="cs-CZ" sz="1800" dirty="0"/>
          </a:p>
        </p:txBody>
      </p:sp>
      <p:pic>
        <p:nvPicPr>
          <p:cNvPr id="4" name="Obrázek 3" descr="7860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419599"/>
            <a:ext cx="1600200" cy="2307265"/>
          </a:xfrm>
          <a:prstGeom prst="rect">
            <a:avLst/>
          </a:prstGeom>
        </p:spPr>
      </p:pic>
      <p:pic>
        <p:nvPicPr>
          <p:cNvPr id="5" name="Obrázek 4" descr="capek-karel-225x300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447800"/>
            <a:ext cx="21431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u="sng" dirty="0" smtClean="0"/>
              <a:t>Josef Čapek</a:t>
            </a:r>
            <a:r>
              <a:rPr lang="cs-CZ" dirty="0" smtClean="0"/>
              <a:t> (1887 – 1945)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Český malíř, spisovatel, fotograf, grafik, ilustrátor</a:t>
            </a:r>
            <a:endParaRPr lang="cs-CZ" i="1" dirty="0" smtClean="0"/>
          </a:p>
          <a:p>
            <a:r>
              <a:rPr lang="cs-CZ" i="1" dirty="0" smtClean="0"/>
              <a:t>O tlustém pradědečkovi a loupežnících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 </a:t>
            </a:r>
            <a:r>
              <a:rPr lang="cs-CZ" i="1" dirty="0" smtClean="0"/>
              <a:t>Dobře to dopadlo aneb Tlustý pradědeček, lupič a detektivové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i="1" dirty="0" smtClean="0"/>
              <a:t>Povídání o pejskovi a kočičce</a:t>
            </a:r>
            <a:r>
              <a:rPr lang="cs-CZ" sz="2400" dirty="0" smtClean="0"/>
              <a:t> (1929)</a:t>
            </a:r>
          </a:p>
          <a:p>
            <a:pPr lvl="1"/>
            <a:r>
              <a:rPr lang="cs-CZ" dirty="0" smtClean="0"/>
              <a:t>Autorem textu i ilustrací</a:t>
            </a:r>
            <a:endParaRPr lang="cs-CZ" dirty="0"/>
          </a:p>
        </p:txBody>
      </p:sp>
      <p:pic>
        <p:nvPicPr>
          <p:cNvPr id="4" name="Obrázek 3" descr="104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657600"/>
            <a:ext cx="2171700" cy="2857500"/>
          </a:xfrm>
          <a:prstGeom prst="rect">
            <a:avLst/>
          </a:prstGeom>
        </p:spPr>
      </p:pic>
      <p:pic>
        <p:nvPicPr>
          <p:cNvPr id="5" name="Obrázek 4" descr="josef-cap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4343" y="228600"/>
            <a:ext cx="1610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u="sng" dirty="0" smtClean="0"/>
              <a:t>Karel Poláček</a:t>
            </a:r>
            <a:r>
              <a:rPr lang="cs-CZ" dirty="0" smtClean="0"/>
              <a:t> (1892 – 1945)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00600" cy="4873752"/>
          </a:xfrm>
        </p:spPr>
        <p:txBody>
          <a:bodyPr/>
          <a:lstStyle/>
          <a:p>
            <a:pPr marL="274320" lvl="1">
              <a:lnSpc>
                <a:spcPct val="20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Český spisovatel, humorista, novinář, filmový scenárista</a:t>
            </a:r>
          </a:p>
          <a:p>
            <a:pPr marL="274320" lvl="1">
              <a:lnSpc>
                <a:spcPct val="20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i="1" dirty="0" err="1" smtClean="0"/>
              <a:t>Edudant</a:t>
            </a:r>
            <a:r>
              <a:rPr lang="cs-CZ" sz="2400" i="1" dirty="0" smtClean="0"/>
              <a:t> a </a:t>
            </a:r>
            <a:r>
              <a:rPr lang="cs-CZ" sz="2400" i="1" dirty="0" err="1" smtClean="0"/>
              <a:t>Francimor</a:t>
            </a:r>
            <a:r>
              <a:rPr lang="cs-CZ" sz="2400" dirty="0" smtClean="0"/>
              <a:t> (1933)</a:t>
            </a:r>
          </a:p>
          <a:p>
            <a:pPr lvl="1">
              <a:lnSpc>
                <a:spcPct val="200000"/>
              </a:lnSpc>
            </a:pPr>
            <a:r>
              <a:rPr lang="cs-CZ" dirty="0" smtClean="0"/>
              <a:t>Pohádková próza</a:t>
            </a:r>
            <a:endParaRPr lang="cs-CZ" dirty="0"/>
          </a:p>
        </p:txBody>
      </p:sp>
      <p:pic>
        <p:nvPicPr>
          <p:cNvPr id="4" name="Obrázek 3" descr="_vyr_5359IMG_0052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886200"/>
            <a:ext cx="1973580" cy="2819400"/>
          </a:xfrm>
          <a:prstGeom prst="rect">
            <a:avLst/>
          </a:prstGeom>
        </p:spPr>
      </p:pic>
      <p:pic>
        <p:nvPicPr>
          <p:cNvPr id="5" name="Obrázek 4" descr="polacek-karel-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57200"/>
            <a:ext cx="2238375" cy="3238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u="sng" dirty="0" smtClean="0"/>
              <a:t>Vladislav Vančura</a:t>
            </a:r>
            <a:r>
              <a:rPr lang="cs-CZ" dirty="0" smtClean="0"/>
              <a:t> (1891 – 1942)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971800" y="1524000"/>
            <a:ext cx="5105400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Český spisovatel, filmový režisér, dramatik, původní profesí lékař</a:t>
            </a:r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i="1" dirty="0" err="1" smtClean="0"/>
              <a:t>Kubula</a:t>
            </a:r>
            <a:r>
              <a:rPr lang="cs-CZ" sz="2400" i="1" dirty="0" smtClean="0"/>
              <a:t> a Kuba </a:t>
            </a:r>
            <a:r>
              <a:rPr lang="cs-CZ" sz="2400" i="1" dirty="0" err="1" smtClean="0"/>
              <a:t>Kubikula</a:t>
            </a:r>
            <a:r>
              <a:rPr lang="cs-CZ" sz="2400" dirty="0" smtClean="0"/>
              <a:t> (1931)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/>
              <a:t>Medvídek </a:t>
            </a:r>
            <a:r>
              <a:rPr lang="cs-CZ" sz="2000" dirty="0" err="1" smtClean="0"/>
              <a:t>Kubula</a:t>
            </a:r>
            <a:r>
              <a:rPr lang="cs-CZ" sz="2000" dirty="0" smtClean="0"/>
              <a:t>, Kuba </a:t>
            </a:r>
            <a:r>
              <a:rPr lang="cs-CZ" sz="2000" dirty="0" err="1" smtClean="0"/>
              <a:t>Kubikula</a:t>
            </a:r>
            <a:r>
              <a:rPr lang="cs-CZ" sz="2000" dirty="0" smtClean="0"/>
              <a:t>, strašidlo </a:t>
            </a:r>
            <a:r>
              <a:rPr lang="cs-CZ" sz="2000" dirty="0" err="1" smtClean="0"/>
              <a:t>Barbucha</a:t>
            </a:r>
            <a:r>
              <a:rPr lang="cs-CZ" sz="2000" dirty="0" smtClean="0"/>
              <a:t>, vesničky Hrnce a Vařečky</a:t>
            </a:r>
            <a:endParaRPr lang="cs-CZ" sz="2000" dirty="0"/>
          </a:p>
        </p:txBody>
      </p:sp>
      <p:pic>
        <p:nvPicPr>
          <p:cNvPr id="4" name="Obrázek 3" descr="kubula-a-kuba-kubik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2333625" cy="3371850"/>
          </a:xfrm>
          <a:prstGeom prst="rect">
            <a:avLst/>
          </a:prstGeom>
        </p:spPr>
      </p:pic>
      <p:pic>
        <p:nvPicPr>
          <p:cNvPr id="5" name="Obrázek 4" descr="vancura-vladislav-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609600"/>
            <a:ext cx="1524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u="sng" dirty="0" smtClean="0"/>
              <a:t>Ondřej </a:t>
            </a:r>
            <a:r>
              <a:rPr lang="cs-CZ" b="1" u="sng" dirty="0" err="1" smtClean="0"/>
              <a:t>Sekora</a:t>
            </a:r>
            <a:r>
              <a:rPr lang="cs-CZ" dirty="0" smtClean="0"/>
              <a:t> (1899 – 1967)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81600" cy="4873752"/>
          </a:xfrm>
        </p:spPr>
        <p:txBody>
          <a:bodyPr/>
          <a:lstStyle/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Český spisovatel, novinář, grafik, výtvarník, ilustrátor, karikaturista, entomolog</a:t>
            </a:r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i="1" dirty="0" smtClean="0"/>
              <a:t>Ferda Mravenec</a:t>
            </a:r>
            <a:r>
              <a:rPr lang="cs-CZ" sz="2400" dirty="0" smtClean="0"/>
              <a:t> (1936)</a:t>
            </a:r>
          </a:p>
          <a:p>
            <a:pPr marL="548640" lvl="2">
              <a:lnSpc>
                <a:spcPct val="150000"/>
              </a:lnSpc>
              <a:spcBef>
                <a:spcPts val="600"/>
              </a:spcBef>
              <a:buSzPct val="70000"/>
            </a:pPr>
            <a:r>
              <a:rPr lang="cs-CZ" dirty="0" smtClean="0"/>
              <a:t>„pohádkový komiks“</a:t>
            </a:r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i="1" dirty="0" smtClean="0"/>
              <a:t>Trampoty brouka Pytlíka</a:t>
            </a:r>
            <a:r>
              <a:rPr lang="cs-CZ" dirty="0" smtClean="0"/>
              <a:t> (1939)</a:t>
            </a:r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endParaRPr lang="cs-CZ" dirty="0" smtClean="0"/>
          </a:p>
          <a:p>
            <a:pPr lvl="1">
              <a:lnSpc>
                <a:spcPct val="150000"/>
              </a:lnSpc>
            </a:pPr>
            <a:endParaRPr lang="cs-CZ" dirty="0"/>
          </a:p>
        </p:txBody>
      </p:sp>
      <p:pic>
        <p:nvPicPr>
          <p:cNvPr id="4" name="Obrázek 3" descr="229526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276600"/>
            <a:ext cx="2295525" cy="3333750"/>
          </a:xfrm>
          <a:prstGeom prst="rect">
            <a:avLst/>
          </a:prstGeom>
        </p:spPr>
      </p:pic>
      <p:pic>
        <p:nvPicPr>
          <p:cNvPr id="5" name="Obrázek 4" descr="fer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5029200"/>
            <a:ext cx="1346585" cy="1828800"/>
          </a:xfrm>
          <a:prstGeom prst="rect">
            <a:avLst/>
          </a:prstGeom>
        </p:spPr>
      </p:pic>
      <p:pic>
        <p:nvPicPr>
          <p:cNvPr id="6" name="Obrázek 5" descr="trampoty-brouka-pytlika-ondrej-sekora~42966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3581400"/>
            <a:ext cx="1638300" cy="2540000"/>
          </a:xfrm>
          <a:prstGeom prst="rect">
            <a:avLst/>
          </a:prstGeom>
        </p:spPr>
      </p:pic>
      <p:pic>
        <p:nvPicPr>
          <p:cNvPr id="7" name="Obrázek 6" descr="WAG2dff85_Ondrej_Seko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304800"/>
            <a:ext cx="2381250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u="sng" dirty="0" smtClean="0"/>
              <a:t>Josef Lada</a:t>
            </a:r>
            <a:r>
              <a:rPr lang="cs-CZ" dirty="0" smtClean="0"/>
              <a:t> (1887 – 1957)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Český malíř, ilustrátor a spisovatel</a:t>
            </a:r>
          </a:p>
          <a:p>
            <a:pPr>
              <a:lnSpc>
                <a:spcPct val="150000"/>
              </a:lnSpc>
            </a:pPr>
            <a:r>
              <a:rPr lang="cs-CZ" i="1" dirty="0" smtClean="0"/>
              <a:t>Pohádky naruby</a:t>
            </a:r>
            <a:r>
              <a:rPr lang="cs-CZ" dirty="0" smtClean="0"/>
              <a:t> (1939)</a:t>
            </a:r>
          </a:p>
          <a:p>
            <a:pPr>
              <a:lnSpc>
                <a:spcPct val="150000"/>
              </a:lnSpc>
            </a:pPr>
            <a:r>
              <a:rPr lang="cs-CZ" i="1" dirty="0" smtClean="0"/>
              <a:t>Nezbedné pohádky</a:t>
            </a:r>
            <a:r>
              <a:rPr lang="cs-CZ" dirty="0" smtClean="0"/>
              <a:t> (1946)</a:t>
            </a:r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i="1" dirty="0" smtClean="0"/>
              <a:t>Bubáci a hastrmani</a:t>
            </a:r>
            <a:r>
              <a:rPr lang="cs-CZ" sz="2400" dirty="0" smtClean="0"/>
              <a:t> (1939)</a:t>
            </a:r>
          </a:p>
          <a:p>
            <a:pPr>
              <a:lnSpc>
                <a:spcPct val="150000"/>
              </a:lnSpc>
            </a:pPr>
            <a:r>
              <a:rPr lang="cs-CZ" i="1" dirty="0" smtClean="0"/>
              <a:t>O chytré kmotře lišce</a:t>
            </a:r>
            <a:r>
              <a:rPr lang="cs-CZ" dirty="0" smtClean="0"/>
              <a:t> (1937)</a:t>
            </a:r>
          </a:p>
          <a:p>
            <a:pPr>
              <a:lnSpc>
                <a:spcPct val="150000"/>
              </a:lnSpc>
            </a:pPr>
            <a:r>
              <a:rPr lang="cs-CZ" i="1" dirty="0" smtClean="0"/>
              <a:t>O kocourovi Mikešovi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 descr="0056125396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200400"/>
            <a:ext cx="1630348" cy="2114550"/>
          </a:xfrm>
          <a:prstGeom prst="rect">
            <a:avLst/>
          </a:prstGeom>
        </p:spPr>
      </p:pic>
      <p:pic>
        <p:nvPicPr>
          <p:cNvPr id="5" name="Obrázek 4" descr="mik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379720"/>
            <a:ext cx="1487424" cy="1478280"/>
          </a:xfrm>
          <a:prstGeom prst="rect">
            <a:avLst/>
          </a:prstGeom>
        </p:spPr>
      </p:pic>
      <p:pic>
        <p:nvPicPr>
          <p:cNvPr id="6" name="Obrázek 5" descr="obal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5303248"/>
            <a:ext cx="1311237" cy="1554752"/>
          </a:xfrm>
          <a:prstGeom prst="rect">
            <a:avLst/>
          </a:prstGeom>
        </p:spPr>
      </p:pic>
      <p:pic>
        <p:nvPicPr>
          <p:cNvPr id="7" name="Obrázek 6" descr="obr_111435.jpg"/>
          <p:cNvPicPr>
            <a:picLocks noChangeAspect="1"/>
          </p:cNvPicPr>
          <p:nvPr/>
        </p:nvPicPr>
        <p:blipFill>
          <a:blip r:embed="rId5" cstate="print"/>
          <a:srcRect t="4402" r="9375" b="7570"/>
          <a:stretch>
            <a:fillRect/>
          </a:stretch>
        </p:blipFill>
        <p:spPr>
          <a:xfrm>
            <a:off x="6629400" y="3200399"/>
            <a:ext cx="1752600" cy="2417379"/>
          </a:xfrm>
          <a:prstGeom prst="rect">
            <a:avLst/>
          </a:prstGeom>
        </p:spPr>
      </p:pic>
      <p:pic>
        <p:nvPicPr>
          <p:cNvPr id="8" name="Obrázek 7" descr="josef-lada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tretch>
            <a:fillRect/>
          </a:stretch>
        </p:blipFill>
        <p:spPr>
          <a:xfrm>
            <a:off x="6324600" y="228600"/>
            <a:ext cx="17907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1143000"/>
          </a:xfrm>
        </p:spPr>
        <p:txBody>
          <a:bodyPr/>
          <a:lstStyle/>
          <a:p>
            <a:pPr lvl="0"/>
            <a:r>
              <a:rPr lang="cs-CZ" b="1" u="sng" dirty="0" smtClean="0"/>
              <a:t>Vítězslav Nezval</a:t>
            </a:r>
            <a:r>
              <a:rPr lang="cs-CZ" dirty="0" smtClean="0"/>
              <a:t> (1900 – 1958)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057400" y="1600200"/>
            <a:ext cx="4876800" cy="4873752"/>
          </a:xfrm>
        </p:spPr>
        <p:txBody>
          <a:bodyPr/>
          <a:lstStyle/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000" dirty="0" smtClean="0"/>
              <a:t>Český básník, překladatel, prozaik, spoluzakladatel poetismu, vůdčí osobnost českého surrealismu i umělec spjatý s komunistickou ideologií a socialistickým realismem</a:t>
            </a:r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1800" dirty="0" err="1" smtClean="0"/>
              <a:t>Carrollovská</a:t>
            </a:r>
            <a:r>
              <a:rPr lang="cs-CZ" sz="1800" dirty="0" smtClean="0"/>
              <a:t> linie pohádky</a:t>
            </a:r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1800" dirty="0" smtClean="0"/>
              <a:t>nonsensová pohádka</a:t>
            </a:r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i="1" dirty="0" smtClean="0"/>
              <a:t>Anička skřítek a slaměný Hubert</a:t>
            </a:r>
            <a:r>
              <a:rPr lang="cs-CZ" sz="2400" dirty="0" smtClean="0"/>
              <a:t> (1936)</a:t>
            </a:r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None/>
            </a:pPr>
            <a:endParaRPr lang="cs-CZ" sz="2400" dirty="0" smtClean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4" name="Obrázek 3" descr="nezval-vitezslav-b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789651" cy="2438400"/>
          </a:xfrm>
          <a:prstGeom prst="rect">
            <a:avLst/>
          </a:prstGeom>
        </p:spPr>
      </p:pic>
      <p:pic>
        <p:nvPicPr>
          <p:cNvPr id="5" name="Obrázek 4" descr="16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0"/>
            <a:ext cx="1790700" cy="2530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7467600" cy="762000"/>
          </a:xfrm>
        </p:spPr>
        <p:txBody>
          <a:bodyPr/>
          <a:lstStyle/>
          <a:p>
            <a:pPr algn="ctr"/>
            <a:r>
              <a:rPr lang="cs-CZ" b="1" dirty="0" smtClean="0"/>
              <a:t>Základní terminologie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u="sng" dirty="0" smtClean="0"/>
              <a:t>Jiří Wolker</a:t>
            </a:r>
            <a:r>
              <a:rPr lang="cs-CZ" dirty="0" smtClean="0"/>
              <a:t> (1900 – 1924)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743200" y="1600200"/>
            <a:ext cx="5257800" cy="4873752"/>
          </a:xfrm>
        </p:spPr>
        <p:txBody>
          <a:bodyPr/>
          <a:lstStyle/>
          <a:p>
            <a:pPr marL="274320" lvl="1">
              <a:lnSpc>
                <a:spcPct val="20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Básník, ale i autor pohádek</a:t>
            </a:r>
          </a:p>
          <a:p>
            <a:pPr>
              <a:lnSpc>
                <a:spcPct val="200000"/>
              </a:lnSpc>
            </a:pPr>
            <a:r>
              <a:rPr lang="cs-CZ" i="1" dirty="0" smtClean="0"/>
              <a:t>O milionáři, který ukradl slunce</a:t>
            </a:r>
            <a:r>
              <a:rPr lang="cs-CZ" dirty="0" smtClean="0"/>
              <a:t> (1921)</a:t>
            </a:r>
          </a:p>
          <a:p>
            <a:pPr>
              <a:lnSpc>
                <a:spcPct val="200000"/>
              </a:lnSpc>
            </a:pPr>
            <a:r>
              <a:rPr lang="cs-CZ" i="1" dirty="0" smtClean="0"/>
              <a:t>O kominíkovi</a:t>
            </a:r>
            <a:r>
              <a:rPr lang="cs-CZ" dirty="0" smtClean="0"/>
              <a:t> (1921)</a:t>
            </a:r>
            <a:endParaRPr lang="cs-CZ" dirty="0"/>
          </a:p>
        </p:txBody>
      </p:sp>
      <p:pic>
        <p:nvPicPr>
          <p:cNvPr id="4" name="Obrázek 3" descr="3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505200"/>
            <a:ext cx="1657350" cy="2209800"/>
          </a:xfrm>
          <a:prstGeom prst="rect">
            <a:avLst/>
          </a:prstGeom>
        </p:spPr>
      </p:pic>
      <p:pic>
        <p:nvPicPr>
          <p:cNvPr id="5" name="Obrázek 4" descr="uvod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2471737" cy="364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Pohádka</a:t>
            </a:r>
            <a:endParaRPr lang="cs-CZ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Lidová pohádka</a:t>
            </a:r>
          </a:p>
          <a:p>
            <a:pPr lvl="1"/>
            <a:r>
              <a:rPr lang="cs-CZ" dirty="0" smtClean="0"/>
              <a:t>Kouzelná (fantastická)</a:t>
            </a:r>
          </a:p>
          <a:p>
            <a:pPr lvl="2"/>
            <a:r>
              <a:rPr lang="cs-CZ" dirty="0" smtClean="0"/>
              <a:t>démonická</a:t>
            </a:r>
          </a:p>
          <a:p>
            <a:pPr lvl="1"/>
            <a:r>
              <a:rPr lang="cs-CZ" dirty="0" smtClean="0"/>
              <a:t>Zvířecí</a:t>
            </a:r>
          </a:p>
          <a:p>
            <a:pPr lvl="2"/>
            <a:r>
              <a:rPr lang="cs-CZ" dirty="0" smtClean="0"/>
              <a:t>Pěstounská</a:t>
            </a:r>
          </a:p>
          <a:p>
            <a:pPr lvl="2"/>
            <a:r>
              <a:rPr lang="cs-CZ" dirty="0" smtClean="0"/>
              <a:t>Kumulativní</a:t>
            </a:r>
          </a:p>
          <a:p>
            <a:pPr lvl="1"/>
            <a:r>
              <a:rPr lang="cs-CZ" dirty="0" smtClean="0"/>
              <a:t>Novelistická</a:t>
            </a:r>
          </a:p>
          <a:p>
            <a:r>
              <a:rPr lang="cs-CZ" dirty="0" smtClean="0"/>
              <a:t>Lidová literární pohádka (autorská pohádka podle lidových látek nebo motivů) = pohádka literární</a:t>
            </a:r>
          </a:p>
          <a:p>
            <a:r>
              <a:rPr lang="cs-CZ" dirty="0" smtClean="0"/>
              <a:t>Autorská (= moderní) pohádka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763962"/>
          </a:xfrm>
        </p:spPr>
        <p:txBody>
          <a:bodyPr/>
          <a:lstStyle/>
          <a:p>
            <a:pPr algn="ctr"/>
            <a:r>
              <a:rPr lang="cs-CZ" dirty="0" smtClean="0"/>
              <a:t>Česká autorská pohádka </a:t>
            </a:r>
            <a:br>
              <a:rPr lang="cs-CZ" dirty="0" smtClean="0"/>
            </a:br>
            <a:r>
              <a:rPr lang="cs-CZ" dirty="0" smtClean="0"/>
              <a:t>před rokem 1918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u="sng" dirty="0" smtClean="0"/>
              <a:t>Eliška Krásnohorská </a:t>
            </a:r>
            <a:r>
              <a:rPr lang="cs-CZ" dirty="0" smtClean="0"/>
              <a:t>(1847 – 1926)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38800" cy="4873752"/>
          </a:xfrm>
        </p:spPr>
        <p:txBody>
          <a:bodyPr/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Rozšíření a upravení folklorních motivů:</a:t>
            </a:r>
            <a:r>
              <a:rPr lang="cs-CZ" dirty="0" smtClean="0"/>
              <a:t> </a:t>
            </a:r>
            <a:r>
              <a:rPr lang="cs-CZ" sz="2400" i="1" dirty="0" err="1" smtClean="0"/>
              <a:t>Sluníčkovy</a:t>
            </a:r>
            <a:r>
              <a:rPr lang="cs-CZ" sz="2400" i="1" dirty="0" smtClean="0"/>
              <a:t> sestry 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Vlastní pohádky ve stylu folklorních: </a:t>
            </a:r>
            <a:r>
              <a:rPr lang="cs-CZ" sz="2400" i="1" dirty="0" smtClean="0"/>
              <a:t>Láska otcovská</a:t>
            </a:r>
            <a:endParaRPr lang="cs-CZ" sz="2400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Návaznost na </a:t>
            </a:r>
            <a:r>
              <a:rPr lang="cs-CZ" sz="2400" dirty="0" err="1" smtClean="0"/>
              <a:t>andersenovský</a:t>
            </a:r>
            <a:r>
              <a:rPr lang="cs-CZ" sz="2400" dirty="0" smtClean="0"/>
              <a:t> typ: </a:t>
            </a:r>
            <a:r>
              <a:rPr lang="cs-CZ" sz="2400" i="1" dirty="0" smtClean="0"/>
              <a:t>Měch a samovar, Dvojí přátelství</a:t>
            </a:r>
            <a:endParaRPr lang="cs-CZ" sz="2400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sz="2400" dirty="0" smtClean="0"/>
          </a:p>
          <a:p>
            <a:endParaRPr lang="cs-CZ" dirty="0"/>
          </a:p>
        </p:txBody>
      </p:sp>
      <p:pic>
        <p:nvPicPr>
          <p:cNvPr id="4" name="Obrázek 3" descr="Eliska-Krasnohor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828800"/>
            <a:ext cx="2693981" cy="3245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pPr lvl="0"/>
            <a:r>
              <a:rPr lang="cs-CZ" b="1" u="sng" dirty="0" smtClean="0"/>
              <a:t>Jan Karafiát</a:t>
            </a:r>
            <a:r>
              <a:rPr lang="cs-CZ" dirty="0" smtClean="0"/>
              <a:t> (1846 – 1929)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4600" y="1600200"/>
            <a:ext cx="4419600" cy="4873752"/>
          </a:xfrm>
        </p:spPr>
        <p:txBody>
          <a:bodyPr/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Evangelický farář, tvůrce revidovaného znění </a:t>
            </a:r>
            <a:r>
              <a:rPr lang="cs-CZ" sz="2400" i="1" dirty="0" smtClean="0"/>
              <a:t>Bible kralické</a:t>
            </a:r>
            <a:r>
              <a:rPr lang="cs-CZ" sz="2400" dirty="0" smtClean="0"/>
              <a:t>, spisovatel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„český Andersen“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i="1" dirty="0" smtClean="0"/>
              <a:t>Broučci</a:t>
            </a:r>
            <a:r>
              <a:rPr lang="cs-CZ" sz="2400" dirty="0" smtClean="0"/>
              <a:t> (1876)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sz="2400" dirty="0" smtClean="0"/>
          </a:p>
          <a:p>
            <a:endParaRPr lang="cs-CZ" dirty="0"/>
          </a:p>
        </p:txBody>
      </p:sp>
      <p:pic>
        <p:nvPicPr>
          <p:cNvPr id="4" name="Obrázek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743200"/>
            <a:ext cx="2505075" cy="3619500"/>
          </a:xfrm>
          <a:prstGeom prst="rect">
            <a:avLst/>
          </a:prstGeom>
        </p:spPr>
      </p:pic>
      <p:pic>
        <p:nvPicPr>
          <p:cNvPr id="5" name="Obrázek 4" descr="karafiat-jan-d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1524000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73562"/>
          </a:xfrm>
        </p:spPr>
        <p:txBody>
          <a:bodyPr>
            <a:noAutofit/>
          </a:bodyPr>
          <a:lstStyle/>
          <a:p>
            <a:pPr algn="ctr"/>
            <a:r>
              <a:rPr lang="cs-CZ" sz="3600" b="1" u="sng" dirty="0" smtClean="0"/>
              <a:t>Konjunktura české autorské pohádky v meziválečném období</a:t>
            </a:r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Boje o pohádku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1913 diskuse v </a:t>
            </a:r>
            <a:r>
              <a:rPr lang="cs-CZ" i="1" dirty="0" smtClean="0"/>
              <a:t>Úhoru</a:t>
            </a:r>
          </a:p>
          <a:p>
            <a:r>
              <a:rPr lang="cs-CZ" dirty="0" smtClean="0"/>
              <a:t>článek Pryč s pohádkou! v </a:t>
            </a:r>
            <a:r>
              <a:rPr lang="cs-CZ" i="1" dirty="0" smtClean="0"/>
              <a:t>Lidových novinách</a:t>
            </a:r>
            <a:r>
              <a:rPr lang="cs-CZ" dirty="0" smtClean="0"/>
              <a:t> 1929</a:t>
            </a:r>
          </a:p>
          <a:p>
            <a:r>
              <a:rPr lang="cs-CZ" dirty="0" smtClean="0"/>
              <a:t>Jaroslav </a:t>
            </a:r>
            <a:r>
              <a:rPr lang="cs-CZ" dirty="0" err="1" smtClean="0"/>
              <a:t>Frey</a:t>
            </a:r>
            <a:r>
              <a:rPr lang="cs-CZ" dirty="0" smtClean="0"/>
              <a:t> </a:t>
            </a:r>
            <a:r>
              <a:rPr lang="cs-CZ" i="1" dirty="0" smtClean="0"/>
              <a:t>Boj o pohádku</a:t>
            </a:r>
            <a:r>
              <a:rPr lang="cs-CZ" dirty="0" smtClean="0"/>
              <a:t>  (1941)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Významné soubory autorských pohádek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i="1" dirty="0" smtClean="0"/>
              <a:t>Nůše pohádek </a:t>
            </a:r>
            <a:r>
              <a:rPr lang="cs-CZ" dirty="0" smtClean="0"/>
              <a:t>(1918, 1919, 1920) – třísvazkový soubor, editorem Karel Čapek, téměř 50 významných autorů</a:t>
            </a:r>
          </a:p>
          <a:p>
            <a:pPr>
              <a:lnSpc>
                <a:spcPct val="150000"/>
              </a:lnSpc>
              <a:buNone/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i="1" dirty="0" smtClean="0"/>
              <a:t>Zlatý pramen</a:t>
            </a:r>
            <a:r>
              <a:rPr lang="cs-CZ" dirty="0" smtClean="0"/>
              <a:t> (1918) - soubor autorských pohádek od obrození po současnost, uspořádala Marie Majerová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</TotalTime>
  <Words>546</Words>
  <Application>Microsoft Office PowerPoint</Application>
  <PresentationFormat>Předvádění na obrazovce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Arkýř</vt:lpstr>
      <vt:lpstr>Literatura 3 </vt:lpstr>
      <vt:lpstr>Základní terminologie</vt:lpstr>
      <vt:lpstr>Pohádka</vt:lpstr>
      <vt:lpstr>Česká autorská pohádka  před rokem 1918</vt:lpstr>
      <vt:lpstr>Eliška Krásnohorská (1847 – 1926)</vt:lpstr>
      <vt:lpstr>Jan Karafiát (1846 – 1929)</vt:lpstr>
      <vt:lpstr>Konjunktura české autorské pohádky v meziválečném období </vt:lpstr>
      <vt:lpstr>Boje o pohádku</vt:lpstr>
      <vt:lpstr>Významné soubory autorských pohádek</vt:lpstr>
      <vt:lpstr>Typy meziválečné autorské pohádky</vt:lpstr>
      <vt:lpstr>Jiří Mahen (1882 – 1939)</vt:lpstr>
      <vt:lpstr>Rudolf Těsnohlídek (1882 – 1928)</vt:lpstr>
      <vt:lpstr>Karel Čapek (1890 – 1938)</vt:lpstr>
      <vt:lpstr>Josef Čapek (1887 – 1945)</vt:lpstr>
      <vt:lpstr>Karel Poláček (1892 – 1945)</vt:lpstr>
      <vt:lpstr>Vladislav Vančura (1891 – 1942)</vt:lpstr>
      <vt:lpstr>Ondřej Sekora (1899 – 1967)</vt:lpstr>
      <vt:lpstr>Josef Lada (1887 – 1957)</vt:lpstr>
      <vt:lpstr>Vítězslav Nezval (1900 – 1958)</vt:lpstr>
      <vt:lpstr>Jiří Wolker (1900 – 1924)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3 (kombinované studium)</dc:title>
  <dc:creator>sony vaio</dc:creator>
  <cp:lastModifiedBy>Windows User</cp:lastModifiedBy>
  <cp:revision>33</cp:revision>
  <dcterms:created xsi:type="dcterms:W3CDTF">2006-08-16T00:00:00Z</dcterms:created>
  <dcterms:modified xsi:type="dcterms:W3CDTF">2011-10-02T18:59:01Z</dcterms:modified>
</cp:coreProperties>
</file>