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hyperlink" Target="http://www.ivonabrezinova.cz/star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hyperlink" Target="http://ivaprochazko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Literatura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4. téma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 smtClean="0"/>
              <a:t>50. léta 20. století</a:t>
            </a:r>
            <a:endParaRPr lang="cs-CZ" sz="36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Proměna společenských poměrů</a:t>
            </a:r>
          </a:p>
          <a:p>
            <a:r>
              <a:rPr lang="cs-CZ" dirty="0" smtClean="0"/>
              <a:t>Emigrace</a:t>
            </a:r>
          </a:p>
          <a:p>
            <a:r>
              <a:rPr lang="cs-CZ" dirty="0" smtClean="0"/>
              <a:t>Umlčování autorů (mj. Langer, </a:t>
            </a:r>
            <a:r>
              <a:rPr lang="cs-CZ" dirty="0" err="1" smtClean="0"/>
              <a:t>Foglar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 vykonstruovaném procesu odsouzeni autoři především katolické orientace (Zahradníček, </a:t>
            </a:r>
            <a:r>
              <a:rPr lang="cs-CZ" dirty="0" err="1" smtClean="0"/>
              <a:t>Renč</a:t>
            </a:r>
            <a:r>
              <a:rPr lang="cs-CZ" dirty="0" smtClean="0"/>
              <a:t>, Prokůpek, Knap)</a:t>
            </a:r>
          </a:p>
          <a:p>
            <a:r>
              <a:rPr lang="cs-CZ" dirty="0" smtClean="0"/>
              <a:t>Zejm. pro 1. </a:t>
            </a:r>
            <a:r>
              <a:rPr lang="cs-CZ" dirty="0" err="1" smtClean="0"/>
              <a:t>pol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říznačný schematismus</a:t>
            </a:r>
          </a:p>
          <a:p>
            <a:r>
              <a:rPr lang="cs-CZ" dirty="0" smtClean="0"/>
              <a:t>Teprve ve 2. </a:t>
            </a:r>
            <a:r>
              <a:rPr lang="cs-CZ" dirty="0" err="1" smtClean="0"/>
              <a:t>pol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zniká hodnotnější původní próza</a:t>
            </a:r>
          </a:p>
          <a:p>
            <a:r>
              <a:rPr lang="cs-CZ" dirty="0" smtClean="0"/>
              <a:t>Od 1956: Zlatý máj (do 1997)</a:t>
            </a:r>
          </a:p>
          <a:p>
            <a:r>
              <a:rPr lang="cs-CZ" dirty="0" smtClean="0"/>
              <a:t>1958: SNDK na Světové výstavě získalo cenu Grand </a:t>
            </a:r>
            <a:r>
              <a:rPr lang="cs-CZ" dirty="0" err="1" smtClean="0"/>
              <a:t>Prix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433" y="1356852"/>
            <a:ext cx="6049656" cy="4775661"/>
          </a:xfrm>
        </p:spPr>
        <p:txBody>
          <a:bodyPr/>
          <a:lstStyle/>
          <a:p>
            <a:r>
              <a:rPr lang="cs-CZ" b="1" u="sng" dirty="0" smtClean="0"/>
              <a:t>Bohumil Říha</a:t>
            </a:r>
          </a:p>
          <a:p>
            <a:pPr lvl="1"/>
            <a:r>
              <a:rPr lang="cs-CZ" sz="2000" dirty="0" smtClean="0"/>
              <a:t>Viz výše</a:t>
            </a:r>
          </a:p>
          <a:p>
            <a:pPr lvl="1"/>
            <a:r>
              <a:rPr lang="cs-CZ" sz="2000" i="1" dirty="0" smtClean="0"/>
              <a:t>Na znamení zvonku </a:t>
            </a:r>
            <a:r>
              <a:rPr lang="cs-CZ" sz="2000" dirty="0" smtClean="0"/>
              <a:t>(1953)</a:t>
            </a:r>
          </a:p>
          <a:p>
            <a:pPr lvl="1"/>
            <a:r>
              <a:rPr lang="cs-CZ" sz="2000" i="1" dirty="0" smtClean="0"/>
              <a:t>Honzíkova cesta </a:t>
            </a:r>
            <a:r>
              <a:rPr lang="cs-CZ" sz="2000" dirty="0" smtClean="0"/>
              <a:t>(1954)</a:t>
            </a:r>
          </a:p>
          <a:p>
            <a:pPr lvl="1"/>
            <a:r>
              <a:rPr lang="cs-CZ" sz="2000" i="1" dirty="0" smtClean="0"/>
              <a:t>O letadélku Káněti </a:t>
            </a:r>
            <a:r>
              <a:rPr lang="cs-CZ" sz="2000" dirty="0" smtClean="0"/>
              <a:t>(1957)</a:t>
            </a:r>
          </a:p>
          <a:p>
            <a:pPr lvl="1"/>
            <a:r>
              <a:rPr lang="cs-CZ" sz="2000" i="1" dirty="0" smtClean="0"/>
              <a:t>Dětská encyklopedie </a:t>
            </a:r>
            <a:r>
              <a:rPr lang="cs-CZ" sz="2000" dirty="0" smtClean="0"/>
              <a:t>(1959)</a:t>
            </a:r>
          </a:p>
          <a:p>
            <a:pPr lvl="1"/>
            <a:r>
              <a:rPr lang="cs-CZ" sz="2000" dirty="0" smtClean="0"/>
              <a:t>Z pozdější tvorby:</a:t>
            </a:r>
          </a:p>
          <a:p>
            <a:pPr lvl="2"/>
            <a:r>
              <a:rPr lang="cs-CZ" sz="2000" i="1" dirty="0" smtClean="0"/>
              <a:t>Pět bohů táhne přes moře </a:t>
            </a:r>
            <a:r>
              <a:rPr lang="cs-CZ" sz="2000" dirty="0" smtClean="0"/>
              <a:t>(1968)</a:t>
            </a:r>
          </a:p>
          <a:p>
            <a:pPr lvl="2"/>
            <a:r>
              <a:rPr lang="cs-CZ" sz="2000" i="1" dirty="0" smtClean="0"/>
              <a:t>Divoký koník </a:t>
            </a:r>
            <a:r>
              <a:rPr lang="cs-CZ" sz="2000" i="1" dirty="0" err="1" smtClean="0"/>
              <a:t>Ryn</a:t>
            </a:r>
            <a:r>
              <a:rPr lang="cs-CZ" sz="2000" i="1" dirty="0" smtClean="0"/>
              <a:t> </a:t>
            </a:r>
            <a:r>
              <a:rPr lang="cs-CZ" sz="2000" dirty="0" smtClean="0"/>
              <a:t>(1966)</a:t>
            </a:r>
          </a:p>
          <a:p>
            <a:pPr lvl="2"/>
            <a:r>
              <a:rPr lang="cs-CZ" sz="2000" i="1" dirty="0" smtClean="0"/>
              <a:t>Jak vodníci udobřili sumce </a:t>
            </a:r>
            <a:r>
              <a:rPr lang="cs-CZ" sz="2000" dirty="0" smtClean="0"/>
              <a:t>(1974)</a:t>
            </a:r>
          </a:p>
          <a:p>
            <a:pPr lvl="2"/>
            <a:r>
              <a:rPr lang="cs-CZ" sz="2000" dirty="0" smtClean="0"/>
              <a:t>S </a:t>
            </a:r>
            <a:r>
              <a:rPr lang="cs-CZ" sz="2000" b="1" dirty="0" smtClean="0"/>
              <a:t>Milenou Lukešovou</a:t>
            </a:r>
            <a:r>
              <a:rPr lang="cs-CZ" sz="2000" dirty="0" smtClean="0"/>
              <a:t>: </a:t>
            </a:r>
            <a:r>
              <a:rPr lang="cs-CZ" sz="2000" i="1" dirty="0" smtClean="0"/>
              <a:t>Velká obrázková knížka pro malé děti </a:t>
            </a:r>
            <a:r>
              <a:rPr lang="cs-CZ" sz="2000" dirty="0" smtClean="0"/>
              <a:t>(1976), </a:t>
            </a:r>
            <a:r>
              <a:rPr lang="cs-CZ" sz="2000" i="1" dirty="0" smtClean="0"/>
              <a:t>Velká obrázková knížka o zvířatech </a:t>
            </a:r>
            <a:r>
              <a:rPr lang="cs-CZ" sz="2000" dirty="0" smtClean="0"/>
              <a:t>(1981)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Obrázek 4" descr="Ří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391" y="1048364"/>
            <a:ext cx="1905000" cy="2667000"/>
          </a:xfrm>
          <a:prstGeom prst="rect">
            <a:avLst/>
          </a:prstGeom>
        </p:spPr>
      </p:pic>
      <p:pic>
        <p:nvPicPr>
          <p:cNvPr id="6" name="Obrázek 5" descr="24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57" y="1100906"/>
            <a:ext cx="1714500" cy="2266950"/>
          </a:xfrm>
          <a:prstGeom prst="rect">
            <a:avLst/>
          </a:prstGeom>
        </p:spPr>
      </p:pic>
      <p:pic>
        <p:nvPicPr>
          <p:cNvPr id="7" name="Obrázek 6" descr="b2531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264" y="3486150"/>
            <a:ext cx="1618789" cy="23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209369"/>
            <a:ext cx="3834581" cy="4916794"/>
          </a:xfrm>
        </p:spPr>
        <p:txBody>
          <a:bodyPr/>
          <a:lstStyle/>
          <a:p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Říha, Bohumil</a:t>
            </a:r>
            <a:r>
              <a:rPr lang="cs-CZ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Honzíkova cesta</a:t>
            </a:r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Axióma, Praha 1991, s. 15-16</a:t>
            </a:r>
            <a:r>
              <a:rPr lang="cs-CZ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1" dirty="0"/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„Čí je to kůň? […]“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„Ten není náš. Já jsem si ho na dnešek jenom vypůjčil.“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zamyslel se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díval se na pole, která nechávali za sebou.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najednou nevěděl, jak by se zeptal. Nikde nikoho neviděl, a přece mu připadalo, že na nich někdo pracuje.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„Třeba pole, vidíš,“ zachytil dědeček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Honzíkův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pohled a ukázal bičem kolem dokola.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díval na pole, která se táhla po obou stranách silnice. Obilí už bylo sklizeno. Ale dědečkovi pohled na sklizená pole nestačil. Vzpomněl si na krávy, vepře, a dokonce i na slepice, které má na starosti babička. 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zdvihl znovu hlavu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chceš?“ ozval se dědeček. 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co Punťa?“ zeptal se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Punťa ho zajímal víc než sklizená pole. Chtěl, aby dědeček vyprávěl o Punťovi. Pes slyšel svoje jméno a slabě zakňučel. To jen proto, aby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dědečkem věděli, že tam je. „Copak náš Punťa,“ smál se dědeček.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59773" y="1253613"/>
            <a:ext cx="4041775" cy="4902047"/>
          </a:xfrm>
        </p:spPr>
        <p:txBody>
          <a:bodyPr>
            <a:normAutofit fontScale="92500"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Říha, Bohumil: </a:t>
            </a:r>
            <a:r>
              <a:rPr lang="cs-CZ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Honzíkova cesta</a:t>
            </a:r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Albatros, Praha 1985, s. 18-19.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„Čí je to koník?[…]“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„To je družstevní.“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je to družstevní?“ vyptával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Tomuhle zvláštnímu slovu nerozuměl.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„To znamená, že patří všem lidem v 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Koníkovicích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Já jsem si ho na dnešek jenom vypůjčil.“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zamyslil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„co je ještě družstevní?“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„Třeba pole,“ odpověděl dědeček a ukázal bičem kolem dokola. „Vidíš, to všechno jsou naše pole. Patří našemu družstvu.“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díval na veliké lány polí, které se táhly po obou stranách silnice. Obilí už bylo sklizeno. Na jednom lánu oraly traktory, na jiném jezdilo několik párů koní. 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„Máme taky družstevní krávy,“ pokračoval dědeček,„a družstevní vepře, ty mám na starosti já, i družstevní slepice, ty má na starosti babička.“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znovu zdvihl hlavu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chceš?“ ozval se dědeček.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„Punťa je taky družstevní?“ zeptal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Pes slyšel svoje jméno a slabě zakňoural. To jen proto, aby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dědečkem věděli, že tam je. 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„Ne, Punťa není družstevní,“ zasmál se dědeček. „Ten je jenom náš.“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447800" y="1143000"/>
            <a:ext cx="7239000" cy="5181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Alexej </a:t>
            </a:r>
            <a:r>
              <a:rPr lang="cs-CZ" b="1" u="sng" dirty="0" err="1" smtClean="0"/>
              <a:t>Pludek</a:t>
            </a:r>
            <a:r>
              <a:rPr lang="cs-CZ" dirty="0" smtClean="0"/>
              <a:t> (1923 – 2002)</a:t>
            </a:r>
          </a:p>
          <a:p>
            <a:pPr lvl="4">
              <a:lnSpc>
                <a:spcPct val="200000"/>
              </a:lnSpc>
            </a:pPr>
            <a:r>
              <a:rPr lang="cs-CZ" dirty="0" smtClean="0"/>
              <a:t>Spisovatel (psal pro děti i dospělé), dramaturg, redaktor SNDK</a:t>
            </a:r>
          </a:p>
          <a:p>
            <a:pPr lvl="4">
              <a:lnSpc>
                <a:spcPct val="200000"/>
              </a:lnSpc>
            </a:pPr>
            <a:r>
              <a:rPr lang="cs-CZ" i="1" dirty="0" smtClean="0"/>
              <a:t>Ptačí pírko aneb Jak Vítek o všechno přišel </a:t>
            </a:r>
            <a:r>
              <a:rPr lang="cs-CZ" dirty="0" smtClean="0"/>
              <a:t>(1959)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0C10-730D-4053-8E90-ED5C87C2896D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0" name="Obrázek 9" descr="Plu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45" y="2272481"/>
            <a:ext cx="1905000" cy="2667000"/>
          </a:xfrm>
          <a:prstGeom prst="rect">
            <a:avLst/>
          </a:prstGeom>
        </p:spPr>
      </p:pic>
      <p:pic>
        <p:nvPicPr>
          <p:cNvPr id="11" name="Obrázek 10" descr="_1_169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14800"/>
            <a:ext cx="1744611" cy="245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47800" y="1194619"/>
            <a:ext cx="6427840" cy="4937894"/>
          </a:xfrm>
        </p:spPr>
        <p:txBody>
          <a:bodyPr/>
          <a:lstStyle/>
          <a:p>
            <a:pPr lvl="4">
              <a:lnSpc>
                <a:spcPct val="150000"/>
              </a:lnSpc>
            </a:pPr>
            <a:r>
              <a:rPr lang="cs-CZ" sz="2400" b="1" u="sng" dirty="0" smtClean="0"/>
              <a:t>Jan Ryska </a:t>
            </a:r>
            <a:r>
              <a:rPr lang="cs-CZ" sz="2400" dirty="0" smtClean="0"/>
              <a:t>(1916 – 1983)</a:t>
            </a:r>
          </a:p>
          <a:p>
            <a:pPr lvl="5">
              <a:lnSpc>
                <a:spcPct val="150000"/>
              </a:lnSpc>
            </a:pPr>
            <a:r>
              <a:rPr lang="cs-CZ" sz="2400" dirty="0" smtClean="0"/>
              <a:t>učitel, spisovatel, filmový scenárista (</a:t>
            </a:r>
            <a:r>
              <a:rPr lang="cs-CZ" sz="2400" i="1" dirty="0" smtClean="0"/>
              <a:t>Táto, sežeň štěně</a:t>
            </a:r>
            <a:r>
              <a:rPr lang="cs-CZ" sz="2400" dirty="0" smtClean="0"/>
              <a:t>; </a:t>
            </a:r>
            <a:r>
              <a:rPr lang="cs-CZ" sz="2400" i="1" dirty="0" smtClean="0"/>
              <a:t>Dědeček, </a:t>
            </a:r>
            <a:r>
              <a:rPr lang="cs-CZ" sz="2400" i="1" dirty="0" err="1" smtClean="0"/>
              <a:t>Kylián</a:t>
            </a:r>
            <a:r>
              <a:rPr lang="cs-CZ" sz="2400" i="1" dirty="0" smtClean="0"/>
              <a:t> a já</a:t>
            </a:r>
            <a:r>
              <a:rPr lang="cs-CZ" sz="2400" dirty="0" smtClean="0"/>
              <a:t>)</a:t>
            </a:r>
          </a:p>
          <a:p>
            <a:pPr lvl="5">
              <a:lnSpc>
                <a:spcPct val="150000"/>
              </a:lnSpc>
            </a:pPr>
            <a:r>
              <a:rPr lang="cs-CZ" sz="2400" i="1" dirty="0" smtClean="0"/>
              <a:t>Anička a její přátelé </a:t>
            </a:r>
            <a:r>
              <a:rPr lang="cs-CZ" sz="2400" dirty="0" smtClean="0"/>
              <a:t>(1960)</a:t>
            </a:r>
          </a:p>
          <a:p>
            <a:pPr lvl="5">
              <a:lnSpc>
                <a:spcPct val="150000"/>
              </a:lnSpc>
            </a:pPr>
            <a:r>
              <a:rPr lang="cs-CZ" sz="2400" i="1" dirty="0" smtClean="0"/>
              <a:t>Anička z 1. A </a:t>
            </a:r>
            <a:r>
              <a:rPr lang="cs-CZ" sz="2400" dirty="0" smtClean="0"/>
              <a:t>(1962, </a:t>
            </a:r>
            <a:r>
              <a:rPr lang="cs-CZ" sz="2400" dirty="0" err="1" smtClean="0"/>
              <a:t>přeprac</a:t>
            </a:r>
            <a:r>
              <a:rPr lang="cs-CZ" sz="2400" dirty="0" smtClean="0"/>
              <a:t>. 1968) – </a:t>
            </a:r>
            <a:r>
              <a:rPr lang="cs-CZ" sz="2400" dirty="0" err="1" smtClean="0"/>
              <a:t>zfilm</a:t>
            </a:r>
            <a:r>
              <a:rPr lang="cs-CZ" sz="2400" dirty="0" smtClean="0"/>
              <a:t>. jako </a:t>
            </a:r>
            <a:r>
              <a:rPr lang="cs-CZ" sz="2400" i="1" dirty="0" smtClean="0"/>
              <a:t>Anička jde do školy</a:t>
            </a:r>
            <a:r>
              <a:rPr lang="cs-CZ" sz="2400" dirty="0" smtClean="0"/>
              <a:t> (scénář Oty Hofmana)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DE6DA-8780-42E8-8A90-832B6C257D57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7" name="Obrázek 6" descr="0056240942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17" y="1135625"/>
            <a:ext cx="1872828" cy="2403987"/>
          </a:xfrm>
          <a:prstGeom prst="rect">
            <a:avLst/>
          </a:prstGeom>
        </p:spPr>
      </p:pic>
      <p:pic>
        <p:nvPicPr>
          <p:cNvPr id="8" name="Obrázek 7" descr="ANIKA%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59" y="3841365"/>
            <a:ext cx="2558538" cy="2456196"/>
          </a:xfrm>
          <a:prstGeom prst="rect">
            <a:avLst/>
          </a:prstGeom>
        </p:spPr>
      </p:pic>
      <p:pic>
        <p:nvPicPr>
          <p:cNvPr id="9" name="Obrázek 8" descr="kroj5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0741" y="1673451"/>
            <a:ext cx="1397285" cy="207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/>
              <a:t>60. léta 20. století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společenských poměrů</a:t>
            </a:r>
          </a:p>
          <a:p>
            <a:r>
              <a:rPr lang="cs-CZ" dirty="0" smtClean="0"/>
              <a:t>Inovace</a:t>
            </a:r>
          </a:p>
          <a:p>
            <a:r>
              <a:rPr lang="cs-CZ" dirty="0" smtClean="0"/>
              <a:t>Nová autorská generace</a:t>
            </a:r>
          </a:p>
          <a:p>
            <a:r>
              <a:rPr lang="cs-CZ" dirty="0" smtClean="0"/>
              <a:t>Reedice některých autorů, kteří nemohli vycházet (</a:t>
            </a:r>
            <a:r>
              <a:rPr lang="cs-CZ" dirty="0" err="1" smtClean="0"/>
              <a:t>Foglar</a:t>
            </a:r>
            <a:r>
              <a:rPr lang="cs-CZ" dirty="0" smtClean="0"/>
              <a:t>, Kutinová, katoličtí autoři i ruralisté)</a:t>
            </a:r>
          </a:p>
          <a:p>
            <a:r>
              <a:rPr lang="cs-CZ" dirty="0" smtClean="0"/>
              <a:t>2 základní tematické směry:</a:t>
            </a:r>
          </a:p>
          <a:p>
            <a:pPr lvl="1"/>
            <a:r>
              <a:rPr lang="cs-CZ" dirty="0" smtClean="0"/>
              <a:t>1) Obrazy běžného života</a:t>
            </a:r>
          </a:p>
          <a:p>
            <a:pPr lvl="1"/>
            <a:r>
              <a:rPr lang="cs-CZ" dirty="0" smtClean="0"/>
              <a:t>2) Tzv. nová vlna psychologické prózy pro mládež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1) Obrazy běžného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b="1" dirty="0" smtClean="0"/>
              <a:t>Bohumil Říha</a:t>
            </a:r>
            <a:r>
              <a:rPr lang="cs-CZ" dirty="0" smtClean="0"/>
              <a:t>, </a:t>
            </a:r>
            <a:r>
              <a:rPr lang="cs-CZ" b="1" dirty="0" smtClean="0"/>
              <a:t>Jan Ryska </a:t>
            </a:r>
            <a:r>
              <a:rPr lang="cs-CZ" dirty="0" smtClean="0"/>
              <a:t>– viz výše</a:t>
            </a:r>
          </a:p>
          <a:p>
            <a:pPr>
              <a:lnSpc>
                <a:spcPct val="150000"/>
              </a:lnSpc>
            </a:pPr>
            <a:r>
              <a:rPr lang="cs-CZ" b="1" u="sng" dirty="0" smtClean="0"/>
              <a:t>Jaromíra Kolárová </a:t>
            </a:r>
            <a:r>
              <a:rPr lang="cs-CZ" dirty="0" smtClean="0"/>
              <a:t>(1919 – 2006)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Spisovatelka, novinářka, filmová scenáristka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Velkoměstské prostředí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Domy na zelené louce </a:t>
            </a:r>
            <a:r>
              <a:rPr lang="cs-CZ" sz="1800" dirty="0" smtClean="0"/>
              <a:t>(1967)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Prózy s dívčí hrdinkou: </a:t>
            </a:r>
            <a:r>
              <a:rPr lang="cs-CZ" sz="1800" i="1" dirty="0" smtClean="0"/>
              <a:t>Léto s kovbojem </a:t>
            </a:r>
            <a:r>
              <a:rPr lang="cs-CZ" sz="1800" dirty="0" smtClean="0"/>
              <a:t>(1979), </a:t>
            </a:r>
            <a:r>
              <a:rPr lang="cs-CZ" sz="1800" i="1" dirty="0" smtClean="0"/>
              <a:t>Holky z porcelánu </a:t>
            </a:r>
            <a:r>
              <a:rPr lang="cs-CZ" sz="1800" dirty="0" smtClean="0"/>
              <a:t>(1976)</a:t>
            </a:r>
          </a:p>
          <a:p>
            <a:pPr lvl="1">
              <a:lnSpc>
                <a:spcPct val="150000"/>
              </a:lnSpc>
            </a:pPr>
            <a:endParaRPr lang="cs-CZ" dirty="0" smtClean="0"/>
          </a:p>
          <a:p>
            <a:pPr lvl="1">
              <a:lnSpc>
                <a:spcPct val="200000"/>
              </a:lnSpc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Obrázek 4" descr="Kolá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6114" y="2832100"/>
            <a:ext cx="1369786" cy="1917700"/>
          </a:xfrm>
          <a:prstGeom prst="rect">
            <a:avLst/>
          </a:prstGeom>
        </p:spPr>
      </p:pic>
      <p:pic>
        <p:nvPicPr>
          <p:cNvPr id="6" name="Obrázek 5" descr="329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5369575"/>
            <a:ext cx="1165224" cy="1488425"/>
          </a:xfrm>
          <a:prstGeom prst="rect">
            <a:avLst/>
          </a:prstGeom>
        </p:spPr>
      </p:pic>
      <p:pic>
        <p:nvPicPr>
          <p:cNvPr id="7" name="Obrázek 6" descr="holky-z-porcelanu-44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9750" y="5276850"/>
            <a:ext cx="9525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2) Tzv. nová vlna psychologické prózy pro 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Kritické pojetí patologických jevů ve společnosti, v rodině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Deziluze mladých hrdinů, vypjaté situace, konflikty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Autoři často spjati s filmovou tvorbou </a:t>
            </a:r>
            <a:r>
              <a:rPr lang="cs-CZ" dirty="0" smtClean="0">
                <a:sym typeface="Symbol"/>
              </a:rPr>
              <a:t> inspirace v netradičních postupech a prostředcích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2200" y="1181100"/>
            <a:ext cx="6618288" cy="4976813"/>
          </a:xfrm>
        </p:spPr>
        <p:txBody>
          <a:bodyPr/>
          <a:lstStyle/>
          <a:p>
            <a:r>
              <a:rPr lang="cs-CZ" b="1" u="sng" dirty="0" smtClean="0"/>
              <a:t>Ota Hofman </a:t>
            </a:r>
            <a:r>
              <a:rPr lang="cs-CZ" dirty="0" smtClean="0"/>
              <a:t>(1928 – 1989)</a:t>
            </a:r>
          </a:p>
          <a:p>
            <a:pPr lvl="1"/>
            <a:r>
              <a:rPr lang="cs-CZ" sz="2000" dirty="0" smtClean="0"/>
              <a:t>Prozaik, filmový scenárista (mj. </a:t>
            </a:r>
            <a:r>
              <a:rPr lang="cs-CZ" sz="2000" i="1" dirty="0" smtClean="0"/>
              <a:t>Jestřáb kontra Hrdlička</a:t>
            </a:r>
            <a:r>
              <a:rPr lang="cs-CZ" sz="2000" dirty="0" smtClean="0"/>
              <a:t>, </a:t>
            </a:r>
            <a:r>
              <a:rPr lang="cs-CZ" sz="2000" i="1" dirty="0" smtClean="0"/>
              <a:t>Honzíkova cesta</a:t>
            </a:r>
            <a:r>
              <a:rPr lang="cs-CZ" sz="2000" dirty="0" smtClean="0"/>
              <a:t>, </a:t>
            </a:r>
            <a:r>
              <a:rPr lang="cs-CZ" sz="2000" i="1" dirty="0" smtClean="0"/>
              <a:t>Anička jde do školy</a:t>
            </a:r>
            <a:r>
              <a:rPr lang="cs-CZ" sz="2000" dirty="0" smtClean="0"/>
              <a:t>, </a:t>
            </a:r>
            <a:r>
              <a:rPr lang="cs-CZ" sz="2000" i="1" dirty="0" smtClean="0"/>
              <a:t>Pohádka o staré tramvaji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Odysseus</a:t>
            </a:r>
            <a:r>
              <a:rPr lang="cs-CZ" sz="2000" i="1" dirty="0" smtClean="0"/>
              <a:t> a hvězdy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i="1" dirty="0" smtClean="0"/>
              <a:t>Pohádka o staré tramvaji </a:t>
            </a:r>
            <a:r>
              <a:rPr lang="cs-CZ" sz="2000" dirty="0" smtClean="0"/>
              <a:t>(1961)</a:t>
            </a:r>
          </a:p>
          <a:p>
            <a:pPr lvl="1"/>
            <a:r>
              <a:rPr lang="cs-CZ" sz="2000" i="1" dirty="0" smtClean="0"/>
              <a:t>Pan Tau a tisíc zázraků </a:t>
            </a:r>
            <a:r>
              <a:rPr lang="cs-CZ" sz="2000" dirty="0" smtClean="0"/>
              <a:t>(1974)</a:t>
            </a:r>
          </a:p>
          <a:p>
            <a:pPr lvl="1"/>
            <a:r>
              <a:rPr lang="cs-CZ" sz="2000" i="1" dirty="0" smtClean="0"/>
              <a:t>Lucie a zázraky </a:t>
            </a:r>
            <a:r>
              <a:rPr lang="cs-CZ" sz="2000" dirty="0" smtClean="0"/>
              <a:t>(1980)</a:t>
            </a:r>
          </a:p>
          <a:p>
            <a:pPr lvl="1"/>
            <a:r>
              <a:rPr lang="cs-CZ" sz="2000" i="1" dirty="0" smtClean="0"/>
              <a:t>Králíci ve vysoké trávě </a:t>
            </a:r>
            <a:r>
              <a:rPr lang="cs-CZ" sz="2000" dirty="0" smtClean="0"/>
              <a:t>(1962)</a:t>
            </a:r>
          </a:p>
          <a:p>
            <a:pPr lvl="1"/>
            <a:r>
              <a:rPr lang="cs-CZ" sz="2000" i="1" dirty="0" smtClean="0"/>
              <a:t>Hra na třetího </a:t>
            </a:r>
            <a:r>
              <a:rPr lang="cs-CZ" sz="2000" dirty="0" smtClean="0"/>
              <a:t>(knižně 1981, společně s Králíky ve vysoké trávě)</a:t>
            </a:r>
          </a:p>
          <a:p>
            <a:pPr lvl="1"/>
            <a:r>
              <a:rPr lang="cs-CZ" sz="2000" i="1" dirty="0" smtClean="0"/>
              <a:t>Útěk</a:t>
            </a:r>
            <a:r>
              <a:rPr lang="cs-CZ" sz="2000" dirty="0" smtClean="0"/>
              <a:t> (1966) – zfilmováno 1967</a:t>
            </a:r>
          </a:p>
          <a:p>
            <a:pPr lvl="1"/>
            <a:r>
              <a:rPr lang="cs-CZ" sz="2000" i="1" dirty="0" smtClean="0"/>
              <a:t>Červená kůlna </a:t>
            </a:r>
            <a:r>
              <a:rPr lang="cs-CZ" sz="2000" dirty="0" smtClean="0"/>
              <a:t>(1974)</a:t>
            </a:r>
          </a:p>
          <a:p>
            <a:pPr lvl="1"/>
            <a:r>
              <a:rPr lang="cs-CZ" sz="2000" i="1" dirty="0" err="1" smtClean="0"/>
              <a:t>Odysseus</a:t>
            </a:r>
            <a:r>
              <a:rPr lang="cs-CZ" sz="2000" i="1" dirty="0" smtClean="0"/>
              <a:t> a hvězdy </a:t>
            </a:r>
            <a:r>
              <a:rPr lang="cs-CZ" sz="2000" dirty="0" smtClean="0"/>
              <a:t>(1977)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5" name="Obrázek 4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41400"/>
            <a:ext cx="1905000" cy="2667000"/>
          </a:xfrm>
          <a:prstGeom prst="rect">
            <a:avLst/>
          </a:prstGeom>
        </p:spPr>
      </p:pic>
      <p:pic>
        <p:nvPicPr>
          <p:cNvPr id="7" name="Obrázek 6" descr="0056220809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7400" y="4476973"/>
            <a:ext cx="1378718" cy="2114328"/>
          </a:xfrm>
          <a:prstGeom prst="rect">
            <a:avLst/>
          </a:prstGeom>
        </p:spPr>
      </p:pic>
      <p:pic>
        <p:nvPicPr>
          <p:cNvPr id="8" name="Obrázek 7" descr="pohadka-o-stare-tramvaji-56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3550" y="2589212"/>
            <a:ext cx="952500" cy="1400175"/>
          </a:xfrm>
          <a:prstGeom prst="rect">
            <a:avLst/>
          </a:prstGeom>
        </p:spPr>
      </p:pic>
      <p:pic>
        <p:nvPicPr>
          <p:cNvPr id="9" name="Obrázek 8" descr="TK%20%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398" y="3949700"/>
            <a:ext cx="1434101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/>
              <a:t>70. léta 20. století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Normalizace – dopad i na LDM</a:t>
            </a:r>
          </a:p>
          <a:p>
            <a:r>
              <a:rPr lang="cs-CZ" sz="2000" dirty="0" smtClean="0"/>
              <a:t>Rozdělení literatury na oficiální, </a:t>
            </a:r>
            <a:r>
              <a:rPr lang="cs-CZ" sz="2000" dirty="0" err="1" smtClean="0"/>
              <a:t>ineditní</a:t>
            </a:r>
            <a:r>
              <a:rPr lang="cs-CZ" sz="2000" dirty="0" smtClean="0"/>
              <a:t> a exilový proud</a:t>
            </a:r>
          </a:p>
          <a:p>
            <a:r>
              <a:rPr lang="cs-CZ" sz="2000" dirty="0" smtClean="0"/>
              <a:t>Autoři – často pod jinými jmény (např. </a:t>
            </a:r>
            <a:r>
              <a:rPr lang="cs-CZ" sz="2000" b="1" dirty="0" smtClean="0"/>
              <a:t>Hermína Franková </a:t>
            </a:r>
            <a:r>
              <a:rPr lang="cs-CZ" sz="2000" dirty="0" smtClean="0"/>
              <a:t>jako Josef Vinař nebo Jarmila Černíková)</a:t>
            </a:r>
          </a:p>
          <a:p>
            <a:r>
              <a:rPr lang="cs-CZ" sz="2000" dirty="0" smtClean="0"/>
              <a:t>Někteří autoři v anonymitě</a:t>
            </a:r>
          </a:p>
          <a:p>
            <a:r>
              <a:rPr lang="cs-CZ" sz="2000" dirty="0" smtClean="0"/>
              <a:t>Další vlna emigrací: </a:t>
            </a:r>
            <a:r>
              <a:rPr lang="cs-CZ" sz="2000" b="1" dirty="0" smtClean="0"/>
              <a:t>Ludvík </a:t>
            </a:r>
            <a:r>
              <a:rPr lang="cs-CZ" sz="2000" b="1" dirty="0" err="1" smtClean="0"/>
              <a:t>Aškenazy</a:t>
            </a:r>
            <a:r>
              <a:rPr lang="cs-CZ" sz="2000" b="1" dirty="0" smtClean="0"/>
              <a:t> </a:t>
            </a:r>
            <a:r>
              <a:rPr lang="cs-CZ" sz="2000" dirty="0" smtClean="0"/>
              <a:t>(1968), </a:t>
            </a:r>
            <a:r>
              <a:rPr lang="cs-CZ" sz="2000" b="1" dirty="0" smtClean="0"/>
              <a:t>Iva Procházková </a:t>
            </a:r>
            <a:r>
              <a:rPr lang="cs-CZ" sz="2000" dirty="0" smtClean="0"/>
              <a:t>(1983)</a:t>
            </a:r>
          </a:p>
          <a:p>
            <a:r>
              <a:rPr lang="cs-CZ" sz="2000" dirty="0" smtClean="0"/>
              <a:t>Ale i v rámci oficiální literatury lze najít kvalitní tituly</a:t>
            </a:r>
          </a:p>
          <a:p>
            <a:r>
              <a:rPr lang="cs-CZ" sz="2000" dirty="0" smtClean="0"/>
              <a:t>Ze starších autorů stále tvoří např. </a:t>
            </a:r>
            <a:r>
              <a:rPr lang="cs-CZ" sz="2000" b="1" dirty="0" smtClean="0"/>
              <a:t>Bohumil Říha </a:t>
            </a:r>
            <a:r>
              <a:rPr lang="cs-CZ" sz="2000" dirty="0" smtClean="0"/>
              <a:t>(</a:t>
            </a:r>
            <a:r>
              <a:rPr lang="cs-CZ" sz="2000" i="1" dirty="0" smtClean="0"/>
              <a:t>Jak jel Vítek do Prahy</a:t>
            </a:r>
            <a:r>
              <a:rPr lang="cs-CZ" sz="2000" dirty="0" smtClean="0"/>
              <a:t>, 1973; </a:t>
            </a:r>
            <a:r>
              <a:rPr lang="cs-CZ" sz="2000" i="1" dirty="0" smtClean="0"/>
              <a:t>Vítek je zase doma</a:t>
            </a:r>
            <a:r>
              <a:rPr lang="cs-CZ" sz="2000" dirty="0" smtClean="0"/>
              <a:t>, 1974; </a:t>
            </a:r>
            <a:r>
              <a:rPr lang="cs-CZ" sz="2000" i="1" dirty="0" smtClean="0"/>
              <a:t>Vítek na výletě</a:t>
            </a:r>
            <a:r>
              <a:rPr lang="cs-CZ" sz="2000" dirty="0" smtClean="0"/>
              <a:t>, 1975)</a:t>
            </a:r>
          </a:p>
          <a:p>
            <a:r>
              <a:rPr lang="cs-CZ" sz="2000" dirty="0" smtClean="0"/>
              <a:t>Talentovaní debutanti (viz dále)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Téma 4.: Příběhová próza s dětským hrdinou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1094936"/>
          </a:xfrm>
        </p:spPr>
        <p:txBody>
          <a:bodyPr/>
          <a:lstStyle/>
          <a:p>
            <a:r>
              <a:rPr lang="cs-CZ" dirty="0" smtClean="0"/>
              <a:t>Její proměny a představitelé </a:t>
            </a:r>
          </a:p>
          <a:p>
            <a:r>
              <a:rPr lang="cs-CZ" dirty="0" smtClean="0"/>
              <a:t>v české literatuře 2. poloviny 20. století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295400"/>
            <a:ext cx="7888288" cy="4837113"/>
          </a:xfrm>
        </p:spPr>
        <p:txBody>
          <a:bodyPr/>
          <a:lstStyle/>
          <a:p>
            <a:r>
              <a:rPr lang="cs-CZ" b="1" u="sng" dirty="0" smtClean="0"/>
              <a:t>Eva </a:t>
            </a:r>
            <a:r>
              <a:rPr lang="cs-CZ" b="1" u="sng" dirty="0" err="1" smtClean="0"/>
              <a:t>Bernardinová</a:t>
            </a:r>
            <a:r>
              <a:rPr lang="cs-CZ" b="1" u="sng" dirty="0" smtClean="0"/>
              <a:t> </a:t>
            </a:r>
            <a:r>
              <a:rPr lang="cs-CZ" dirty="0" smtClean="0"/>
              <a:t>(1931)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Prozaička a básnířka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Projekt </a:t>
            </a:r>
            <a:r>
              <a:rPr lang="cs-CZ" sz="2000" dirty="0" err="1" smtClean="0"/>
              <a:t>Book</a:t>
            </a:r>
            <a:r>
              <a:rPr lang="cs-CZ" sz="2000" dirty="0" smtClean="0"/>
              <a:t> handicap (1991) – </a:t>
            </a:r>
            <a:r>
              <a:rPr lang="cs-CZ" sz="2000" i="1" dirty="0" smtClean="0"/>
              <a:t>Ahoj, bráško</a:t>
            </a:r>
            <a:r>
              <a:rPr lang="cs-CZ" sz="2000" dirty="0" smtClean="0"/>
              <a:t> (2004)</a:t>
            </a:r>
          </a:p>
          <a:p>
            <a:pPr lvl="4">
              <a:lnSpc>
                <a:spcPct val="200000"/>
              </a:lnSpc>
            </a:pPr>
            <a:r>
              <a:rPr lang="cs-CZ" sz="2000" i="1" dirty="0" smtClean="0"/>
              <a:t>Kluci, holky a Stodůlky </a:t>
            </a:r>
            <a:r>
              <a:rPr lang="cs-CZ" sz="2000" dirty="0" smtClean="0"/>
              <a:t>(2 díly, 1975, 1978)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Pentalogie s úvodním dílem </a:t>
            </a:r>
            <a:r>
              <a:rPr lang="cs-CZ" sz="2000" i="1" dirty="0" smtClean="0"/>
              <a:t>Blanka, obyčejná holka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" name="Obrázek 4" descr="Bernardin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898650"/>
            <a:ext cx="1905000" cy="2552700"/>
          </a:xfrm>
          <a:prstGeom prst="rect">
            <a:avLst/>
          </a:prstGeom>
        </p:spPr>
      </p:pic>
      <p:pic>
        <p:nvPicPr>
          <p:cNvPr id="6" name="Obrázek 5" descr="bernardinova_kluciholkyastodulk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816" y="4619244"/>
            <a:ext cx="2258568" cy="1734312"/>
          </a:xfrm>
          <a:prstGeom prst="rect">
            <a:avLst/>
          </a:prstGeom>
        </p:spPr>
      </p:pic>
      <p:pic>
        <p:nvPicPr>
          <p:cNvPr id="7" name="Obrázek 6" descr="1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600" y="4387002"/>
            <a:ext cx="1301750" cy="2139210"/>
          </a:xfrm>
          <a:prstGeom prst="rect">
            <a:avLst/>
          </a:prstGeom>
        </p:spPr>
      </p:pic>
      <p:pic>
        <p:nvPicPr>
          <p:cNvPr id="8" name="Obrázek 7" descr="blanka-obycejna-holka-35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4367212"/>
            <a:ext cx="1314450" cy="214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1077" y="1155700"/>
            <a:ext cx="5830957" cy="4976813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Eliška </a:t>
            </a:r>
            <a:r>
              <a:rPr lang="cs-CZ" b="1" u="sng" dirty="0" err="1" smtClean="0"/>
              <a:t>Horelová</a:t>
            </a:r>
            <a:r>
              <a:rPr lang="cs-CZ" b="1" u="sng" dirty="0" smtClean="0"/>
              <a:t> </a:t>
            </a:r>
            <a:r>
              <a:rPr lang="cs-CZ" dirty="0" smtClean="0"/>
              <a:t>(1925)</a:t>
            </a:r>
          </a:p>
          <a:p>
            <a:pPr lvl="1"/>
            <a:r>
              <a:rPr lang="cs-CZ" sz="2000" dirty="0" smtClean="0"/>
              <a:t>Vlastním jménem Eliška Nováková</a:t>
            </a:r>
          </a:p>
          <a:p>
            <a:pPr lvl="1"/>
            <a:r>
              <a:rPr lang="cs-CZ" sz="2000" dirty="0" smtClean="0"/>
              <a:t>Prozaička, básnířka, učitelka, odborná asistentka na FF UK</a:t>
            </a:r>
          </a:p>
          <a:p>
            <a:pPr lvl="1"/>
            <a:r>
              <a:rPr lang="cs-CZ" sz="2000" dirty="0" smtClean="0"/>
              <a:t>Publikovala mj. ve Zlatém máji</a:t>
            </a:r>
          </a:p>
          <a:p>
            <a:pPr lvl="1"/>
            <a:r>
              <a:rPr lang="cs-CZ" sz="2000" i="1" dirty="0" smtClean="0"/>
              <a:t>Kluci ze zabraného </a:t>
            </a:r>
            <a:r>
              <a:rPr lang="cs-CZ" sz="2000" dirty="0" smtClean="0"/>
              <a:t>(1982)</a:t>
            </a:r>
          </a:p>
          <a:p>
            <a:pPr lvl="1"/>
            <a:r>
              <a:rPr lang="cs-CZ" sz="2000" dirty="0" smtClean="0"/>
              <a:t>Historická románová trilogie:</a:t>
            </a:r>
          </a:p>
          <a:p>
            <a:pPr lvl="2"/>
            <a:r>
              <a:rPr lang="cs-CZ" sz="2000" i="1" dirty="0" smtClean="0"/>
              <a:t>Zdivočelá voda </a:t>
            </a:r>
            <a:r>
              <a:rPr lang="cs-CZ" sz="2000" dirty="0" smtClean="0"/>
              <a:t>(1973)</a:t>
            </a:r>
          </a:p>
          <a:p>
            <a:pPr lvl="2"/>
            <a:r>
              <a:rPr lang="cs-CZ" sz="2000" i="1" dirty="0" smtClean="0"/>
              <a:t>Strhané hráze </a:t>
            </a:r>
            <a:r>
              <a:rPr lang="cs-CZ" sz="2000" dirty="0" smtClean="0"/>
              <a:t>(1978)</a:t>
            </a:r>
          </a:p>
          <a:p>
            <a:pPr lvl="2"/>
            <a:r>
              <a:rPr lang="cs-CZ" sz="2000" i="1" dirty="0" smtClean="0"/>
              <a:t>Potopa</a:t>
            </a:r>
            <a:r>
              <a:rPr lang="cs-CZ" sz="2000" dirty="0" smtClean="0"/>
              <a:t> (1979)</a:t>
            </a:r>
          </a:p>
          <a:p>
            <a:pPr lvl="1"/>
            <a:r>
              <a:rPr lang="cs-CZ" sz="2000" i="1" dirty="0" smtClean="0"/>
              <a:t>Nemožná holka </a:t>
            </a:r>
            <a:r>
              <a:rPr lang="cs-CZ" sz="2000" dirty="0" smtClean="0"/>
              <a:t>(1984)</a:t>
            </a:r>
          </a:p>
          <a:p>
            <a:pPr lvl="1"/>
            <a:r>
              <a:rPr lang="cs-CZ" sz="2000" dirty="0" smtClean="0"/>
              <a:t>Volný cyklus: </a:t>
            </a:r>
            <a:r>
              <a:rPr lang="cs-CZ" sz="2000" i="1" dirty="0" smtClean="0"/>
              <a:t>Znáte Tománka?</a:t>
            </a:r>
            <a:r>
              <a:rPr lang="cs-CZ" sz="2000" dirty="0" smtClean="0"/>
              <a:t> (1981); </a:t>
            </a:r>
            <a:r>
              <a:rPr lang="cs-CZ" sz="2000" i="1" dirty="0" smtClean="0"/>
              <a:t>Tománek je rád na světě </a:t>
            </a:r>
            <a:r>
              <a:rPr lang="cs-CZ" sz="2000" dirty="0" smtClean="0"/>
              <a:t>(1985, obsahuje i </a:t>
            </a:r>
            <a:r>
              <a:rPr lang="cs-CZ" sz="2000" i="1" dirty="0" smtClean="0"/>
              <a:t>Znáte Tománka?</a:t>
            </a:r>
            <a:r>
              <a:rPr lang="cs-CZ" sz="2000" dirty="0" smtClean="0"/>
              <a:t>); </a:t>
            </a:r>
            <a:r>
              <a:rPr lang="cs-CZ" sz="2000" i="1" dirty="0" smtClean="0"/>
              <a:t>Tománek ve škole </a:t>
            </a:r>
            <a:r>
              <a:rPr lang="cs-CZ" sz="2000" dirty="0" smtClean="0"/>
              <a:t>(1992)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Obrázek 4" descr="Horel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18" y="1113181"/>
            <a:ext cx="1862009" cy="2606813"/>
          </a:xfrm>
          <a:prstGeom prst="rect">
            <a:avLst/>
          </a:prstGeom>
        </p:spPr>
      </p:pic>
      <p:pic>
        <p:nvPicPr>
          <p:cNvPr id="6" name="Obrázek 5" descr="1294317913.jpg"/>
          <p:cNvPicPr>
            <a:picLocks noChangeAspect="1"/>
          </p:cNvPicPr>
          <p:nvPr/>
        </p:nvPicPr>
        <p:blipFill>
          <a:blip r:embed="rId3" cstate="print"/>
          <a:srcRect l="3246" b="2637"/>
          <a:stretch>
            <a:fillRect/>
          </a:stretch>
        </p:blipFill>
        <p:spPr>
          <a:xfrm>
            <a:off x="7593496" y="912296"/>
            <a:ext cx="1391478" cy="2196445"/>
          </a:xfrm>
          <a:prstGeom prst="rect">
            <a:avLst/>
          </a:prstGeom>
        </p:spPr>
      </p:pic>
      <p:pic>
        <p:nvPicPr>
          <p:cNvPr id="7" name="Obrázek 6" descr="horelova_znatetomank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0" y="3924808"/>
            <a:ext cx="1463040" cy="2157984"/>
          </a:xfrm>
          <a:prstGeom prst="rect">
            <a:avLst/>
          </a:prstGeom>
        </p:spPr>
      </p:pic>
      <p:pic>
        <p:nvPicPr>
          <p:cNvPr id="8" name="Obrázek 7" descr="thumb_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9129" y="3454400"/>
            <a:ext cx="1393571" cy="201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0" y="1231900"/>
            <a:ext cx="7278688" cy="4900613"/>
          </a:xfrm>
        </p:spPr>
        <p:txBody>
          <a:bodyPr/>
          <a:lstStyle/>
          <a:p>
            <a:r>
              <a:rPr lang="cs-CZ" b="1" u="sng" dirty="0" smtClean="0"/>
              <a:t>Markéta </a:t>
            </a:r>
            <a:r>
              <a:rPr lang="cs-CZ" b="1" u="sng" dirty="0" err="1" smtClean="0"/>
              <a:t>Zinnerová</a:t>
            </a:r>
            <a:r>
              <a:rPr lang="cs-CZ" b="1" u="sng" dirty="0" smtClean="0"/>
              <a:t> </a:t>
            </a:r>
            <a:r>
              <a:rPr lang="cs-CZ" dirty="0" smtClean="0"/>
              <a:t>(1942)</a:t>
            </a:r>
          </a:p>
          <a:p>
            <a:pPr lvl="5"/>
            <a:r>
              <a:rPr lang="cs-CZ" sz="2000" dirty="0" smtClean="0"/>
              <a:t>Prozaička, básnířka, scenáristka (mj. </a:t>
            </a:r>
            <a:r>
              <a:rPr lang="cs-CZ" sz="2000" i="1" dirty="0" smtClean="0"/>
              <a:t>Den pro mou lásku</a:t>
            </a:r>
            <a:r>
              <a:rPr lang="cs-CZ" sz="2000" dirty="0" smtClean="0"/>
              <a:t>, </a:t>
            </a:r>
            <a:r>
              <a:rPr lang="cs-CZ" sz="2000" i="1" dirty="0" smtClean="0"/>
              <a:t>Indiáni z Větrova</a:t>
            </a:r>
            <a:r>
              <a:rPr lang="cs-CZ" sz="2000" dirty="0" smtClean="0"/>
              <a:t>, </a:t>
            </a:r>
            <a:r>
              <a:rPr lang="cs-CZ" sz="2000" i="1" dirty="0" smtClean="0"/>
              <a:t>Za humny je drak</a:t>
            </a:r>
            <a:r>
              <a:rPr lang="cs-CZ" sz="2000" dirty="0" smtClean="0"/>
              <a:t>, </a:t>
            </a:r>
            <a:r>
              <a:rPr lang="cs-CZ" sz="2000" i="1" dirty="0" smtClean="0"/>
              <a:t>Bolero</a:t>
            </a:r>
            <a:r>
              <a:rPr lang="cs-CZ" sz="2000" dirty="0" smtClean="0"/>
              <a:t>, </a:t>
            </a:r>
            <a:r>
              <a:rPr lang="cs-CZ" sz="2000" i="1" dirty="0" smtClean="0"/>
              <a:t>Tajemství proutěného košíku</a:t>
            </a:r>
            <a:r>
              <a:rPr lang="cs-CZ" sz="2000" dirty="0" smtClean="0"/>
              <a:t>, </a:t>
            </a:r>
            <a:r>
              <a:rPr lang="cs-CZ" sz="2000" i="1" dirty="0" smtClean="0"/>
              <a:t>My všichni školou povinní</a:t>
            </a:r>
            <a:r>
              <a:rPr lang="cs-CZ" sz="2000" dirty="0" smtClean="0"/>
              <a:t>, </a:t>
            </a:r>
            <a:r>
              <a:rPr lang="cs-CZ" sz="2000" i="1" dirty="0" smtClean="0"/>
              <a:t>Kde padají hvězdy</a:t>
            </a:r>
            <a:r>
              <a:rPr lang="cs-CZ" sz="2000" dirty="0" smtClean="0"/>
              <a:t>; mnoho TV her a pohádek), dramaturgyně</a:t>
            </a:r>
          </a:p>
          <a:p>
            <a:pPr lvl="5"/>
            <a:r>
              <a:rPr lang="cs-CZ" sz="2000" i="1" dirty="0" smtClean="0"/>
              <a:t>Děti z Pařízkova </a:t>
            </a:r>
            <a:r>
              <a:rPr lang="cs-CZ" sz="2000" dirty="0" smtClean="0"/>
              <a:t>(1974)</a:t>
            </a:r>
          </a:p>
          <a:p>
            <a:pPr lvl="5"/>
            <a:r>
              <a:rPr lang="cs-CZ" sz="2000" i="1" dirty="0" smtClean="0"/>
              <a:t>Princezna z třešňového království </a:t>
            </a:r>
            <a:r>
              <a:rPr lang="cs-CZ" sz="2000" dirty="0" smtClean="0"/>
              <a:t>(1975)</a:t>
            </a:r>
          </a:p>
          <a:p>
            <a:pPr lvl="5"/>
            <a:r>
              <a:rPr lang="cs-CZ" sz="2000" i="1" dirty="0" smtClean="0"/>
              <a:t>Tajemství proutěného košíku</a:t>
            </a:r>
            <a:r>
              <a:rPr lang="cs-CZ" sz="2000" dirty="0" smtClean="0"/>
              <a:t> (1978)</a:t>
            </a:r>
          </a:p>
          <a:p>
            <a:pPr lvl="5"/>
            <a:r>
              <a:rPr lang="cs-CZ" sz="2000" i="1" dirty="0" smtClean="0"/>
              <a:t>Indiáni z Větrova </a:t>
            </a:r>
            <a:r>
              <a:rPr lang="cs-CZ" sz="2000" dirty="0" smtClean="0"/>
              <a:t>(1979)</a:t>
            </a:r>
          </a:p>
          <a:p>
            <a:pPr lvl="5"/>
            <a:r>
              <a:rPr lang="cs-CZ" sz="2000" i="1" dirty="0" smtClean="0"/>
              <a:t>Kde padají hvězdy</a:t>
            </a:r>
            <a:r>
              <a:rPr lang="cs-CZ" sz="2000" dirty="0" smtClean="0"/>
              <a:t> (1997)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 descr="Zinne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714500"/>
            <a:ext cx="1600200" cy="2240280"/>
          </a:xfrm>
          <a:prstGeom prst="rect">
            <a:avLst/>
          </a:prstGeom>
        </p:spPr>
      </p:pic>
      <p:pic>
        <p:nvPicPr>
          <p:cNvPr id="6" name="Obrázek 5" descr="12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648" y="2975864"/>
            <a:ext cx="1292352" cy="1719072"/>
          </a:xfrm>
          <a:prstGeom prst="rect">
            <a:avLst/>
          </a:prstGeom>
        </p:spPr>
      </p:pic>
      <p:pic>
        <p:nvPicPr>
          <p:cNvPr id="7" name="Obrázek 6" descr="675973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5111750"/>
            <a:ext cx="1449388" cy="1746250"/>
          </a:xfrm>
          <a:prstGeom prst="rect">
            <a:avLst/>
          </a:prstGeom>
        </p:spPr>
      </p:pic>
      <p:pic>
        <p:nvPicPr>
          <p:cNvPr id="8" name="Obrázek 7" descr="Indiáni z Větr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8612" y="4203700"/>
            <a:ext cx="1323975" cy="1905000"/>
          </a:xfrm>
          <a:prstGeom prst="rect">
            <a:avLst/>
          </a:prstGeom>
        </p:spPr>
      </p:pic>
      <p:pic>
        <p:nvPicPr>
          <p:cNvPr id="9" name="Obrázek 8" descr="TAJEMS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" y="4171526"/>
            <a:ext cx="1244600" cy="1825414"/>
          </a:xfrm>
          <a:prstGeom prst="rect">
            <a:avLst/>
          </a:prstGeom>
        </p:spPr>
      </p:pic>
      <p:pic>
        <p:nvPicPr>
          <p:cNvPr id="10" name="Obrázek 9" descr="Kde padají hvěz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525449"/>
            <a:ext cx="1379537" cy="233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/>
              <a:t>80. léta 20. století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 mnohém navazují na předchozí období</a:t>
            </a:r>
          </a:p>
          <a:p>
            <a:r>
              <a:rPr lang="cs-CZ" sz="2000" dirty="0" smtClean="0"/>
              <a:t>Pohled na dětského hrdinu často nesentimentální, bez idealizace</a:t>
            </a:r>
          </a:p>
          <a:p>
            <a:r>
              <a:rPr lang="cs-CZ" sz="2000" dirty="0" smtClean="0"/>
              <a:t>Pomocná klasifikace:</a:t>
            </a:r>
          </a:p>
          <a:p>
            <a:pPr lvl="1"/>
            <a:r>
              <a:rPr lang="cs-CZ" sz="2000" dirty="0" smtClean="0"/>
              <a:t>Psychologicky laděné prózy: </a:t>
            </a:r>
            <a:r>
              <a:rPr lang="cs-CZ" sz="2000" b="1" dirty="0" smtClean="0"/>
              <a:t>Martina </a:t>
            </a:r>
            <a:r>
              <a:rPr lang="cs-CZ" sz="2000" b="1" dirty="0" err="1" smtClean="0"/>
              <a:t>Drijverová</a:t>
            </a:r>
            <a:r>
              <a:rPr lang="cs-CZ" sz="2000" dirty="0" smtClean="0"/>
              <a:t>, </a:t>
            </a:r>
            <a:r>
              <a:rPr lang="cs-CZ" sz="2000" b="1" dirty="0" smtClean="0"/>
              <a:t>Petr Křenek</a:t>
            </a:r>
            <a:r>
              <a:rPr lang="cs-CZ" sz="2000" dirty="0" smtClean="0"/>
              <a:t>, </a:t>
            </a:r>
            <a:r>
              <a:rPr lang="cs-CZ" sz="2000" b="1" dirty="0" smtClean="0"/>
              <a:t>Olga </a:t>
            </a:r>
            <a:r>
              <a:rPr lang="cs-CZ" sz="2000" b="1" dirty="0" err="1" smtClean="0"/>
              <a:t>Hejná</a:t>
            </a:r>
            <a:endParaRPr lang="cs-CZ" sz="2000" b="1" dirty="0" smtClean="0"/>
          </a:p>
          <a:p>
            <a:pPr lvl="1"/>
            <a:r>
              <a:rPr lang="cs-CZ" sz="2000" dirty="0" smtClean="0"/>
              <a:t>Humoristická próza: </a:t>
            </a:r>
            <a:r>
              <a:rPr lang="cs-CZ" sz="2000" b="1" dirty="0" smtClean="0"/>
              <a:t>Vojtěch </a:t>
            </a:r>
            <a:r>
              <a:rPr lang="cs-CZ" sz="2000" b="1" dirty="0" err="1" smtClean="0"/>
              <a:t>Steklač</a:t>
            </a:r>
            <a:r>
              <a:rPr lang="cs-CZ" sz="2000" dirty="0" smtClean="0"/>
              <a:t>, </a:t>
            </a:r>
            <a:r>
              <a:rPr lang="cs-CZ" sz="2000" b="1" dirty="0" smtClean="0"/>
              <a:t>Alena </a:t>
            </a:r>
            <a:r>
              <a:rPr lang="cs-CZ" sz="2000" b="1" dirty="0" err="1" smtClean="0"/>
              <a:t>Vostrá</a:t>
            </a:r>
            <a:endParaRPr lang="cs-CZ" sz="2000" b="1" dirty="0" smtClean="0"/>
          </a:p>
          <a:p>
            <a:pPr lvl="1"/>
            <a:r>
              <a:rPr lang="cs-CZ" sz="2000" dirty="0" smtClean="0"/>
              <a:t>Přepisy filmových scénářů do knižní podoby: </a:t>
            </a:r>
            <a:r>
              <a:rPr lang="cs-CZ" sz="2000" b="1" dirty="0" smtClean="0"/>
              <a:t>Věra </a:t>
            </a:r>
            <a:r>
              <a:rPr lang="cs-CZ" sz="2000" b="1" dirty="0" err="1" smtClean="0"/>
              <a:t>Plívová</a:t>
            </a:r>
            <a:r>
              <a:rPr lang="cs-CZ" sz="2000" b="1" dirty="0" smtClean="0"/>
              <a:t> – Šimková</a:t>
            </a:r>
            <a:r>
              <a:rPr lang="cs-CZ" sz="2000" dirty="0" smtClean="0"/>
              <a:t>, </a:t>
            </a:r>
            <a:r>
              <a:rPr lang="cs-CZ" sz="2000" b="1" dirty="0" smtClean="0"/>
              <a:t>Marie </a:t>
            </a:r>
            <a:r>
              <a:rPr lang="cs-CZ" sz="2000" b="1" dirty="0" err="1" smtClean="0"/>
              <a:t>Poledňáková</a:t>
            </a:r>
            <a:endParaRPr lang="cs-CZ" sz="2000" b="1" dirty="0" smtClean="0"/>
          </a:p>
          <a:p>
            <a:pPr lvl="1"/>
            <a:r>
              <a:rPr lang="cs-CZ" sz="2000" dirty="0" smtClean="0"/>
              <a:t>Chlapecká prázdninová dobrodružství: </a:t>
            </a:r>
            <a:r>
              <a:rPr lang="cs-CZ" sz="2000" b="1" dirty="0" smtClean="0"/>
              <a:t>Svatopluk Hrnčíř</a:t>
            </a:r>
          </a:p>
          <a:p>
            <a:pPr lvl="1"/>
            <a:r>
              <a:rPr lang="cs-CZ" sz="2000" dirty="0" smtClean="0"/>
              <a:t>Téma války (viz výše)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5425" y="1231900"/>
            <a:ext cx="6188075" cy="4875213"/>
          </a:xfrm>
        </p:spPr>
        <p:txBody>
          <a:bodyPr/>
          <a:lstStyle/>
          <a:p>
            <a:r>
              <a:rPr lang="cs-CZ" b="1" u="sng" dirty="0" smtClean="0"/>
              <a:t>Martina </a:t>
            </a:r>
            <a:r>
              <a:rPr lang="cs-CZ" b="1" u="sng" dirty="0" err="1" smtClean="0"/>
              <a:t>Drijverová</a:t>
            </a:r>
            <a:r>
              <a:rPr lang="cs-CZ" b="1" u="sng" dirty="0" smtClean="0"/>
              <a:t> </a:t>
            </a:r>
            <a:r>
              <a:rPr lang="cs-CZ" dirty="0" smtClean="0"/>
              <a:t>(1951)</a:t>
            </a:r>
          </a:p>
          <a:p>
            <a:pPr lvl="1"/>
            <a:r>
              <a:rPr lang="cs-CZ" sz="1800" dirty="0" smtClean="0"/>
              <a:t>Prozaička, dramatička, scenáristka, dramaturgyně</a:t>
            </a:r>
          </a:p>
          <a:p>
            <a:pPr lvl="1"/>
            <a:r>
              <a:rPr lang="cs-CZ" sz="1800" dirty="0" smtClean="0"/>
              <a:t>Publikovala mj. ve Zlatém máji, ale i ve Sluníčku, Mateřídoušce, ABC</a:t>
            </a:r>
          </a:p>
          <a:p>
            <a:pPr lvl="1"/>
            <a:r>
              <a:rPr lang="cs-CZ" sz="1800" dirty="0" smtClean="0"/>
              <a:t>Pohádky: </a:t>
            </a:r>
            <a:r>
              <a:rPr lang="cs-CZ" sz="1800" i="1" dirty="0" smtClean="0"/>
              <a:t>Moura a Matylda </a:t>
            </a:r>
            <a:r>
              <a:rPr lang="cs-CZ" sz="1800" dirty="0" smtClean="0"/>
              <a:t>(1982), </a:t>
            </a:r>
            <a:r>
              <a:rPr lang="cs-CZ" sz="1800" i="1" dirty="0" smtClean="0"/>
              <a:t>Pan Uplakán a bodlák </a:t>
            </a:r>
            <a:r>
              <a:rPr lang="cs-CZ" sz="1800" dirty="0" smtClean="0"/>
              <a:t>(1982) aj.</a:t>
            </a:r>
          </a:p>
          <a:p>
            <a:pPr lvl="1"/>
            <a:r>
              <a:rPr lang="cs-CZ" sz="1800" dirty="0" smtClean="0"/>
              <a:t>Volná trilogie: </a:t>
            </a:r>
            <a:r>
              <a:rPr lang="cs-CZ" sz="1800" i="1" dirty="0" smtClean="0"/>
              <a:t>Táta k příštím Vánocům </a:t>
            </a:r>
            <a:r>
              <a:rPr lang="cs-CZ" sz="1800" dirty="0" smtClean="0"/>
              <a:t>(1979), </a:t>
            </a:r>
            <a:r>
              <a:rPr lang="cs-CZ" sz="1800" i="1" dirty="0" smtClean="0"/>
              <a:t>Táta pro radost i pro zlost </a:t>
            </a:r>
            <a:r>
              <a:rPr lang="cs-CZ" sz="1800" dirty="0" smtClean="0"/>
              <a:t>(1984), </a:t>
            </a:r>
            <a:r>
              <a:rPr lang="cs-CZ" sz="1800" i="1" dirty="0" smtClean="0"/>
              <a:t>Táta nemá smutky rád </a:t>
            </a:r>
            <a:r>
              <a:rPr lang="cs-CZ" sz="1800" dirty="0" smtClean="0"/>
              <a:t>(1985)</a:t>
            </a:r>
          </a:p>
          <a:p>
            <a:pPr lvl="1"/>
            <a:r>
              <a:rPr lang="cs-CZ" sz="1800" i="1" dirty="0" err="1" smtClean="0"/>
              <a:t>Sísa</a:t>
            </a:r>
            <a:r>
              <a:rPr lang="cs-CZ" sz="1800" i="1" dirty="0" smtClean="0"/>
              <a:t> Kyselá </a:t>
            </a:r>
            <a:r>
              <a:rPr lang="cs-CZ" sz="1800" dirty="0" smtClean="0"/>
              <a:t>(1988)</a:t>
            </a:r>
          </a:p>
          <a:p>
            <a:pPr lvl="1"/>
            <a:r>
              <a:rPr lang="cs-CZ" sz="1800" i="1" dirty="0" err="1" smtClean="0"/>
              <a:t>Sísa</a:t>
            </a:r>
            <a:r>
              <a:rPr lang="cs-CZ" sz="1800" i="1" dirty="0" smtClean="0"/>
              <a:t> Kyselá a ušmudlaný rytíř </a:t>
            </a:r>
            <a:r>
              <a:rPr lang="cs-CZ" sz="1800" dirty="0" smtClean="0"/>
              <a:t>(2002)</a:t>
            </a:r>
          </a:p>
          <a:p>
            <a:pPr lvl="1"/>
            <a:r>
              <a:rPr lang="cs-CZ" sz="1800" i="1" dirty="0" smtClean="0"/>
              <a:t>Zajíc a sovy </a:t>
            </a:r>
            <a:r>
              <a:rPr lang="cs-CZ" sz="1800" dirty="0" smtClean="0"/>
              <a:t>(1990)</a:t>
            </a:r>
          </a:p>
          <a:p>
            <a:pPr lvl="1"/>
            <a:r>
              <a:rPr lang="cs-CZ" sz="1800" i="1" dirty="0" smtClean="0"/>
              <a:t>Domov pro Marťany </a:t>
            </a:r>
            <a:r>
              <a:rPr lang="cs-CZ" sz="1800" dirty="0" smtClean="0"/>
              <a:t>(1998)</a:t>
            </a:r>
          </a:p>
          <a:p>
            <a:pPr lvl="1"/>
            <a:r>
              <a:rPr lang="cs-CZ" sz="1800" i="1" dirty="0" smtClean="0"/>
              <a:t>České dějiny očima psa</a:t>
            </a:r>
            <a:r>
              <a:rPr lang="cs-CZ" sz="1800" dirty="0" smtClean="0"/>
              <a:t> (2004), </a:t>
            </a:r>
            <a:r>
              <a:rPr lang="cs-CZ" sz="1800" i="1" dirty="0" smtClean="0"/>
              <a:t>České dějiny očima psa 2 </a:t>
            </a:r>
            <a:r>
              <a:rPr lang="cs-CZ" sz="1800" dirty="0" smtClean="0"/>
              <a:t>(2006) – uměleckonaučné prózy</a:t>
            </a:r>
          </a:p>
          <a:p>
            <a:pPr lvl="1"/>
            <a:endParaRPr lang="cs-CZ" sz="1800" dirty="0" smtClean="0"/>
          </a:p>
          <a:p>
            <a:pPr lvl="1"/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 descr="Drijve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17612"/>
            <a:ext cx="1405143" cy="1893888"/>
          </a:xfrm>
          <a:prstGeom prst="rect">
            <a:avLst/>
          </a:prstGeom>
        </p:spPr>
      </p:pic>
      <p:pic>
        <p:nvPicPr>
          <p:cNvPr id="6" name="Obrázek 5" descr="0056200370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80" y="3252279"/>
            <a:ext cx="1303020" cy="1878521"/>
          </a:xfrm>
          <a:prstGeom prst="rect">
            <a:avLst/>
          </a:prstGeom>
        </p:spPr>
      </p:pic>
      <p:pic>
        <p:nvPicPr>
          <p:cNvPr id="7" name="Obrázek 6" descr="Dom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" y="5108575"/>
            <a:ext cx="1176167" cy="1749425"/>
          </a:xfrm>
          <a:prstGeom prst="rect">
            <a:avLst/>
          </a:prstGeom>
        </p:spPr>
      </p:pic>
      <p:pic>
        <p:nvPicPr>
          <p:cNvPr id="8" name="Obrázek 7" descr="s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600" y="3986443"/>
            <a:ext cx="1549400" cy="1968952"/>
          </a:xfrm>
          <a:prstGeom prst="rect">
            <a:avLst/>
          </a:prstGeom>
        </p:spPr>
      </p:pic>
      <p:pic>
        <p:nvPicPr>
          <p:cNvPr id="9" name="Obrázek 8" descr="tata-k-pristim-vanocum-7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650" y="2046287"/>
            <a:ext cx="1211513" cy="16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8234363" cy="48371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Petr Křenek </a:t>
            </a:r>
            <a:r>
              <a:rPr lang="cs-CZ" dirty="0" smtClean="0"/>
              <a:t>(1943 – 1983)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Lukášova naděje</a:t>
            </a:r>
            <a:r>
              <a:rPr lang="cs-CZ" dirty="0" smtClean="0"/>
              <a:t> (1984)</a:t>
            </a:r>
          </a:p>
          <a:p>
            <a:pPr lvl="1">
              <a:lnSpc>
                <a:spcPct val="200000"/>
              </a:lnSpc>
              <a:buNone/>
            </a:pP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b="1" u="sng" dirty="0" smtClean="0"/>
              <a:t>Olga </a:t>
            </a:r>
            <a:r>
              <a:rPr lang="cs-CZ" b="1" u="sng" dirty="0" err="1" smtClean="0"/>
              <a:t>Hejná</a:t>
            </a:r>
            <a:r>
              <a:rPr lang="cs-CZ" b="1" u="sng" dirty="0" smtClean="0"/>
              <a:t> </a:t>
            </a:r>
            <a:r>
              <a:rPr lang="cs-CZ" dirty="0" smtClean="0"/>
              <a:t>(1928)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Jozefinka</a:t>
            </a:r>
            <a:r>
              <a:rPr lang="cs-CZ" dirty="0" smtClean="0"/>
              <a:t> (1985)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Obrázek 4" descr="hejna_jozefink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165" y="3784600"/>
            <a:ext cx="1744505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19200"/>
            <a:ext cx="6022975" cy="4913313"/>
          </a:xfrm>
        </p:spPr>
        <p:txBody>
          <a:bodyPr/>
          <a:lstStyle/>
          <a:p>
            <a:r>
              <a:rPr lang="cs-CZ" b="1" u="sng" dirty="0" smtClean="0"/>
              <a:t>Vojtěch </a:t>
            </a:r>
            <a:r>
              <a:rPr lang="cs-CZ" b="1" u="sng" dirty="0" err="1" smtClean="0"/>
              <a:t>Steklač</a:t>
            </a:r>
            <a:r>
              <a:rPr lang="cs-CZ" b="1" u="sng" dirty="0" smtClean="0"/>
              <a:t> </a:t>
            </a:r>
            <a:r>
              <a:rPr lang="cs-CZ" dirty="0" smtClean="0"/>
              <a:t>(1945)</a:t>
            </a:r>
          </a:p>
          <a:p>
            <a:pPr lvl="1" algn="just">
              <a:lnSpc>
                <a:spcPct val="150000"/>
              </a:lnSpc>
            </a:pPr>
            <a:r>
              <a:rPr lang="cs-CZ" sz="1800" dirty="0" smtClean="0"/>
              <a:t>Prozaik, redaktor dětských časopisů (Ohníček, Pionýr), překladatel, dramaturg a scenárista ČT</a:t>
            </a:r>
          </a:p>
          <a:p>
            <a:pPr lvl="1" algn="just">
              <a:lnSpc>
                <a:spcPct val="150000"/>
              </a:lnSpc>
            </a:pPr>
            <a:r>
              <a:rPr lang="cs-CZ" sz="1800" i="1" dirty="0" smtClean="0"/>
              <a:t>Boříkovy lapálie </a:t>
            </a:r>
            <a:r>
              <a:rPr lang="cs-CZ" sz="1800" dirty="0" smtClean="0"/>
              <a:t>(I – 1970, II – 1973)</a:t>
            </a:r>
          </a:p>
          <a:p>
            <a:pPr lvl="2" algn="just">
              <a:lnSpc>
                <a:spcPct val="150000"/>
              </a:lnSpc>
            </a:pPr>
            <a:r>
              <a:rPr lang="cs-CZ" sz="1800" dirty="0" smtClean="0"/>
              <a:t>Volná pokračování: </a:t>
            </a:r>
            <a:r>
              <a:rPr lang="cs-CZ" sz="1800" i="1" dirty="0" smtClean="0"/>
              <a:t>Bořík a spol. </a:t>
            </a:r>
            <a:r>
              <a:rPr lang="cs-CZ" sz="1800" dirty="0" smtClean="0"/>
              <a:t>(1980), </a:t>
            </a:r>
            <a:r>
              <a:rPr lang="cs-CZ" sz="1800" i="1" dirty="0" smtClean="0"/>
              <a:t>Bohoušek a spol. </a:t>
            </a:r>
            <a:r>
              <a:rPr lang="cs-CZ" sz="1800" dirty="0" smtClean="0"/>
              <a:t>(1981), </a:t>
            </a:r>
            <a:r>
              <a:rPr lang="cs-CZ" sz="1800" i="1" dirty="0" smtClean="0"/>
              <a:t>Aleš a spol.</a:t>
            </a:r>
            <a:r>
              <a:rPr lang="cs-CZ" sz="1800" dirty="0" smtClean="0"/>
              <a:t> (1985), </a:t>
            </a:r>
            <a:r>
              <a:rPr lang="cs-CZ" sz="1800" i="1" dirty="0" smtClean="0"/>
              <a:t>Mirek a spol. </a:t>
            </a:r>
            <a:r>
              <a:rPr lang="cs-CZ" sz="1800" dirty="0" smtClean="0"/>
              <a:t>(1985), </a:t>
            </a:r>
            <a:r>
              <a:rPr lang="cs-CZ" sz="1800" i="1" dirty="0" smtClean="0"/>
              <a:t>Čenda a spol. </a:t>
            </a:r>
            <a:r>
              <a:rPr lang="cs-CZ" sz="1800" dirty="0" smtClean="0"/>
              <a:t>(1987), </a:t>
            </a:r>
            <a:r>
              <a:rPr lang="cs-CZ" sz="1800" i="1" dirty="0" smtClean="0"/>
              <a:t>Bořík, Bohoušek a spol. </a:t>
            </a:r>
            <a:r>
              <a:rPr lang="cs-CZ" sz="1800" dirty="0" smtClean="0"/>
              <a:t>(1989)</a:t>
            </a:r>
          </a:p>
          <a:p>
            <a:pPr lvl="1" algn="just">
              <a:lnSpc>
                <a:spcPct val="150000"/>
              </a:lnSpc>
            </a:pPr>
            <a:r>
              <a:rPr lang="cs-CZ" sz="1800" i="1" dirty="0" smtClean="0"/>
              <a:t>Pekelná třída </a:t>
            </a:r>
            <a:r>
              <a:rPr lang="cs-CZ" sz="1800" dirty="0" smtClean="0"/>
              <a:t>(1978); </a:t>
            </a:r>
            <a:r>
              <a:rPr lang="cs-CZ" sz="1800" i="1" dirty="0" smtClean="0"/>
              <a:t>Pekelná třída řádí </a:t>
            </a:r>
            <a:r>
              <a:rPr lang="cs-CZ" sz="1800" dirty="0" smtClean="0"/>
              <a:t>(2005); </a:t>
            </a:r>
            <a:r>
              <a:rPr lang="cs-CZ" sz="1800" i="1" dirty="0" smtClean="0"/>
              <a:t>Pekelná třída a ďábelský víkend</a:t>
            </a:r>
            <a:r>
              <a:rPr lang="cs-CZ" sz="1800" dirty="0" smtClean="0"/>
              <a:t> (2007)</a:t>
            </a:r>
          </a:p>
          <a:p>
            <a:pPr lvl="1" algn="just"/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Obrázek 4" descr="Stekla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2925" y="1082675"/>
            <a:ext cx="2038350" cy="2609850"/>
          </a:xfrm>
          <a:prstGeom prst="rect">
            <a:avLst/>
          </a:prstGeom>
        </p:spPr>
      </p:pic>
      <p:pic>
        <p:nvPicPr>
          <p:cNvPr id="6" name="Obrázek 5" descr="_vyr_5426IMG_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4164224"/>
            <a:ext cx="1408112" cy="2033375"/>
          </a:xfrm>
          <a:prstGeom prst="rect">
            <a:avLst/>
          </a:prstGeom>
        </p:spPr>
      </p:pic>
      <p:pic>
        <p:nvPicPr>
          <p:cNvPr id="7" name="Obrázek 6" descr="img_172832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" y="2817552"/>
            <a:ext cx="1225550" cy="1938597"/>
          </a:xfrm>
          <a:prstGeom prst="rect">
            <a:avLst/>
          </a:prstGeom>
        </p:spPr>
      </p:pic>
      <p:pic>
        <p:nvPicPr>
          <p:cNvPr id="10" name="Obrázek 9" descr="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7290" y="5232400"/>
            <a:ext cx="1108364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7300" y="1066800"/>
            <a:ext cx="6427788" cy="50657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Alena </a:t>
            </a:r>
            <a:r>
              <a:rPr lang="cs-CZ" b="1" u="sng" dirty="0" err="1" smtClean="0"/>
              <a:t>Vostrá</a:t>
            </a:r>
            <a:r>
              <a:rPr lang="cs-CZ" b="1" u="sng" dirty="0" smtClean="0"/>
              <a:t> </a:t>
            </a:r>
            <a:r>
              <a:rPr lang="cs-CZ" dirty="0" smtClean="0"/>
              <a:t>(1938 – 1992)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Prozaička, scenáristka, </a:t>
            </a:r>
            <a:r>
              <a:rPr lang="cs-CZ" dirty="0" err="1" smtClean="0"/>
              <a:t>loutkařka</a:t>
            </a:r>
            <a:r>
              <a:rPr lang="cs-CZ" dirty="0" smtClean="0"/>
              <a:t>, dramatička, rozhlasová autorka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Všema čtyřma očima </a:t>
            </a:r>
            <a:r>
              <a:rPr lang="cs-CZ" dirty="0" smtClean="0"/>
              <a:t>(1982)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Výbuch bude v šest </a:t>
            </a:r>
            <a:r>
              <a:rPr lang="cs-CZ" dirty="0" smtClean="0"/>
              <a:t>(1986)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 descr="Vostr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1181100"/>
            <a:ext cx="1905000" cy="2667000"/>
          </a:xfrm>
          <a:prstGeom prst="rect">
            <a:avLst/>
          </a:prstGeom>
        </p:spPr>
      </p:pic>
      <p:pic>
        <p:nvPicPr>
          <p:cNvPr id="6" name="Obrázek 5" descr="Vybuch-bude-v-sest-004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5525" y="3494087"/>
            <a:ext cx="14287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6200" y="1193800"/>
            <a:ext cx="6223001" cy="4964113"/>
          </a:xfrm>
        </p:spPr>
        <p:txBody>
          <a:bodyPr/>
          <a:lstStyle/>
          <a:p>
            <a:r>
              <a:rPr lang="cs-CZ" b="1" u="sng" dirty="0" smtClean="0"/>
              <a:t>Věra </a:t>
            </a:r>
            <a:r>
              <a:rPr lang="cs-CZ" b="1" u="sng" dirty="0" err="1" smtClean="0"/>
              <a:t>Plívová</a:t>
            </a:r>
            <a:r>
              <a:rPr lang="cs-CZ" b="1" u="sng" dirty="0" smtClean="0"/>
              <a:t> – Šimková </a:t>
            </a:r>
            <a:r>
              <a:rPr lang="cs-CZ" dirty="0" smtClean="0"/>
              <a:t>(1934)	</a:t>
            </a:r>
          </a:p>
          <a:p>
            <a:pPr lvl="1"/>
            <a:r>
              <a:rPr lang="cs-CZ" dirty="0" smtClean="0"/>
              <a:t>Režisérka</a:t>
            </a:r>
          </a:p>
          <a:p>
            <a:pPr lvl="1"/>
            <a:r>
              <a:rPr lang="cs-CZ" i="1" dirty="0" smtClean="0"/>
              <a:t>Lišáci, Myšáci a </a:t>
            </a:r>
            <a:r>
              <a:rPr lang="cs-CZ" i="1" dirty="0" err="1" smtClean="0"/>
              <a:t>Šibeničák</a:t>
            </a:r>
            <a:r>
              <a:rPr lang="cs-CZ" i="1" dirty="0" smtClean="0"/>
              <a:t> </a:t>
            </a:r>
            <a:r>
              <a:rPr lang="cs-CZ" dirty="0" smtClean="0"/>
              <a:t>(1974) aj.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b="1" u="sng" dirty="0" smtClean="0"/>
              <a:t>Marie </a:t>
            </a:r>
            <a:r>
              <a:rPr lang="cs-CZ" b="1" u="sng" dirty="0" err="1" smtClean="0"/>
              <a:t>Poledňáková</a:t>
            </a:r>
            <a:r>
              <a:rPr lang="cs-CZ" dirty="0" smtClean="0"/>
              <a:t> (1941)</a:t>
            </a:r>
          </a:p>
          <a:p>
            <a:pPr lvl="1"/>
            <a:r>
              <a:rPr lang="cs-CZ" dirty="0" smtClean="0"/>
              <a:t>Režisérka, scenáristka</a:t>
            </a:r>
          </a:p>
          <a:p>
            <a:pPr lvl="1"/>
            <a:r>
              <a:rPr lang="cs-CZ" i="1" dirty="0" smtClean="0"/>
              <a:t>Jak vytrhnout velrybě stoličku </a:t>
            </a:r>
            <a:r>
              <a:rPr lang="cs-CZ" dirty="0" smtClean="0"/>
              <a:t>(1984)</a:t>
            </a:r>
          </a:p>
          <a:p>
            <a:pPr lvl="1"/>
            <a:r>
              <a:rPr lang="cs-CZ" i="1" dirty="0" smtClean="0"/>
              <a:t>Jak dostat tatínka do polepšovny </a:t>
            </a:r>
            <a:r>
              <a:rPr lang="cs-CZ" dirty="0" smtClean="0"/>
              <a:t>(1987)</a:t>
            </a:r>
          </a:p>
          <a:p>
            <a:pPr lvl="1"/>
            <a:r>
              <a:rPr lang="cs-CZ" i="1" dirty="0" smtClean="0"/>
              <a:t>S tebou mě baví svět </a:t>
            </a:r>
            <a:r>
              <a:rPr lang="cs-CZ" dirty="0" smtClean="0"/>
              <a:t>(1998)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Obrázek 4" descr="f8198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362" y="1000124"/>
            <a:ext cx="1385464" cy="2187575"/>
          </a:xfrm>
          <a:prstGeom prst="rect">
            <a:avLst/>
          </a:prstGeom>
        </p:spPr>
      </p:pic>
      <p:pic>
        <p:nvPicPr>
          <p:cNvPr id="6" name="Obrázek 5" descr="lisaci-mysaci-a-sibenicak-1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" y="1665986"/>
            <a:ext cx="1780822" cy="1763014"/>
          </a:xfrm>
          <a:prstGeom prst="rect">
            <a:avLst/>
          </a:prstGeom>
        </p:spPr>
      </p:pic>
      <p:pic>
        <p:nvPicPr>
          <p:cNvPr id="7" name="Obrázek 6" descr="Jak_dostat_tatinka_do_polepsov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3930650"/>
            <a:ext cx="1542351" cy="2178050"/>
          </a:xfrm>
          <a:prstGeom prst="rect">
            <a:avLst/>
          </a:prstGeom>
        </p:spPr>
      </p:pic>
      <p:pic>
        <p:nvPicPr>
          <p:cNvPr id="8" name="Obrázek 7" descr="img_204780_main.jpg"/>
          <p:cNvPicPr>
            <a:picLocks noChangeAspect="1"/>
          </p:cNvPicPr>
          <p:nvPr/>
        </p:nvPicPr>
        <p:blipFill>
          <a:blip r:embed="rId5" cstate="print"/>
          <a:srcRect t="5556" b="4406"/>
          <a:stretch>
            <a:fillRect/>
          </a:stretch>
        </p:blipFill>
        <p:spPr>
          <a:xfrm>
            <a:off x="7493000" y="3707052"/>
            <a:ext cx="1651000" cy="23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4800" y="1244600"/>
            <a:ext cx="7380288" cy="4887913"/>
          </a:xfrm>
        </p:spPr>
        <p:txBody>
          <a:bodyPr/>
          <a:lstStyle/>
          <a:p>
            <a:r>
              <a:rPr lang="cs-CZ" b="1" u="sng" dirty="0" smtClean="0"/>
              <a:t>Svatopluk Hrnčíř </a:t>
            </a:r>
            <a:r>
              <a:rPr lang="cs-CZ" dirty="0" smtClean="0"/>
              <a:t>(1926)</a:t>
            </a:r>
          </a:p>
          <a:p>
            <a:pPr lvl="1">
              <a:lnSpc>
                <a:spcPct val="200000"/>
              </a:lnSpc>
            </a:pPr>
            <a:r>
              <a:rPr lang="cs-CZ" sz="2000" dirty="0" smtClean="0"/>
              <a:t>Prozaik, publicista</a:t>
            </a:r>
          </a:p>
          <a:p>
            <a:pPr lvl="1">
              <a:lnSpc>
                <a:spcPct val="200000"/>
              </a:lnSpc>
            </a:pPr>
            <a:r>
              <a:rPr lang="cs-CZ" sz="2000" dirty="0" smtClean="0"/>
              <a:t>Redigoval dětské časopisy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Prázdniny s pradědečkem </a:t>
            </a:r>
            <a:r>
              <a:rPr lang="cs-CZ" sz="2000" dirty="0" smtClean="0"/>
              <a:t>(1963)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Únos krále hádanek </a:t>
            </a:r>
            <a:r>
              <a:rPr lang="cs-CZ" sz="2000" dirty="0" smtClean="0"/>
              <a:t>(1977)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Cour a </a:t>
            </a:r>
            <a:r>
              <a:rPr lang="cs-CZ" sz="2000" i="1" dirty="0" err="1" smtClean="0"/>
              <a:t>Courek</a:t>
            </a:r>
            <a:r>
              <a:rPr lang="cs-CZ" sz="2000" i="1" dirty="0" smtClean="0"/>
              <a:t> </a:t>
            </a:r>
            <a:r>
              <a:rPr lang="cs-CZ" sz="2000" dirty="0" smtClean="0"/>
              <a:t>(1983) – komiks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Osada na konci světa </a:t>
            </a:r>
            <a:r>
              <a:rPr lang="cs-CZ" sz="2000" dirty="0" smtClean="0"/>
              <a:t>(2003)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Obrázek 4" descr="Hrnčí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1739900"/>
            <a:ext cx="1905000" cy="2667000"/>
          </a:xfrm>
          <a:prstGeom prst="rect">
            <a:avLst/>
          </a:prstGeom>
        </p:spPr>
      </p:pic>
      <p:pic>
        <p:nvPicPr>
          <p:cNvPr id="6" name="Obrázek 5" descr="courek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692" y="963613"/>
            <a:ext cx="2826864" cy="3544887"/>
          </a:xfrm>
          <a:prstGeom prst="rect">
            <a:avLst/>
          </a:prstGeom>
        </p:spPr>
      </p:pic>
      <p:pic>
        <p:nvPicPr>
          <p:cNvPr id="7" name="Obrázek 6" descr="Os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00" y="4628242"/>
            <a:ext cx="1054100" cy="1505857"/>
          </a:xfrm>
          <a:prstGeom prst="rect">
            <a:avLst/>
          </a:prstGeom>
        </p:spPr>
      </p:pic>
      <p:pic>
        <p:nvPicPr>
          <p:cNvPr id="8" name="Obrázek 7" descr="00562418402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486" y="4554220"/>
            <a:ext cx="1493014" cy="227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1) Základní terminologie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2) Stručný nástin vývoje do roku 1945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3) Vývoj po 1945 – dle časového hlediska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90.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Proměna společenských, ekonomických i kulturních poměrů</a:t>
            </a:r>
          </a:p>
          <a:p>
            <a:r>
              <a:rPr lang="cs-CZ" dirty="0" smtClean="0"/>
              <a:t>Návrat zakázaných autorů a emigrantů</a:t>
            </a:r>
          </a:p>
          <a:p>
            <a:r>
              <a:rPr lang="cs-CZ" dirty="0" smtClean="0"/>
              <a:t>Vydavatelský boom</a:t>
            </a:r>
          </a:p>
          <a:p>
            <a:r>
              <a:rPr lang="cs-CZ" dirty="0" smtClean="0"/>
              <a:t>Reedice </a:t>
            </a:r>
          </a:p>
          <a:p>
            <a:r>
              <a:rPr lang="cs-CZ" dirty="0" smtClean="0"/>
              <a:t>Návrat braku a komerční literatury</a:t>
            </a:r>
          </a:p>
          <a:p>
            <a:r>
              <a:rPr lang="cs-CZ" dirty="0" err="1" smtClean="0"/>
              <a:t>Detabuizace</a:t>
            </a:r>
            <a:r>
              <a:rPr lang="cs-CZ" dirty="0" smtClean="0"/>
              <a:t> mnohých témat (drogy, sex, mentální i fyzické postižení aj.)</a:t>
            </a:r>
          </a:p>
          <a:p>
            <a:r>
              <a:rPr lang="cs-CZ" dirty="0" smtClean="0"/>
              <a:t>Pokračuje řada úspěšných autorů: např. Nepil, </a:t>
            </a:r>
            <a:r>
              <a:rPr lang="cs-CZ" dirty="0" err="1" smtClean="0"/>
              <a:t>Drijverová</a:t>
            </a:r>
            <a:r>
              <a:rPr lang="cs-CZ" dirty="0" smtClean="0"/>
              <a:t>, </a:t>
            </a:r>
            <a:r>
              <a:rPr lang="cs-CZ" dirty="0" err="1" smtClean="0"/>
              <a:t>Horelová</a:t>
            </a:r>
            <a:r>
              <a:rPr lang="cs-CZ" dirty="0" smtClean="0"/>
              <a:t>, Stýblová, </a:t>
            </a:r>
            <a:r>
              <a:rPr lang="cs-CZ" dirty="0" err="1" smtClean="0"/>
              <a:t>Šrut</a:t>
            </a:r>
            <a:r>
              <a:rPr lang="cs-CZ" dirty="0" smtClean="0"/>
              <a:t>, </a:t>
            </a:r>
            <a:r>
              <a:rPr lang="cs-CZ" dirty="0" err="1" smtClean="0"/>
              <a:t>Zinnerová</a:t>
            </a:r>
            <a:r>
              <a:rPr lang="cs-CZ" dirty="0" smtClean="0"/>
              <a:t>, </a:t>
            </a:r>
            <a:r>
              <a:rPr lang="cs-CZ" dirty="0" err="1" smtClean="0"/>
              <a:t>Steklač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300" y="1143000"/>
            <a:ext cx="5043488" cy="4875213"/>
          </a:xfrm>
        </p:spPr>
        <p:txBody>
          <a:bodyPr/>
          <a:lstStyle/>
          <a:p>
            <a:r>
              <a:rPr lang="cs-CZ" b="1" u="sng" dirty="0" smtClean="0"/>
              <a:t>František Nepil </a:t>
            </a:r>
            <a:r>
              <a:rPr lang="cs-CZ" dirty="0" smtClean="0"/>
              <a:t>(1929 – 1995)</a:t>
            </a:r>
          </a:p>
          <a:p>
            <a:pPr lvl="1">
              <a:lnSpc>
                <a:spcPct val="150000"/>
              </a:lnSpc>
            </a:pPr>
            <a:r>
              <a:rPr lang="cs-CZ" sz="1700" dirty="0" smtClean="0"/>
              <a:t>Vstup do literatury již v 60. letech</a:t>
            </a:r>
          </a:p>
          <a:p>
            <a:pPr lvl="1">
              <a:lnSpc>
                <a:spcPct val="150000"/>
              </a:lnSpc>
            </a:pPr>
            <a:r>
              <a:rPr lang="cs-CZ" sz="1700" dirty="0" smtClean="0"/>
              <a:t>Autor pohádkových próz i próz s dětským hrdinou, osobitých </a:t>
            </a:r>
            <a:r>
              <a:rPr lang="cs-CZ" sz="1700" dirty="0" err="1" smtClean="0"/>
              <a:t>minifejetonů</a:t>
            </a:r>
            <a:r>
              <a:rPr lang="cs-CZ" sz="1700" dirty="0" smtClean="0"/>
              <a:t>, dramatik, působil i v redakci vysílání pro děti Československého rozhlasu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Já </a:t>
            </a:r>
            <a:r>
              <a:rPr lang="cs-CZ" sz="1700" i="1" dirty="0" err="1" smtClean="0"/>
              <a:t>Baryk</a:t>
            </a:r>
            <a:r>
              <a:rPr lang="cs-CZ" sz="1700" dirty="0" smtClean="0"/>
              <a:t> (1977) – i jako večerníček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Polní žínka </a:t>
            </a:r>
            <a:r>
              <a:rPr lang="cs-CZ" sz="1700" i="1" dirty="0" err="1" smtClean="0"/>
              <a:t>Evelínka</a:t>
            </a:r>
            <a:r>
              <a:rPr lang="cs-CZ" sz="1700" i="1" dirty="0" smtClean="0"/>
              <a:t> </a:t>
            </a:r>
            <a:r>
              <a:rPr lang="cs-CZ" sz="1700" dirty="0" smtClean="0"/>
              <a:t>(1979)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Makový mužíček </a:t>
            </a:r>
            <a:r>
              <a:rPr lang="cs-CZ" sz="1700" dirty="0" smtClean="0"/>
              <a:t>(1985) – i jako večerníček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Pět báječných strýčků </a:t>
            </a:r>
            <a:r>
              <a:rPr lang="cs-CZ" sz="1700" dirty="0" smtClean="0"/>
              <a:t>(1987)</a:t>
            </a:r>
          </a:p>
          <a:p>
            <a:pPr lvl="1">
              <a:lnSpc>
                <a:spcPct val="150000"/>
              </a:lnSpc>
            </a:pPr>
            <a:r>
              <a:rPr lang="cs-CZ" sz="1700" i="1" dirty="0" err="1" smtClean="0"/>
              <a:t>Štuclinka</a:t>
            </a:r>
            <a:r>
              <a:rPr lang="cs-CZ" sz="1700" i="1" dirty="0" smtClean="0"/>
              <a:t> a </a:t>
            </a:r>
            <a:r>
              <a:rPr lang="cs-CZ" sz="1700" i="1" dirty="0" err="1" smtClean="0"/>
              <a:t>Zachumlánek</a:t>
            </a:r>
            <a:r>
              <a:rPr lang="cs-CZ" sz="1700" i="1" dirty="0" smtClean="0"/>
              <a:t> </a:t>
            </a:r>
            <a:r>
              <a:rPr lang="cs-CZ" sz="1700" dirty="0" smtClean="0"/>
              <a:t>(1994)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5" name="Obrázek 4" descr="Nep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1228725"/>
            <a:ext cx="1524000" cy="2114550"/>
          </a:xfrm>
          <a:prstGeom prst="rect">
            <a:avLst/>
          </a:prstGeom>
        </p:spPr>
      </p:pic>
      <p:pic>
        <p:nvPicPr>
          <p:cNvPr id="6" name="Obrázek 5" descr="ja-baryk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050" y="3575050"/>
            <a:ext cx="1428750" cy="2000250"/>
          </a:xfrm>
          <a:prstGeom prst="rect">
            <a:avLst/>
          </a:prstGeom>
        </p:spPr>
      </p:pic>
      <p:pic>
        <p:nvPicPr>
          <p:cNvPr id="7" name="Obrázek 6" descr="Polní ží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3597105"/>
            <a:ext cx="1797050" cy="2402057"/>
          </a:xfrm>
          <a:prstGeom prst="rect">
            <a:avLst/>
          </a:prstGeom>
        </p:spPr>
      </p:pic>
      <p:pic>
        <p:nvPicPr>
          <p:cNvPr id="8" name="Obrázek 7" descr="Pět bá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2498" y="888999"/>
            <a:ext cx="1717802" cy="2535501"/>
          </a:xfrm>
          <a:prstGeom prst="rect">
            <a:avLst/>
          </a:prstGeom>
        </p:spPr>
      </p:pic>
      <p:pic>
        <p:nvPicPr>
          <p:cNvPr id="9" name="Obrázek 8" descr="Štuclin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5200" y="4895192"/>
            <a:ext cx="1513147" cy="196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7725" y="1333500"/>
            <a:ext cx="5921375" cy="4989513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Ivona Březinová </a:t>
            </a:r>
            <a:r>
              <a:rPr lang="cs-CZ" dirty="0" smtClean="0"/>
              <a:t>(1964)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Debut v 90. letech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Autorka pohádek i příběhových próz</a:t>
            </a:r>
          </a:p>
          <a:p>
            <a:pPr lvl="1">
              <a:lnSpc>
                <a:spcPct val="150000"/>
              </a:lnSpc>
            </a:pPr>
            <a:r>
              <a:rPr lang="cs-CZ" sz="1800" i="1" dirty="0" err="1" smtClean="0"/>
              <a:t>Mimínek</a:t>
            </a:r>
            <a:r>
              <a:rPr lang="cs-CZ" sz="1800" i="1" dirty="0" smtClean="0"/>
              <a:t> aneb Jak jsem dostal sourozence </a:t>
            </a:r>
            <a:r>
              <a:rPr lang="cs-CZ" sz="1800" dirty="0" smtClean="0"/>
              <a:t>(1999)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Věra, Nika a sedm babiček </a:t>
            </a:r>
            <a:r>
              <a:rPr lang="cs-CZ" sz="1800" dirty="0" smtClean="0"/>
              <a:t>(1996)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Panenka z ebenového dřeva </a:t>
            </a:r>
            <a:r>
              <a:rPr lang="cs-CZ" sz="1800" dirty="0" smtClean="0"/>
              <a:t>(1997)</a:t>
            </a:r>
          </a:p>
          <a:p>
            <a:pPr lvl="1">
              <a:lnSpc>
                <a:spcPct val="150000"/>
              </a:lnSpc>
            </a:pPr>
            <a:r>
              <a:rPr lang="cs-CZ" sz="1800" i="1" dirty="0" err="1" smtClean="0"/>
              <a:t>Praprázdniny</a:t>
            </a:r>
            <a:r>
              <a:rPr lang="cs-CZ" sz="1800" dirty="0" smtClean="0"/>
              <a:t> (1999)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Začarovaná třída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Lucka </a:t>
            </a:r>
            <a:r>
              <a:rPr lang="cs-CZ" sz="1800" i="1" dirty="0" err="1" smtClean="0"/>
              <a:t>Luciperka</a:t>
            </a:r>
            <a:r>
              <a:rPr lang="cs-CZ" sz="1800" i="1" dirty="0" smtClean="0"/>
              <a:t>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Lentilka pro dědu Edu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Aj. </a:t>
            </a:r>
            <a:r>
              <a:rPr lang="cs-CZ" sz="1200" dirty="0" smtClean="0"/>
              <a:t>(pro zájemce webové stránky IB: </a:t>
            </a:r>
            <a:r>
              <a:rPr lang="cs-CZ" sz="1200" dirty="0" smtClean="0">
                <a:hlinkClick r:id="rId2"/>
              </a:rPr>
              <a:t>Ivona </a:t>
            </a:r>
            <a:r>
              <a:rPr lang="cs-CZ" sz="1200" dirty="0" err="1" smtClean="0">
                <a:hlinkClick r:id="rId2"/>
              </a:rPr>
              <a:t>Brezinova</a:t>
            </a:r>
            <a:r>
              <a:rPr lang="cs-CZ" sz="1200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Březinov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64" y="1092200"/>
            <a:ext cx="1908973" cy="2389554"/>
          </a:xfrm>
          <a:prstGeom prst="rect">
            <a:avLst/>
          </a:prstGeom>
        </p:spPr>
      </p:pic>
      <p:pic>
        <p:nvPicPr>
          <p:cNvPr id="6" name="Obrázek 5" descr="mobalPanenkaEb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886200"/>
            <a:ext cx="1181100" cy="1905000"/>
          </a:xfrm>
          <a:prstGeom prst="rect">
            <a:avLst/>
          </a:prstGeom>
        </p:spPr>
      </p:pic>
      <p:pic>
        <p:nvPicPr>
          <p:cNvPr id="7" name="Obrázek 6" descr="mobalVeraN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087" y="3185300"/>
            <a:ext cx="1190625" cy="1905000"/>
          </a:xfrm>
          <a:prstGeom prst="rect">
            <a:avLst/>
          </a:prstGeom>
        </p:spPr>
      </p:pic>
      <p:pic>
        <p:nvPicPr>
          <p:cNvPr id="9" name="Obrázek 8" descr="mobalMimin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6813" y="939800"/>
            <a:ext cx="1335088" cy="1816446"/>
          </a:xfrm>
          <a:prstGeom prst="rect">
            <a:avLst/>
          </a:prstGeom>
        </p:spPr>
      </p:pic>
      <p:pic>
        <p:nvPicPr>
          <p:cNvPr id="10" name="Obrázek 9" descr="mobalZacarovanaTridaV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350" y="3644899"/>
            <a:ext cx="1657350" cy="267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6378575" cy="4837113"/>
          </a:xfrm>
        </p:spPr>
        <p:txBody>
          <a:bodyPr/>
          <a:lstStyle/>
          <a:p>
            <a:r>
              <a:rPr lang="cs-CZ" b="1" u="sng" dirty="0" smtClean="0"/>
              <a:t>Iva Procházková </a:t>
            </a:r>
            <a:r>
              <a:rPr lang="cs-CZ" dirty="0" smtClean="0"/>
              <a:t>(1953)</a:t>
            </a:r>
          </a:p>
          <a:p>
            <a:pPr lvl="1"/>
            <a:r>
              <a:rPr lang="cs-CZ" sz="1800" dirty="0" smtClean="0"/>
              <a:t>Prozaička, dramatička, scenáristka</a:t>
            </a:r>
          </a:p>
          <a:p>
            <a:pPr lvl="1"/>
            <a:r>
              <a:rPr lang="cs-CZ" sz="1800" dirty="0" smtClean="0"/>
              <a:t>Píše pro dospělé, adolescenty, děti mladšího i staršího školního věku</a:t>
            </a:r>
          </a:p>
          <a:p>
            <a:pPr lvl="1"/>
            <a:r>
              <a:rPr lang="cs-CZ" sz="1800" dirty="0" smtClean="0"/>
              <a:t>V 80. letech emigrovala (Rakousko, Německo – její knihy vycházely nejprve v němčině)</a:t>
            </a:r>
          </a:p>
          <a:p>
            <a:pPr lvl="1"/>
            <a:r>
              <a:rPr lang="cs-CZ" sz="1800" i="1" dirty="0" smtClean="0"/>
              <a:t>Komu chybí kolečko </a:t>
            </a:r>
            <a:r>
              <a:rPr lang="cs-CZ" sz="1800" dirty="0" smtClean="0"/>
              <a:t>(1980)</a:t>
            </a:r>
          </a:p>
          <a:p>
            <a:pPr lvl="1"/>
            <a:r>
              <a:rPr lang="cs-CZ" sz="1800" i="1" dirty="0" smtClean="0"/>
              <a:t>Čas tajných přání </a:t>
            </a:r>
            <a:r>
              <a:rPr lang="cs-CZ" sz="1800" dirty="0" smtClean="0"/>
              <a:t>(1992)</a:t>
            </a:r>
          </a:p>
          <a:p>
            <a:pPr lvl="1"/>
            <a:r>
              <a:rPr lang="cs-CZ" sz="1800" i="1" dirty="0" smtClean="0"/>
              <a:t>Středa nám chutná </a:t>
            </a:r>
            <a:r>
              <a:rPr lang="cs-CZ" sz="1800" dirty="0" smtClean="0"/>
              <a:t>(1994)</a:t>
            </a:r>
          </a:p>
          <a:p>
            <a:pPr lvl="1"/>
            <a:r>
              <a:rPr lang="cs-CZ" sz="1800" i="1" dirty="0" smtClean="0"/>
              <a:t>Červenec má oslí uši </a:t>
            </a:r>
            <a:r>
              <a:rPr lang="cs-CZ" sz="1800" dirty="0" smtClean="0"/>
              <a:t>(1995)</a:t>
            </a:r>
          </a:p>
          <a:p>
            <a:pPr lvl="1"/>
            <a:r>
              <a:rPr lang="cs-CZ" sz="1800" i="1" dirty="0" smtClean="0"/>
              <a:t>Pět minut před večeří </a:t>
            </a:r>
            <a:r>
              <a:rPr lang="cs-CZ" sz="1800" dirty="0" smtClean="0"/>
              <a:t>(1996)</a:t>
            </a:r>
          </a:p>
          <a:p>
            <a:pPr lvl="1"/>
            <a:r>
              <a:rPr lang="cs-CZ" sz="1800" i="1" dirty="0" smtClean="0"/>
              <a:t>Únos domů</a:t>
            </a:r>
            <a:r>
              <a:rPr lang="cs-CZ" sz="1800" dirty="0" smtClean="0"/>
              <a:t> (1998)</a:t>
            </a:r>
          </a:p>
          <a:p>
            <a:pPr lvl="1"/>
            <a:r>
              <a:rPr lang="cs-CZ" sz="1800" i="1" dirty="0" smtClean="0"/>
              <a:t>Soví zpěv </a:t>
            </a:r>
            <a:r>
              <a:rPr lang="cs-CZ" sz="1800" dirty="0" smtClean="0"/>
              <a:t>(1999)</a:t>
            </a:r>
          </a:p>
          <a:p>
            <a:pPr lvl="1"/>
            <a:r>
              <a:rPr lang="cs-CZ" sz="1800" i="1" dirty="0" smtClean="0"/>
              <a:t>Karolína</a:t>
            </a:r>
            <a:r>
              <a:rPr lang="cs-CZ" sz="1800" dirty="0" smtClean="0"/>
              <a:t> (1999)</a:t>
            </a:r>
          </a:p>
          <a:p>
            <a:pPr lvl="1"/>
            <a:endParaRPr lang="cs-CZ" sz="18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5" name="Obrázek 4" descr="Procház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0" y="1041400"/>
            <a:ext cx="1981200" cy="2740660"/>
          </a:xfrm>
          <a:prstGeom prst="rect">
            <a:avLst/>
          </a:prstGeom>
        </p:spPr>
      </p:pic>
      <p:pic>
        <p:nvPicPr>
          <p:cNvPr id="6" name="Obrázek 5" descr="02_cas_tajnych_pran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6132"/>
            <a:ext cx="1103611" cy="1551954"/>
          </a:xfrm>
          <a:prstGeom prst="rect">
            <a:avLst/>
          </a:prstGeom>
        </p:spPr>
      </p:pic>
      <p:pic>
        <p:nvPicPr>
          <p:cNvPr id="7" name="Obrázek 6" descr="03_streda_nam_chut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512" y="3900780"/>
            <a:ext cx="1658923" cy="2011444"/>
          </a:xfrm>
          <a:prstGeom prst="rect">
            <a:avLst/>
          </a:prstGeom>
        </p:spPr>
      </p:pic>
      <p:pic>
        <p:nvPicPr>
          <p:cNvPr id="8" name="Obrázek 7" descr="04_cervene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931302"/>
            <a:ext cx="1140679" cy="1661115"/>
          </a:xfrm>
          <a:prstGeom prst="rect">
            <a:avLst/>
          </a:prstGeom>
        </p:spPr>
      </p:pic>
      <p:pic>
        <p:nvPicPr>
          <p:cNvPr id="9" name="Obrázek 8" descr="05_pet_minut_pred_vecer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8121" y="4994860"/>
            <a:ext cx="1279409" cy="1863140"/>
          </a:xfrm>
          <a:prstGeom prst="rect">
            <a:avLst/>
          </a:prstGeom>
        </p:spPr>
      </p:pic>
      <p:pic>
        <p:nvPicPr>
          <p:cNvPr id="10" name="Obrázek 9" descr="08_sovi_zpev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7468" y="5029919"/>
            <a:ext cx="1311627" cy="1828081"/>
          </a:xfrm>
          <a:prstGeom prst="rect">
            <a:avLst/>
          </a:prstGeom>
        </p:spPr>
      </p:pic>
      <p:pic>
        <p:nvPicPr>
          <p:cNvPr id="16" name="Obrázek 15" descr="Komu chybí koleč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6513" y="2981739"/>
            <a:ext cx="1267992" cy="1917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57300"/>
            <a:ext cx="8234363" cy="487521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sz="1800" i="1" dirty="0" err="1" smtClean="0"/>
              <a:t>Jožin</a:t>
            </a:r>
            <a:r>
              <a:rPr lang="cs-CZ" sz="1800" i="1" dirty="0" smtClean="0"/>
              <a:t> jede do Afriky </a:t>
            </a:r>
            <a:r>
              <a:rPr lang="cs-CZ" sz="1800" dirty="0" smtClean="0"/>
              <a:t>(2000)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Eliáš a babička z vajíčka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Kam zmizela Rebarbora? </a:t>
            </a:r>
            <a:r>
              <a:rPr lang="cs-CZ" sz="1800" dirty="0" smtClean="0"/>
              <a:t>(2004)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Kryštofe, neblbni a slez dolů </a:t>
            </a:r>
            <a:r>
              <a:rPr lang="cs-CZ" sz="1800" dirty="0" smtClean="0"/>
              <a:t>(2004)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Konec kouzelného talismanu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Myši patří do nebe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Vyprávění o Leonardovi </a:t>
            </a:r>
            <a:r>
              <a:rPr lang="cs-CZ" sz="1800" dirty="0" smtClean="0"/>
              <a:t>(2007)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Nazí </a:t>
            </a:r>
            <a:r>
              <a:rPr lang="cs-CZ" sz="1800" dirty="0" smtClean="0"/>
              <a:t>(2009)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200" dirty="0" smtClean="0"/>
              <a:t>Autorčiny webové stránky: </a:t>
            </a:r>
            <a:r>
              <a:rPr lang="cs-CZ" sz="1200" dirty="0" smtClean="0">
                <a:hlinkClick r:id="rId2"/>
              </a:rPr>
              <a:t>Iva Procházková | Oficiální web Ivy Procházkové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5" name="Obrázek 4" descr="15_mysi_patri_do_neb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299" y="3240712"/>
            <a:ext cx="1409701" cy="2000013"/>
          </a:xfrm>
          <a:prstGeom prst="rect">
            <a:avLst/>
          </a:prstGeom>
        </p:spPr>
      </p:pic>
      <p:pic>
        <p:nvPicPr>
          <p:cNvPr id="6" name="Obrázek 5" descr="14_konec_kouzelneh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" y="2201712"/>
            <a:ext cx="1079500" cy="1855391"/>
          </a:xfrm>
          <a:prstGeom prst="rect">
            <a:avLst/>
          </a:prstGeom>
        </p:spPr>
      </p:pic>
      <p:pic>
        <p:nvPicPr>
          <p:cNvPr id="7" name="Obrázek 6" descr="13_krystofe_neblbn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700" y="1016663"/>
            <a:ext cx="1439200" cy="2005886"/>
          </a:xfrm>
          <a:prstGeom prst="rect">
            <a:avLst/>
          </a:prstGeom>
        </p:spPr>
      </p:pic>
      <p:pic>
        <p:nvPicPr>
          <p:cNvPr id="8" name="Obrázek 7" descr="11_elias_a_babicka_cz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5700" y="997649"/>
            <a:ext cx="1231200" cy="1931445"/>
          </a:xfrm>
          <a:prstGeom prst="rect">
            <a:avLst/>
          </a:prstGeom>
        </p:spPr>
      </p:pic>
      <p:pic>
        <p:nvPicPr>
          <p:cNvPr id="9" name="Obrázek 8" descr="naz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0550" y="3454400"/>
            <a:ext cx="1871350" cy="273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cs-CZ" b="1" u="sng" dirty="0" smtClean="0"/>
              <a:t>Ludvík Středa </a:t>
            </a:r>
            <a:r>
              <a:rPr lang="cs-CZ" dirty="0" smtClean="0"/>
              <a:t>(1928 – 2006)</a:t>
            </a:r>
          </a:p>
          <a:p>
            <a:pPr lvl="1"/>
            <a:r>
              <a:rPr lang="cs-CZ" dirty="0" smtClean="0"/>
              <a:t>Básník, autor pohádek i scénářů k večerníčkům a rozhlasovým pohádkám, </a:t>
            </a:r>
          </a:p>
          <a:p>
            <a:pPr lvl="1"/>
            <a:r>
              <a:rPr lang="cs-CZ" i="1" dirty="0" smtClean="0"/>
              <a:t>Babička na inzerát</a:t>
            </a:r>
            <a:r>
              <a:rPr lang="cs-CZ" dirty="0" smtClean="0"/>
              <a:t> (1990)</a:t>
            </a:r>
          </a:p>
          <a:p>
            <a:pPr lvl="1"/>
            <a:endParaRPr lang="cs-CZ" dirty="0"/>
          </a:p>
        </p:txBody>
      </p:sp>
      <p:pic>
        <p:nvPicPr>
          <p:cNvPr id="4" name="Obrázek 3" descr="str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667000"/>
            <a:ext cx="2438401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dirty="0" smtClean="0"/>
              <a:t>Prózy s funkčním začleněním fantastického prvku: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Pavel </a:t>
            </a:r>
            <a:r>
              <a:rPr lang="cs-CZ" b="1" u="sng" dirty="0" err="1" smtClean="0"/>
              <a:t>Šrut</a:t>
            </a:r>
            <a:r>
              <a:rPr lang="cs-CZ" b="1" u="sng" dirty="0" smtClean="0"/>
              <a:t>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Dva lelci ve skříni, o Karlíkovi ani nemluvě </a:t>
            </a:r>
            <a:r>
              <a:rPr lang="cs-CZ" dirty="0" smtClean="0"/>
              <a:t>(1990)</a:t>
            </a:r>
          </a:p>
          <a:p>
            <a:pPr lvl="1"/>
            <a:r>
              <a:rPr lang="cs-CZ" i="1" dirty="0" smtClean="0"/>
              <a:t>Verunka a kokosový </a:t>
            </a:r>
            <a:r>
              <a:rPr lang="cs-CZ" i="1" dirty="0" err="1" smtClean="0"/>
              <a:t>dědek</a:t>
            </a:r>
            <a:r>
              <a:rPr lang="cs-CZ" i="1" dirty="0" smtClean="0"/>
              <a:t> </a:t>
            </a:r>
            <a:r>
              <a:rPr lang="cs-CZ" dirty="0" smtClean="0"/>
              <a:t>(2004)</a:t>
            </a:r>
          </a:p>
          <a:p>
            <a:pPr lvl="1"/>
            <a:endParaRPr lang="cs-CZ" dirty="0" smtClean="0"/>
          </a:p>
          <a:p>
            <a:endParaRPr lang="cs-CZ" b="1" u="sng" dirty="0" smtClean="0"/>
          </a:p>
          <a:p>
            <a:endParaRPr lang="cs-CZ" b="1" u="sng" dirty="0" smtClean="0"/>
          </a:p>
          <a:p>
            <a:endParaRPr lang="cs-CZ" b="1" u="sng" dirty="0" smtClean="0"/>
          </a:p>
          <a:p>
            <a:r>
              <a:rPr lang="cs-CZ" b="1" u="sng" dirty="0" smtClean="0"/>
              <a:t>Dagmar Lhotová </a:t>
            </a:r>
            <a:r>
              <a:rPr lang="cs-CZ" dirty="0" smtClean="0"/>
              <a:t>(1929)</a:t>
            </a:r>
          </a:p>
          <a:p>
            <a:pPr lvl="1"/>
            <a:r>
              <a:rPr lang="cs-CZ" i="1" dirty="0" smtClean="0"/>
              <a:t>Neobyčejné dárky </a:t>
            </a:r>
            <a:r>
              <a:rPr lang="cs-CZ" dirty="0" smtClean="0"/>
              <a:t>(1995)</a:t>
            </a:r>
          </a:p>
        </p:txBody>
      </p:sp>
      <p:pic>
        <p:nvPicPr>
          <p:cNvPr id="4" name="Obrázek 3" descr="dva-lelci-ve-skrini-o-karlikovi-nemluve-35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352800"/>
            <a:ext cx="1295400" cy="1839468"/>
          </a:xfrm>
          <a:prstGeom prst="rect">
            <a:avLst/>
          </a:prstGeom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1" y="2971800"/>
            <a:ext cx="1524000" cy="20902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vybírat knihy pro děti?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Edice První čtení, Druhé čtení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Literární ceny: Magnesia Litera, Zlatá stuha</a:t>
            </a:r>
          </a:p>
          <a:p>
            <a:endParaRPr lang="cs-CZ" dirty="0" smtClean="0"/>
          </a:p>
          <a:p>
            <a:r>
              <a:rPr lang="cs-CZ" dirty="0" smtClean="0"/>
              <a:t>Kritické reflexe v časopise Ladění</a:t>
            </a:r>
          </a:p>
          <a:p>
            <a:endParaRPr lang="cs-CZ" dirty="0" smtClean="0"/>
          </a:p>
          <a:p>
            <a:r>
              <a:rPr lang="cs-CZ" dirty="0" smtClean="0"/>
              <a:t>Stránky a pulty knihkupectví</a:t>
            </a:r>
            <a:endParaRPr lang="cs-CZ" dirty="0"/>
          </a:p>
        </p:txBody>
      </p:sp>
      <p:pic>
        <p:nvPicPr>
          <p:cNvPr id="4" name="Obrázek 3" descr="a30544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752600"/>
            <a:ext cx="1400175" cy="1714500"/>
          </a:xfrm>
          <a:prstGeom prst="rect">
            <a:avLst/>
          </a:prstGeom>
        </p:spPr>
      </p:pic>
      <p:pic>
        <p:nvPicPr>
          <p:cNvPr id="5" name="Obrázek 4" descr="L145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828800"/>
            <a:ext cx="1231018" cy="1524000"/>
          </a:xfrm>
          <a:prstGeom prst="rect">
            <a:avLst/>
          </a:prstGeom>
        </p:spPr>
      </p:pic>
      <p:pic>
        <p:nvPicPr>
          <p:cNvPr id="6" name="Obrázek 5" descr="Lad0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962400"/>
            <a:ext cx="1243584" cy="1780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terminologie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Příběhová próza ze života dětí = příběhová próza s dětským hrdinou (PPDH)</a:t>
            </a:r>
          </a:p>
          <a:p>
            <a:r>
              <a:rPr lang="cs-CZ" dirty="0" smtClean="0"/>
              <a:t>Řada žánrových forem a typů</a:t>
            </a:r>
          </a:p>
          <a:p>
            <a:r>
              <a:rPr lang="cs-CZ" dirty="0" smtClean="0"/>
              <a:t>Může obsahovat motivy nebo prvky primárně náležející k charakteristice jiného žánru (pohádka, detektivka, dobrodružná próza apod.)</a:t>
            </a:r>
          </a:p>
          <a:p>
            <a:r>
              <a:rPr lang="cs-CZ" dirty="0" smtClean="0"/>
              <a:t>Žánrové varianty:</a:t>
            </a:r>
          </a:p>
          <a:p>
            <a:pPr lvl="1"/>
            <a:r>
              <a:rPr lang="cs-CZ" dirty="0" smtClean="0"/>
              <a:t>Próza s dívčí hrdinkou X dívčí román</a:t>
            </a:r>
          </a:p>
          <a:p>
            <a:pPr lvl="1"/>
            <a:r>
              <a:rPr lang="cs-CZ" dirty="0" smtClean="0"/>
              <a:t>Příběh prázdninový</a:t>
            </a:r>
          </a:p>
          <a:p>
            <a:pPr lvl="1"/>
            <a:r>
              <a:rPr lang="cs-CZ" dirty="0" smtClean="0"/>
              <a:t>Příběh s chlapeckým hrdinou aj.</a:t>
            </a:r>
          </a:p>
          <a:p>
            <a:r>
              <a:rPr lang="cs-CZ" dirty="0" smtClean="0"/>
              <a:t>Referenční hrdina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Nástin vývoje do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1) Od počátku do 1918:</a:t>
            </a:r>
          </a:p>
          <a:p>
            <a:pPr lvl="1"/>
            <a:r>
              <a:rPr lang="cs-CZ" u="sng" dirty="0" smtClean="0"/>
              <a:t>Studie dětské psychiky</a:t>
            </a:r>
            <a:r>
              <a:rPr lang="cs-CZ" dirty="0" smtClean="0"/>
              <a:t>: Božena Benešová, Marie </a:t>
            </a:r>
            <a:r>
              <a:rPr lang="cs-CZ" dirty="0" err="1" smtClean="0"/>
              <a:t>Gebauerová</a:t>
            </a:r>
            <a:r>
              <a:rPr lang="cs-CZ" dirty="0" smtClean="0"/>
              <a:t>, Růžena Svobodová</a:t>
            </a:r>
          </a:p>
          <a:p>
            <a:pPr lvl="1"/>
            <a:r>
              <a:rPr lang="cs-CZ" u="sng" dirty="0" smtClean="0"/>
              <a:t>Sociálně kritické obrazy venkovských dětí</a:t>
            </a:r>
            <a:r>
              <a:rPr lang="cs-CZ" dirty="0" smtClean="0"/>
              <a:t>: Pavel Sula, Karel Půlpán, Josef Krušina</a:t>
            </a:r>
          </a:p>
          <a:p>
            <a:pPr lvl="1"/>
            <a:r>
              <a:rPr lang="cs-CZ" u="sng" dirty="0" smtClean="0"/>
              <a:t>Humorně pojatý typ dětského uličníka</a:t>
            </a:r>
            <a:r>
              <a:rPr lang="cs-CZ" dirty="0" smtClean="0"/>
              <a:t>: František Župan</a:t>
            </a:r>
          </a:p>
          <a:p>
            <a:pPr lvl="0"/>
            <a:r>
              <a:rPr lang="cs-CZ" sz="2800" b="1" u="sng" dirty="0" smtClean="0"/>
              <a:t>2) 1918 </a:t>
            </a:r>
            <a:r>
              <a:rPr lang="cs-CZ" sz="2800" b="1" u="sng" dirty="0" smtClean="0"/>
              <a:t>– </a:t>
            </a:r>
            <a:r>
              <a:rPr lang="cs-CZ" sz="2800" b="1" u="sng" dirty="0" smtClean="0"/>
              <a:t>1945:</a:t>
            </a:r>
          </a:p>
          <a:p>
            <a:pPr lvl="1"/>
            <a:r>
              <a:rPr lang="cs-CZ" u="sng" dirty="0" smtClean="0"/>
              <a:t>Díla legionářů</a:t>
            </a:r>
            <a:r>
              <a:rPr lang="cs-CZ" dirty="0" smtClean="0"/>
              <a:t>: Josef </a:t>
            </a:r>
            <a:r>
              <a:rPr lang="cs-CZ" dirty="0" err="1" smtClean="0"/>
              <a:t>Kopta</a:t>
            </a:r>
            <a:r>
              <a:rPr lang="cs-CZ" dirty="0" smtClean="0"/>
              <a:t>, Rudolf Medek, František Langer</a:t>
            </a:r>
          </a:p>
          <a:p>
            <a:pPr lvl="1"/>
            <a:r>
              <a:rPr lang="cs-CZ" u="sng" dirty="0" smtClean="0"/>
              <a:t>Humoristická tvorba</a:t>
            </a:r>
            <a:r>
              <a:rPr lang="cs-CZ" dirty="0" smtClean="0"/>
              <a:t>: Eduard Bass, Karel Poláček, Jaroslav Žák</a:t>
            </a:r>
          </a:p>
          <a:p>
            <a:pPr lvl="1"/>
            <a:r>
              <a:rPr lang="cs-CZ" u="sng" dirty="0" smtClean="0"/>
              <a:t>Děti a venkov, děti a příroda</a:t>
            </a:r>
            <a:r>
              <a:rPr lang="cs-CZ" dirty="0" smtClean="0"/>
              <a:t>: Josef </a:t>
            </a:r>
            <a:r>
              <a:rPr lang="cs-CZ" dirty="0" err="1" smtClean="0"/>
              <a:t>Věroným</a:t>
            </a:r>
            <a:r>
              <a:rPr lang="cs-CZ" dirty="0" smtClean="0"/>
              <a:t> Pleva, Felix Háj, Amálie Kutinová, Bohumil Říha, ruralisté (Knap, </a:t>
            </a:r>
            <a:r>
              <a:rPr lang="cs-CZ" dirty="0" err="1" smtClean="0"/>
              <a:t>Křelina</a:t>
            </a:r>
            <a:r>
              <a:rPr lang="cs-CZ" dirty="0" smtClean="0"/>
              <a:t>, Prokůpek)</a:t>
            </a:r>
          </a:p>
          <a:p>
            <a:pPr lvl="1"/>
            <a:r>
              <a:rPr lang="cs-CZ" u="sng" dirty="0" smtClean="0"/>
              <a:t>Chlapecká próza (skauting, kempink)</a:t>
            </a:r>
            <a:r>
              <a:rPr lang="cs-CZ" dirty="0" smtClean="0"/>
              <a:t>: Jaroslav </a:t>
            </a:r>
            <a:r>
              <a:rPr lang="cs-CZ" dirty="0" err="1" smtClean="0"/>
              <a:t>Foglar</a:t>
            </a:r>
            <a:r>
              <a:rPr lang="cs-CZ" dirty="0" smtClean="0"/>
              <a:t>, Jaroslav Novák</a:t>
            </a:r>
          </a:p>
          <a:p>
            <a:pPr lvl="1"/>
            <a:r>
              <a:rPr lang="cs-CZ" u="sng" dirty="0" smtClean="0"/>
              <a:t>Prózy s detektivními a dobrodružnými motivy</a:t>
            </a:r>
            <a:r>
              <a:rPr lang="cs-CZ" dirty="0" smtClean="0"/>
              <a:t>: Václav Řezáč, Eduard </a:t>
            </a:r>
            <a:r>
              <a:rPr lang="cs-CZ" dirty="0" err="1" smtClean="0"/>
              <a:t>Fiker</a:t>
            </a:r>
            <a:r>
              <a:rPr lang="cs-CZ" dirty="0" smtClean="0"/>
              <a:t>, František Langer, </a:t>
            </a:r>
          </a:p>
          <a:p>
            <a:pPr lvl="1"/>
            <a:r>
              <a:rPr lang="cs-CZ" u="sng" dirty="0" smtClean="0"/>
              <a:t>S historickou tematikou</a:t>
            </a:r>
            <a:r>
              <a:rPr lang="cs-CZ" dirty="0" smtClean="0"/>
              <a:t>: Eduard </a:t>
            </a:r>
            <a:r>
              <a:rPr lang="cs-CZ" dirty="0" err="1" smtClean="0"/>
              <a:t>Štorch</a:t>
            </a:r>
            <a:r>
              <a:rPr lang="cs-CZ" dirty="0" smtClean="0"/>
              <a:t>, Jaromír John, Jaroslav Janouch, Vladimír Drnák</a:t>
            </a:r>
          </a:p>
          <a:p>
            <a:pPr lvl="0">
              <a:buNone/>
            </a:pPr>
            <a:endParaRPr lang="cs-CZ" sz="2800" u="sng" dirty="0" smtClean="0"/>
          </a:p>
          <a:p>
            <a:pPr lvl="0"/>
            <a:endParaRPr lang="cs-CZ" sz="2800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29712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 smtClean="0"/>
              <a:t>Vývoj po roce 1945</a:t>
            </a:r>
            <a:endParaRPr lang="cs-CZ" sz="8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1731" y="1295400"/>
            <a:ext cx="7827963" cy="1524000"/>
          </a:xfrm>
        </p:spPr>
        <p:txBody>
          <a:bodyPr>
            <a:normAutofit/>
          </a:bodyPr>
          <a:lstStyle/>
          <a:p>
            <a:pPr algn="ctr"/>
            <a:r>
              <a:rPr lang="cs-CZ" sz="4800" b="1" u="sng" dirty="0"/>
              <a:t>40. léta 20. století</a:t>
            </a:r>
            <a:br>
              <a:rPr lang="cs-CZ" sz="4800" b="1" u="sng" dirty="0"/>
            </a:br>
            <a:endParaRPr lang="cs-CZ" sz="4800" b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514600"/>
            <a:ext cx="8234363" cy="21606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40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Hlavní témata: protifašistický odboj, partyzáni, osvobození </a:t>
            </a:r>
            <a:r>
              <a:rPr lang="cs-CZ" dirty="0" smtClean="0"/>
              <a:t>země</a:t>
            </a:r>
            <a:endParaRPr lang="cs-CZ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E6B1D-3E6E-4059-8B65-D5CE46AE7B6D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1100" y="1320800"/>
            <a:ext cx="6503988" cy="4811713"/>
          </a:xfrm>
        </p:spPr>
        <p:txBody>
          <a:bodyPr/>
          <a:lstStyle/>
          <a:p>
            <a:r>
              <a:rPr lang="cs-CZ" b="1" u="sng" dirty="0" smtClean="0"/>
              <a:t>Kamila Sojková </a:t>
            </a:r>
            <a:r>
              <a:rPr lang="cs-CZ" dirty="0" smtClean="0"/>
              <a:t>(1901 – 2000)</a:t>
            </a:r>
          </a:p>
          <a:p>
            <a:pPr lvl="1"/>
            <a:r>
              <a:rPr lang="cs-CZ" sz="1800" dirty="0" smtClean="0"/>
              <a:t>Učitelka, spisovatelka</a:t>
            </a:r>
          </a:p>
          <a:p>
            <a:pPr lvl="1"/>
            <a:r>
              <a:rPr lang="cs-CZ" sz="1800" dirty="0" smtClean="0"/>
              <a:t>Meziválečné období: téma dětství na venkově (</a:t>
            </a:r>
            <a:r>
              <a:rPr lang="cs-CZ" sz="1800" i="1" dirty="0" err="1" smtClean="0"/>
              <a:t>Lohovecké</a:t>
            </a:r>
            <a:r>
              <a:rPr lang="cs-CZ" sz="1800" i="1" dirty="0" smtClean="0"/>
              <a:t> děti</a:t>
            </a:r>
            <a:r>
              <a:rPr lang="cs-CZ" sz="1800" dirty="0" smtClean="0"/>
              <a:t>, 1929; </a:t>
            </a:r>
            <a:r>
              <a:rPr lang="cs-CZ" sz="1800" i="1" dirty="0" err="1" smtClean="0"/>
              <a:t>Hodanův</a:t>
            </a:r>
            <a:r>
              <a:rPr lang="cs-CZ" sz="1800" i="1" dirty="0" smtClean="0"/>
              <a:t> Vítek</a:t>
            </a:r>
            <a:r>
              <a:rPr lang="cs-CZ" sz="1800" dirty="0" smtClean="0"/>
              <a:t>, 1932)</a:t>
            </a:r>
          </a:p>
          <a:p>
            <a:pPr lvl="1"/>
            <a:r>
              <a:rPr lang="cs-CZ" sz="1800" dirty="0" smtClean="0"/>
              <a:t>Téma války: </a:t>
            </a:r>
            <a:r>
              <a:rPr lang="cs-CZ" sz="1800" i="1" dirty="0" smtClean="0"/>
              <a:t>Janíček</a:t>
            </a:r>
            <a:r>
              <a:rPr lang="cs-CZ" sz="1800" dirty="0" smtClean="0"/>
              <a:t> (1947)</a:t>
            </a:r>
          </a:p>
          <a:p>
            <a:pPr lvl="1"/>
            <a:r>
              <a:rPr lang="cs-CZ" sz="1800" dirty="0" smtClean="0"/>
              <a:t>Další témata:</a:t>
            </a:r>
          </a:p>
          <a:p>
            <a:pPr lvl="2"/>
            <a:r>
              <a:rPr lang="cs-CZ" sz="1800" dirty="0" smtClean="0"/>
              <a:t>Budovatelská činnost na venkově (</a:t>
            </a:r>
            <a:r>
              <a:rPr lang="cs-CZ" sz="1800" i="1" dirty="0" smtClean="0"/>
              <a:t>Jeřabinky</a:t>
            </a:r>
            <a:r>
              <a:rPr lang="cs-CZ" sz="1800" dirty="0" smtClean="0"/>
              <a:t>, 1962, </a:t>
            </a:r>
            <a:r>
              <a:rPr lang="cs-CZ" sz="1800" dirty="0" err="1" smtClean="0"/>
              <a:t>roz</a:t>
            </a:r>
            <a:r>
              <a:rPr lang="cs-CZ" sz="1800" dirty="0" smtClean="0"/>
              <a:t>. 1975)</a:t>
            </a:r>
          </a:p>
          <a:p>
            <a:pPr lvl="2"/>
            <a:r>
              <a:rPr lang="cs-CZ" sz="1800" dirty="0" smtClean="0"/>
              <a:t>Změny života na venkově (</a:t>
            </a:r>
            <a:r>
              <a:rPr lang="cs-CZ" sz="1800" i="1" dirty="0" smtClean="0"/>
              <a:t>Ovečka z Kopanic</a:t>
            </a:r>
            <a:r>
              <a:rPr lang="cs-CZ" sz="1800" dirty="0" smtClean="0"/>
              <a:t>, 1979; Děti na Dyji, 1981)</a:t>
            </a:r>
          </a:p>
          <a:p>
            <a:pPr lvl="2"/>
            <a:r>
              <a:rPr lang="cs-CZ" sz="1800" dirty="0" smtClean="0"/>
              <a:t>Fantazijní moderní pohádky (</a:t>
            </a:r>
            <a:r>
              <a:rPr lang="cs-CZ" sz="1800" i="1" dirty="0" smtClean="0"/>
              <a:t>Tři korálky</a:t>
            </a:r>
            <a:r>
              <a:rPr lang="cs-CZ" sz="1800" dirty="0" smtClean="0"/>
              <a:t>, 1960) i tradičnější pohádky (</a:t>
            </a:r>
            <a:r>
              <a:rPr lang="cs-CZ" sz="1800" i="1" dirty="0" smtClean="0"/>
              <a:t>Hastrmánci</a:t>
            </a:r>
            <a:r>
              <a:rPr lang="cs-CZ" sz="1800" dirty="0" smtClean="0"/>
              <a:t>, 1986)</a:t>
            </a:r>
          </a:p>
          <a:p>
            <a:pPr lvl="2"/>
            <a:r>
              <a:rPr lang="cs-CZ" sz="1800" dirty="0" smtClean="0"/>
              <a:t>Memoárové knihy pro dospělé (</a:t>
            </a:r>
            <a:r>
              <a:rPr lang="cs-CZ" sz="1800" i="1" dirty="0" smtClean="0"/>
              <a:t>Mladá léta po krajíčkách</a:t>
            </a:r>
            <a:r>
              <a:rPr lang="cs-CZ" sz="1800" dirty="0" smtClean="0"/>
              <a:t>, 1982; </a:t>
            </a:r>
            <a:r>
              <a:rPr lang="cs-CZ" sz="1800" i="1" dirty="0" smtClean="0"/>
              <a:t>Venkovská učitelka</a:t>
            </a:r>
            <a:r>
              <a:rPr lang="cs-CZ" sz="1800" dirty="0" smtClean="0"/>
              <a:t>, 1990)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 descr="Soj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79499"/>
            <a:ext cx="1612900" cy="2443787"/>
          </a:xfrm>
          <a:prstGeom prst="rect">
            <a:avLst/>
          </a:prstGeom>
        </p:spPr>
      </p:pic>
      <p:pic>
        <p:nvPicPr>
          <p:cNvPr id="6" name="Obrázek 5" descr="0056241006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99" y="3868780"/>
            <a:ext cx="1514923" cy="213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3301" y="1130300"/>
            <a:ext cx="6694488" cy="4964113"/>
          </a:xfrm>
        </p:spPr>
        <p:txBody>
          <a:bodyPr/>
          <a:lstStyle/>
          <a:p>
            <a:r>
              <a:rPr lang="cs-CZ" b="1" u="sng" dirty="0" smtClean="0"/>
              <a:t>Bohumil Říha </a:t>
            </a:r>
            <a:r>
              <a:rPr lang="cs-CZ" dirty="0" smtClean="0"/>
              <a:t>(1907 – 1987)</a:t>
            </a:r>
          </a:p>
          <a:p>
            <a:pPr lvl="1"/>
            <a:r>
              <a:rPr lang="cs-CZ" sz="2000" dirty="0" smtClean="0"/>
              <a:t>Učitel, školní inspektor</a:t>
            </a:r>
          </a:p>
          <a:p>
            <a:pPr lvl="1"/>
            <a:r>
              <a:rPr lang="cs-CZ" sz="2000" dirty="0" smtClean="0"/>
              <a:t>Prozaik, literární teoretik (Úhor, Zlatý máj)</a:t>
            </a:r>
          </a:p>
          <a:p>
            <a:pPr lvl="1"/>
            <a:r>
              <a:rPr lang="cs-CZ" sz="2000" dirty="0" smtClean="0"/>
              <a:t>Ocenění: Cena H. Ch. Andersena (1980), Cena Marie Majerové za celoživotní dílo (1972)</a:t>
            </a:r>
          </a:p>
          <a:p>
            <a:pPr lvl="1"/>
            <a:r>
              <a:rPr lang="cs-CZ" sz="2000" dirty="0" smtClean="0"/>
              <a:t>Za války:</a:t>
            </a:r>
          </a:p>
          <a:p>
            <a:pPr lvl="2"/>
            <a:r>
              <a:rPr lang="cs-CZ" sz="2000" dirty="0" smtClean="0"/>
              <a:t>Pohádkové prózy: </a:t>
            </a:r>
            <a:r>
              <a:rPr lang="cs-CZ" sz="2000" i="1" dirty="0" smtClean="0"/>
              <a:t>O třech </a:t>
            </a:r>
            <a:r>
              <a:rPr lang="cs-CZ" sz="2000" i="1" dirty="0" err="1" smtClean="0"/>
              <a:t>penízích</a:t>
            </a:r>
            <a:r>
              <a:rPr lang="cs-CZ" sz="2000" i="1" dirty="0" smtClean="0"/>
              <a:t> </a:t>
            </a:r>
            <a:r>
              <a:rPr lang="cs-CZ" sz="2000" dirty="0" smtClean="0"/>
              <a:t>(1941), </a:t>
            </a:r>
            <a:r>
              <a:rPr lang="cs-CZ" sz="2000" i="1" dirty="0" smtClean="0"/>
              <a:t>O lékaři </a:t>
            </a:r>
            <a:r>
              <a:rPr lang="cs-CZ" sz="2000" i="1" dirty="0" err="1" smtClean="0"/>
              <a:t>Pingovi</a:t>
            </a:r>
            <a:r>
              <a:rPr lang="cs-CZ" sz="2000" i="1" dirty="0" smtClean="0"/>
              <a:t> </a:t>
            </a:r>
            <a:r>
              <a:rPr lang="cs-CZ" sz="2000" dirty="0" smtClean="0"/>
              <a:t>(1941)</a:t>
            </a:r>
          </a:p>
          <a:p>
            <a:pPr lvl="1"/>
            <a:r>
              <a:rPr lang="cs-CZ" sz="2000" dirty="0" smtClean="0"/>
              <a:t>Válečné téma:</a:t>
            </a:r>
          </a:p>
          <a:p>
            <a:pPr lvl="2"/>
            <a:r>
              <a:rPr lang="cs-CZ" sz="2000" i="1" dirty="0" smtClean="0"/>
              <a:t>Povstání na horách a jiné povídky </a:t>
            </a:r>
            <a:r>
              <a:rPr lang="cs-CZ" sz="2000" dirty="0" smtClean="0"/>
              <a:t>(1949)</a:t>
            </a:r>
          </a:p>
          <a:p>
            <a:pPr lvl="2"/>
            <a:r>
              <a:rPr lang="cs-CZ" sz="2000" i="1" dirty="0" smtClean="0"/>
              <a:t>Na útěku </a:t>
            </a:r>
            <a:r>
              <a:rPr lang="cs-CZ" sz="2000" dirty="0" smtClean="0"/>
              <a:t>(1947, 1961 jako </a:t>
            </a:r>
            <a:r>
              <a:rPr lang="cs-CZ" sz="2000" i="1" dirty="0" err="1" smtClean="0"/>
              <a:t>Stázka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Další tvorba: viz níže</a:t>
            </a:r>
          </a:p>
          <a:p>
            <a:pPr lvl="1"/>
            <a:endParaRPr lang="cs-CZ" sz="2000" dirty="0" smtClean="0"/>
          </a:p>
          <a:p>
            <a:pPr lvl="2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Obrázek 4" descr="Ří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23" y="1151603"/>
            <a:ext cx="1905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2304</Words>
  <Application>Microsoft Office PowerPoint</Application>
  <PresentationFormat>Předvádění na obrazovce (4:3)</PresentationFormat>
  <Paragraphs>314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Tok</vt:lpstr>
      <vt:lpstr>Literatura 3</vt:lpstr>
      <vt:lpstr>Téma 4.: Příběhová próza s dětským hrdinou</vt:lpstr>
      <vt:lpstr>Struktura přednášky</vt:lpstr>
      <vt:lpstr>Základní terminologie </vt:lpstr>
      <vt:lpstr>Nástin vývoje do 1945</vt:lpstr>
      <vt:lpstr>Vývoj po roce 1945</vt:lpstr>
      <vt:lpstr>40. léta 20. století </vt:lpstr>
      <vt:lpstr>Snímek 8</vt:lpstr>
      <vt:lpstr>Snímek 9</vt:lpstr>
      <vt:lpstr>50. léta 20. století</vt:lpstr>
      <vt:lpstr>Snímek 11</vt:lpstr>
      <vt:lpstr>Snímek 12</vt:lpstr>
      <vt:lpstr>Snímek 13</vt:lpstr>
      <vt:lpstr>Snímek 14</vt:lpstr>
      <vt:lpstr>60. léta 20. století</vt:lpstr>
      <vt:lpstr>1) Obrazy běžného života</vt:lpstr>
      <vt:lpstr>2) Tzv. nová vlna psychologické prózy pro mládež</vt:lpstr>
      <vt:lpstr>Snímek 18</vt:lpstr>
      <vt:lpstr>70. léta 20. století</vt:lpstr>
      <vt:lpstr>Snímek 20</vt:lpstr>
      <vt:lpstr>Snímek 21</vt:lpstr>
      <vt:lpstr>Snímek 22</vt:lpstr>
      <vt:lpstr>80. léta 20. století</vt:lpstr>
      <vt:lpstr>Snímek 24</vt:lpstr>
      <vt:lpstr>Snímek 25</vt:lpstr>
      <vt:lpstr>Snímek 26</vt:lpstr>
      <vt:lpstr>Snímek 27</vt:lpstr>
      <vt:lpstr>Snímek 28</vt:lpstr>
      <vt:lpstr>Snímek 29</vt:lpstr>
      <vt:lpstr>90. léta 20. století</vt:lpstr>
      <vt:lpstr>Snímek 31</vt:lpstr>
      <vt:lpstr>Snímek 32</vt:lpstr>
      <vt:lpstr>Snímek 33</vt:lpstr>
      <vt:lpstr>Snímek 34</vt:lpstr>
      <vt:lpstr>Snímek 35</vt:lpstr>
      <vt:lpstr>Prózy s funkčním začleněním fantastického prvku: </vt:lpstr>
      <vt:lpstr>Jak vybírat knihy pro děti?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3</dc:title>
  <dc:creator>sony vaio</dc:creator>
  <cp:lastModifiedBy>Windows User</cp:lastModifiedBy>
  <cp:revision>14</cp:revision>
  <dcterms:created xsi:type="dcterms:W3CDTF">2006-08-16T00:00:00Z</dcterms:created>
  <dcterms:modified xsi:type="dcterms:W3CDTF">2011-09-29T19:42:06Z</dcterms:modified>
</cp:coreProperties>
</file>