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0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Poezie pro děti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14350" indent="-514350" algn="ctr"/>
            <a:r>
              <a:rPr lang="cs-CZ" dirty="0" smtClean="0"/>
              <a:t>Část 1.</a:t>
            </a:r>
          </a:p>
          <a:p>
            <a:pPr marL="514350" indent="-514350" algn="ctr"/>
            <a:r>
              <a:rPr lang="cs-CZ" dirty="0" smtClean="0"/>
              <a:t>(Počátky české poezie pro děti)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15. – 18. století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Pouze mimoestetické funkce</a:t>
            </a:r>
          </a:p>
          <a:p>
            <a:r>
              <a:rPr lang="cs-CZ" dirty="0" smtClean="0"/>
              <a:t>Populární abecedáře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Počátek 19. století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České národní obrození – poezie pro děti stále podřízena výchovným a vzdělávacím cílům</a:t>
            </a:r>
          </a:p>
          <a:p>
            <a:r>
              <a:rPr lang="cs-CZ" dirty="0" smtClean="0"/>
              <a:t>Už poezie intencionálně určená dětem</a:t>
            </a:r>
          </a:p>
          <a:p>
            <a:r>
              <a:rPr lang="cs-CZ" dirty="0" smtClean="0"/>
              <a:t>Poezie jako protipól kramářských písní</a:t>
            </a:r>
          </a:p>
          <a:p>
            <a:r>
              <a:rPr lang="cs-CZ" b="1" dirty="0" smtClean="0"/>
              <a:t>Vojtěch Nejedlý</a:t>
            </a:r>
            <a:r>
              <a:rPr lang="cs-CZ" dirty="0" smtClean="0"/>
              <a:t> </a:t>
            </a:r>
            <a:r>
              <a:rPr lang="cs-CZ" dirty="0" smtClean="0"/>
              <a:t>(1772 – </a:t>
            </a:r>
            <a:r>
              <a:rPr lang="cs-CZ" dirty="0" smtClean="0"/>
              <a:t>1844)</a:t>
            </a:r>
          </a:p>
          <a:p>
            <a:r>
              <a:rPr lang="cs-CZ" b="1" dirty="0" smtClean="0"/>
              <a:t>Josef František Miloslav </a:t>
            </a:r>
            <a:r>
              <a:rPr lang="cs-CZ" b="1" dirty="0" err="1" smtClean="0"/>
              <a:t>Rautenkranc</a:t>
            </a:r>
            <a:r>
              <a:rPr lang="cs-CZ" dirty="0" smtClean="0"/>
              <a:t> </a:t>
            </a:r>
            <a:r>
              <a:rPr lang="cs-CZ" dirty="0" smtClean="0"/>
              <a:t>(1776 – </a:t>
            </a:r>
            <a:r>
              <a:rPr lang="cs-CZ" dirty="0" smtClean="0"/>
              <a:t>1817)</a:t>
            </a:r>
          </a:p>
          <a:p>
            <a:r>
              <a:rPr lang="cs-CZ" b="1" dirty="0" smtClean="0"/>
              <a:t>Jakub Jan Ryba</a:t>
            </a:r>
            <a:r>
              <a:rPr lang="cs-CZ" dirty="0" smtClean="0"/>
              <a:t> </a:t>
            </a:r>
            <a:r>
              <a:rPr lang="cs-CZ" dirty="0" smtClean="0"/>
              <a:t>(1765 – 1815</a:t>
            </a:r>
            <a:r>
              <a:rPr lang="cs-CZ" dirty="0" smtClean="0"/>
              <a:t>)</a:t>
            </a:r>
          </a:p>
          <a:p>
            <a:r>
              <a:rPr lang="cs-CZ" dirty="0" smtClean="0"/>
              <a:t>Slovesný folklor</a:t>
            </a:r>
          </a:p>
          <a:p>
            <a:r>
              <a:rPr lang="cs-CZ" dirty="0" smtClean="0"/>
              <a:t>Tvorba klasiků neintencionálně četbou dětí a mládeže (</a:t>
            </a:r>
            <a:r>
              <a:rPr lang="cs-CZ" dirty="0" err="1" smtClean="0"/>
              <a:t>Puchmajer</a:t>
            </a:r>
            <a:r>
              <a:rPr lang="cs-CZ" dirty="0" smtClean="0"/>
              <a:t>, </a:t>
            </a:r>
            <a:r>
              <a:rPr lang="cs-CZ" dirty="0" err="1" smtClean="0"/>
              <a:t>Čelakovský</a:t>
            </a:r>
            <a:r>
              <a:rPr lang="cs-CZ" dirty="0" smtClean="0"/>
              <a:t>, Mácha, Erben, Havlíček, později Hálek, Neruda aj.)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30. a 40. léta 19. století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Inspirace folklorem</a:t>
            </a:r>
          </a:p>
          <a:p>
            <a:r>
              <a:rPr lang="cs-CZ" b="1" dirty="0" smtClean="0"/>
              <a:t>Josef </a:t>
            </a:r>
            <a:r>
              <a:rPr lang="cs-CZ" b="1" dirty="0" smtClean="0"/>
              <a:t>Franta Šumavský</a:t>
            </a:r>
            <a:r>
              <a:rPr lang="cs-CZ" dirty="0" smtClean="0"/>
              <a:t> (1796 – </a:t>
            </a:r>
            <a:r>
              <a:rPr lang="cs-CZ" dirty="0" smtClean="0"/>
              <a:t>1857)</a:t>
            </a:r>
          </a:p>
          <a:p>
            <a:r>
              <a:rPr lang="cs-CZ" b="1" dirty="0" smtClean="0"/>
              <a:t>František </a:t>
            </a:r>
            <a:r>
              <a:rPr lang="cs-CZ" b="1" dirty="0" err="1" smtClean="0"/>
              <a:t>Doucha</a:t>
            </a:r>
            <a:r>
              <a:rPr lang="cs-CZ" dirty="0" smtClean="0"/>
              <a:t> (1810 – </a:t>
            </a:r>
            <a:r>
              <a:rPr lang="cs-CZ" dirty="0" smtClean="0"/>
              <a:t>1884)</a:t>
            </a:r>
          </a:p>
          <a:p>
            <a:r>
              <a:rPr lang="cs-CZ" b="1" u="sng" dirty="0" smtClean="0"/>
              <a:t>Karel </a:t>
            </a:r>
            <a:r>
              <a:rPr lang="cs-CZ" b="1" u="sng" dirty="0" smtClean="0"/>
              <a:t>Alois </a:t>
            </a:r>
            <a:r>
              <a:rPr lang="cs-CZ" b="1" u="sng" dirty="0" err="1" smtClean="0"/>
              <a:t>Vinařický</a:t>
            </a:r>
            <a:r>
              <a:rPr lang="cs-CZ" dirty="0" smtClean="0"/>
              <a:t> (1803 – 1869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Kněz, literární kritik, </a:t>
            </a:r>
            <a:r>
              <a:rPr lang="cs-CZ" dirty="0" smtClean="0"/>
              <a:t>básník</a:t>
            </a:r>
          </a:p>
          <a:p>
            <a:pPr lvl="1"/>
            <a:r>
              <a:rPr lang="cs-CZ" sz="2400" dirty="0" smtClean="0"/>
              <a:t>Sbírka </a:t>
            </a:r>
            <a:r>
              <a:rPr lang="cs-CZ" sz="2400" i="1" dirty="0" smtClean="0"/>
              <a:t>Kytka, dárek malým čtenářům</a:t>
            </a:r>
            <a:r>
              <a:rPr lang="cs-CZ" sz="2400" dirty="0" smtClean="0"/>
              <a:t> (</a:t>
            </a:r>
            <a:r>
              <a:rPr lang="cs-CZ" sz="2400" dirty="0" smtClean="0"/>
              <a:t>1842)</a:t>
            </a:r>
          </a:p>
          <a:p>
            <a:pPr lvl="1"/>
            <a:r>
              <a:rPr lang="cs-CZ" i="1" dirty="0" smtClean="0"/>
              <a:t>Druhá </a:t>
            </a:r>
            <a:r>
              <a:rPr lang="cs-CZ" i="1" dirty="0" smtClean="0"/>
              <a:t>kytka básní</a:t>
            </a:r>
            <a:r>
              <a:rPr lang="cs-CZ" dirty="0" smtClean="0"/>
              <a:t> (1845) </a:t>
            </a:r>
            <a:endParaRPr lang="cs-CZ" dirty="0" smtClean="0"/>
          </a:p>
          <a:p>
            <a:pPr lvl="1"/>
            <a:r>
              <a:rPr lang="cs-CZ" i="1" dirty="0" smtClean="0"/>
              <a:t>Kytka básniček</a:t>
            </a:r>
            <a:r>
              <a:rPr lang="cs-CZ" dirty="0" smtClean="0"/>
              <a:t> (1852)</a:t>
            </a:r>
          </a:p>
          <a:p>
            <a:pPr lvl="1"/>
            <a:r>
              <a:rPr lang="cs-CZ" dirty="0" smtClean="0"/>
              <a:t>Tluče bubeníček, Ivánku náš </a:t>
            </a:r>
          </a:p>
          <a:p>
            <a:endParaRPr lang="cs-CZ" dirty="0"/>
          </a:p>
        </p:txBody>
      </p:sp>
      <p:pic>
        <p:nvPicPr>
          <p:cNvPr id="4" name="Obrázek 3" descr="220PX-~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22144" y="3733800"/>
            <a:ext cx="1937774" cy="24574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80. a 90. léta 19. století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Umělecky kvalitní poezie pro děti a mládež</a:t>
            </a:r>
          </a:p>
          <a:p>
            <a:r>
              <a:rPr lang="cs-CZ" dirty="0" smtClean="0"/>
              <a:t>Její zakladatelé:</a:t>
            </a:r>
          </a:p>
          <a:p>
            <a:pPr lvl="1"/>
            <a:r>
              <a:rPr lang="cs-CZ" dirty="0" smtClean="0"/>
              <a:t>J. V. Sládek</a:t>
            </a:r>
          </a:p>
          <a:p>
            <a:pPr lvl="1"/>
            <a:r>
              <a:rPr lang="cs-CZ" dirty="0" smtClean="0"/>
              <a:t>K. V. Rais</a:t>
            </a:r>
          </a:p>
          <a:p>
            <a:pPr lvl="1"/>
            <a:r>
              <a:rPr lang="cs-CZ" dirty="0" smtClean="0"/>
              <a:t>J. Kožíšek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b="1" u="sng" dirty="0" smtClean="0"/>
              <a:t>Josef Václav Sládek</a:t>
            </a:r>
            <a:r>
              <a:rPr lang="cs-CZ" dirty="0" smtClean="0"/>
              <a:t> (1845 – 1912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6019800" cy="438912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Básník, překladatel</a:t>
            </a:r>
          </a:p>
          <a:p>
            <a:r>
              <a:rPr lang="cs-CZ" dirty="0" smtClean="0"/>
              <a:t>Inspirace folklorem, venkovem, vlastním dětstvím, rodičovstvím, láskou k matce i vlasti</a:t>
            </a:r>
          </a:p>
          <a:p>
            <a:r>
              <a:rPr lang="cs-CZ" dirty="0" smtClean="0"/>
              <a:t>Tematiku dětství zahrnul i do své tvorby pro dospělé</a:t>
            </a:r>
          </a:p>
          <a:p>
            <a:r>
              <a:rPr lang="cs-CZ" dirty="0" smtClean="0"/>
              <a:t>Spolupráce s hudebním skladatelem Karlem </a:t>
            </a:r>
            <a:r>
              <a:rPr lang="cs-CZ" dirty="0" err="1" smtClean="0"/>
              <a:t>Bendlem</a:t>
            </a:r>
            <a:r>
              <a:rPr lang="cs-CZ" dirty="0" smtClean="0"/>
              <a:t> (1838 – 1897)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cs-CZ" dirty="0" smtClean="0"/>
              <a:t>Sbírka </a:t>
            </a:r>
            <a:r>
              <a:rPr lang="cs-CZ" i="1" dirty="0" smtClean="0"/>
              <a:t>Zlatý máj</a:t>
            </a:r>
            <a:r>
              <a:rPr lang="cs-CZ" dirty="0" smtClean="0"/>
              <a:t> (1887)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cs-CZ" dirty="0" smtClean="0"/>
              <a:t>Sbírka </a:t>
            </a:r>
            <a:r>
              <a:rPr lang="cs-CZ" i="1" dirty="0" smtClean="0"/>
              <a:t>Skřivánčí písně</a:t>
            </a:r>
            <a:r>
              <a:rPr lang="cs-CZ" dirty="0" smtClean="0"/>
              <a:t> (1888)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cs-CZ" i="1" dirty="0" smtClean="0"/>
              <a:t>Zvony a zvonky</a:t>
            </a:r>
            <a:r>
              <a:rPr lang="cs-CZ" dirty="0" smtClean="0"/>
              <a:t> (1894</a:t>
            </a:r>
            <a:r>
              <a:rPr lang="cs-CZ" dirty="0" smtClean="0"/>
              <a:t>)</a:t>
            </a:r>
          </a:p>
          <a:p>
            <a:pPr marL="548640" lvl="2" indent="-274320">
              <a:buClr>
                <a:schemeClr val="accent3"/>
              </a:buClr>
              <a:buSzPct val="95000"/>
            </a:pPr>
            <a:r>
              <a:rPr lang="cs-CZ" dirty="0" smtClean="0"/>
              <a:t>Lesní </a:t>
            </a:r>
            <a:r>
              <a:rPr lang="cs-CZ" dirty="0" smtClean="0"/>
              <a:t>studánka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cs-CZ" dirty="0" smtClean="0"/>
              <a:t>Výbory – např. </a:t>
            </a:r>
            <a:r>
              <a:rPr lang="cs-CZ" i="1" dirty="0" smtClean="0"/>
              <a:t>Zlaté slunce, bílý den</a:t>
            </a:r>
            <a:endParaRPr lang="cs-CZ" i="1" dirty="0" smtClean="0"/>
          </a:p>
        </p:txBody>
      </p:sp>
      <p:pic>
        <p:nvPicPr>
          <p:cNvPr id="4" name="Obrázek 3" descr="228PX-~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34200" y="1905000"/>
            <a:ext cx="1733550" cy="2311400"/>
          </a:xfrm>
          <a:prstGeom prst="rect">
            <a:avLst/>
          </a:prstGeom>
        </p:spPr>
      </p:pic>
      <p:pic>
        <p:nvPicPr>
          <p:cNvPr id="5" name="Obrázek 4" descr="_copyright_2_2606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10200" y="4386263"/>
            <a:ext cx="1986739" cy="247173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sz="4400" b="1" u="sng" dirty="0" smtClean="0"/>
              <a:t>Karel Václav Rais</a:t>
            </a:r>
            <a:r>
              <a:rPr lang="cs-CZ" sz="4400" dirty="0" smtClean="0"/>
              <a:t> (1859 – 1926</a:t>
            </a:r>
            <a:r>
              <a:rPr lang="cs-CZ" sz="4400" dirty="0" smtClean="0"/>
              <a:t>)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67000" y="1935480"/>
            <a:ext cx="6019800" cy="4389120"/>
          </a:xfrm>
        </p:spPr>
        <p:txBody>
          <a:bodyPr/>
          <a:lstStyle/>
          <a:p>
            <a:r>
              <a:rPr lang="cs-CZ" dirty="0" smtClean="0"/>
              <a:t>Učitel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cs-CZ" dirty="0" smtClean="0"/>
              <a:t>Básník, prozaik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cs-CZ" dirty="0" smtClean="0"/>
              <a:t>Látky z národní minulosti: </a:t>
            </a:r>
            <a:r>
              <a:rPr lang="cs-CZ" dirty="0" smtClean="0"/>
              <a:t>sbírky </a:t>
            </a:r>
            <a:r>
              <a:rPr lang="cs-CZ" i="1" dirty="0" smtClean="0"/>
              <a:t>Listy z české kroniky</a:t>
            </a:r>
            <a:r>
              <a:rPr lang="cs-CZ" dirty="0" smtClean="0"/>
              <a:t> (1880), </a:t>
            </a:r>
            <a:r>
              <a:rPr lang="cs-CZ" i="1" dirty="0" smtClean="0"/>
              <a:t>V záři minulosti</a:t>
            </a:r>
            <a:r>
              <a:rPr lang="cs-CZ" dirty="0" smtClean="0"/>
              <a:t> (1881)</a:t>
            </a:r>
          </a:p>
          <a:p>
            <a:r>
              <a:rPr lang="cs-CZ" dirty="0" smtClean="0"/>
              <a:t>Lyrická tvorba: </a:t>
            </a:r>
            <a:r>
              <a:rPr lang="cs-CZ" i="1" dirty="0" smtClean="0"/>
              <a:t>První květy</a:t>
            </a:r>
            <a:r>
              <a:rPr lang="cs-CZ" dirty="0" smtClean="0"/>
              <a:t> (1881), </a:t>
            </a:r>
            <a:r>
              <a:rPr lang="cs-CZ" i="1" dirty="0" smtClean="0"/>
              <a:t>Doma</a:t>
            </a:r>
            <a:r>
              <a:rPr lang="cs-CZ" dirty="0" smtClean="0"/>
              <a:t> (1883), </a:t>
            </a:r>
            <a:r>
              <a:rPr lang="cs-CZ" i="1" dirty="0" smtClean="0"/>
              <a:t>Dětský ráj</a:t>
            </a:r>
            <a:r>
              <a:rPr lang="cs-CZ" dirty="0" smtClean="0"/>
              <a:t> (1889</a:t>
            </a:r>
            <a:r>
              <a:rPr lang="cs-CZ" dirty="0" smtClean="0"/>
              <a:t>)</a:t>
            </a:r>
          </a:p>
          <a:p>
            <a:r>
              <a:rPr lang="cs-CZ" dirty="0" smtClean="0"/>
              <a:t>Báseň Cestička k domovu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cs-CZ" dirty="0" smtClean="0"/>
              <a:t>Výbory – např. </a:t>
            </a:r>
            <a:r>
              <a:rPr lang="cs-CZ" i="1" dirty="0" smtClean="0"/>
              <a:t>Cestička k domovu</a:t>
            </a:r>
            <a:r>
              <a:rPr lang="cs-CZ" dirty="0" smtClean="0"/>
              <a:t>, </a:t>
            </a:r>
            <a:r>
              <a:rPr lang="cs-CZ" i="1" dirty="0" smtClean="0"/>
              <a:t>Zvířátka a lidé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Karel_Vaclav_Rais_1896.png"/>
          <p:cNvPicPr>
            <a:picLocks noChangeAspect="1"/>
          </p:cNvPicPr>
          <p:nvPr/>
        </p:nvPicPr>
        <p:blipFill>
          <a:blip r:embed="rId2" cstate="print"/>
          <a:srcRect b="14148"/>
          <a:stretch>
            <a:fillRect/>
          </a:stretch>
        </p:blipFill>
        <p:spPr>
          <a:xfrm>
            <a:off x="609600" y="2209800"/>
            <a:ext cx="1800508" cy="2514600"/>
          </a:xfrm>
          <a:prstGeom prst="rect">
            <a:avLst/>
          </a:prstGeom>
        </p:spPr>
      </p:pic>
      <p:pic>
        <p:nvPicPr>
          <p:cNvPr id="5" name="Obrázek 4" descr="cesticka-k-domovu-3228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0" y="4572000"/>
            <a:ext cx="1524000" cy="217932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u="sng" dirty="0" smtClean="0"/>
              <a:t>Josef Kožíšek</a:t>
            </a:r>
            <a:r>
              <a:rPr lang="cs-CZ" dirty="0" smtClean="0"/>
              <a:t> (1867 – 1933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5715000" cy="4389120"/>
          </a:xfrm>
        </p:spPr>
        <p:txBody>
          <a:bodyPr/>
          <a:lstStyle/>
          <a:p>
            <a:pPr marL="274320" lvl="1" indent="-274320">
              <a:buClr>
                <a:schemeClr val="accent3"/>
              </a:buClr>
              <a:buSzPct val="95000"/>
            </a:pPr>
            <a:r>
              <a:rPr lang="cs-CZ" dirty="0" smtClean="0"/>
              <a:t>Venkovský </a:t>
            </a:r>
            <a:r>
              <a:rPr lang="cs-CZ" dirty="0" smtClean="0"/>
              <a:t>učitel, básník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cs-CZ" dirty="0" smtClean="0"/>
              <a:t>Mnoho sbírek – např. </a:t>
            </a:r>
            <a:r>
              <a:rPr lang="cs-CZ" i="1" dirty="0" smtClean="0"/>
              <a:t>Oku i srdéčku</a:t>
            </a:r>
            <a:r>
              <a:rPr lang="cs-CZ" dirty="0" smtClean="0"/>
              <a:t> (1891)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cs-CZ" dirty="0" smtClean="0"/>
              <a:t>B. </a:t>
            </a:r>
            <a:r>
              <a:rPr lang="cs-CZ" i="1" dirty="0" smtClean="0"/>
              <a:t>Polámal se mraveneček</a:t>
            </a:r>
            <a:endParaRPr lang="cs-CZ" dirty="0" smtClean="0"/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cs-CZ" dirty="0" smtClean="0"/>
              <a:t>Vytváření čítanek: </a:t>
            </a:r>
            <a:r>
              <a:rPr lang="cs-CZ" i="1" dirty="0" smtClean="0"/>
              <a:t>Poupata</a:t>
            </a:r>
            <a:r>
              <a:rPr lang="cs-CZ" dirty="0" smtClean="0"/>
              <a:t> (1913), </a:t>
            </a:r>
            <a:r>
              <a:rPr lang="cs-CZ" i="1" dirty="0" smtClean="0"/>
              <a:t>Ráno</a:t>
            </a:r>
            <a:r>
              <a:rPr lang="cs-CZ" dirty="0" smtClean="0"/>
              <a:t> (1919, s J. Tůmou), </a:t>
            </a:r>
            <a:r>
              <a:rPr lang="cs-CZ" i="1" dirty="0" smtClean="0"/>
              <a:t>Studánka</a:t>
            </a:r>
            <a:r>
              <a:rPr lang="cs-CZ" dirty="0" smtClean="0"/>
              <a:t> (1924</a:t>
            </a:r>
            <a:r>
              <a:rPr lang="cs-CZ" dirty="0" smtClean="0"/>
              <a:t>)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cs-CZ" dirty="0" smtClean="0"/>
              <a:t>Výbory: např. </a:t>
            </a:r>
            <a:r>
              <a:rPr lang="cs-CZ" i="1" dirty="0" smtClean="0"/>
              <a:t>Na výsluní</a:t>
            </a:r>
            <a:endParaRPr lang="cs-CZ" i="1" dirty="0" smtClean="0"/>
          </a:p>
          <a:p>
            <a:endParaRPr lang="cs-CZ" dirty="0"/>
          </a:p>
        </p:txBody>
      </p:sp>
      <p:pic>
        <p:nvPicPr>
          <p:cNvPr id="4" name="Obrázek 3" descr="kozisek-josef-j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7200" y="1981200"/>
            <a:ext cx="2032000" cy="2590800"/>
          </a:xfrm>
          <a:prstGeom prst="rect">
            <a:avLst/>
          </a:prstGeom>
        </p:spPr>
      </p:pic>
      <p:pic>
        <p:nvPicPr>
          <p:cNvPr id="5" name="Obrázek 4" descr="akw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19400" y="4953000"/>
            <a:ext cx="2667000" cy="14478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</TotalTime>
  <Words>332</Words>
  <Application>Microsoft Office PowerPoint</Application>
  <PresentationFormat>Předvádění na obrazovce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Tok</vt:lpstr>
      <vt:lpstr>Poezie pro děti</vt:lpstr>
      <vt:lpstr>15. – 18. století</vt:lpstr>
      <vt:lpstr>Počátek 19. století</vt:lpstr>
      <vt:lpstr>30. a 40. léta 19. století</vt:lpstr>
      <vt:lpstr>80. a 90. léta 19. století</vt:lpstr>
      <vt:lpstr>Josef Václav Sládek (1845 – 1912)</vt:lpstr>
      <vt:lpstr>Karel Václav Rais (1859 – 1926)</vt:lpstr>
      <vt:lpstr>Josef Kožíšek (1867 – 1933)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Poezie pro děti</dc:title>
  <dc:creator>sony vaio</dc:creator>
  <cp:lastModifiedBy>Windows User</cp:lastModifiedBy>
  <cp:revision>17</cp:revision>
  <dcterms:created xsi:type="dcterms:W3CDTF">2006-08-16T00:00:00Z</dcterms:created>
  <dcterms:modified xsi:type="dcterms:W3CDTF">2011-11-20T21:12:38Z</dcterms:modified>
</cp:coreProperties>
</file>