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10" r:id="rId4"/>
    <p:sldId id="258" r:id="rId5"/>
    <p:sldId id="259" r:id="rId6"/>
    <p:sldId id="30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311" r:id="rId16"/>
    <p:sldId id="269" r:id="rId17"/>
    <p:sldId id="270" r:id="rId18"/>
    <p:sldId id="271" r:id="rId19"/>
    <p:sldId id="272" r:id="rId20"/>
    <p:sldId id="313" r:id="rId21"/>
    <p:sldId id="273" r:id="rId22"/>
    <p:sldId id="312" r:id="rId23"/>
    <p:sldId id="274" r:id="rId24"/>
    <p:sldId id="275" r:id="rId25"/>
    <p:sldId id="276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2" autoAdjust="0"/>
    <p:restoredTop sz="94595" autoAdjust="0"/>
  </p:normalViewPr>
  <p:slideViewPr>
    <p:cSldViewPr>
      <p:cViewPr varScale="1">
        <p:scale>
          <a:sx n="107" d="100"/>
          <a:sy n="107" d="100"/>
        </p:scale>
        <p:origin x="-11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3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29.9.2011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29.9.2011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29.9.2011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29.9.2011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29.9.2011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29.9.2011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29.9.2011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29.9.2011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29.9.2011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29.9.2011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29.9.2011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29.9.2011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C7A57-A7AB-4088-99AC-470CD83C1F9D}" type="datetimeFigureOut">
              <a:rPr lang="cs-CZ" smtClean="0"/>
              <a:pPr/>
              <a:t>29.9.2011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cs-CZ" sz="1300" baseline="0" dirty="0" smtClean="0">
                <a:latin typeface="Calibri"/>
              </a:rPr>
              <a:t>22.9.2011</a:t>
            </a:r>
            <a:r>
              <a:rPr lang="cs-CZ" b="1" baseline="0" dirty="0" smtClean="0">
                <a:latin typeface="Calibri"/>
              </a:rPr>
              <a:t/>
            </a:r>
            <a:br>
              <a:rPr lang="cs-CZ" b="1" baseline="0" dirty="0" smtClean="0">
                <a:latin typeface="Calibri"/>
              </a:rPr>
            </a:br>
            <a:r>
              <a:rPr lang="cs-CZ" b="1" baseline="0" dirty="0" smtClean="0">
                <a:latin typeface="Calibri"/>
              </a:rPr>
              <a:t>MANAGEMENT</a:t>
            </a:r>
            <a:endParaRPr lang="cs-CZ" b="1" baseline="0" dirty="0" smtClean="0">
              <a:latin typeface="Times New Roman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dirty="0"/>
              <a:t>Různá pojetí definice managementu </a:t>
            </a:r>
            <a:r>
              <a:rPr lang="cs-CZ" dirty="0" smtClean="0"/>
              <a:t>zdůrazňující</a:t>
            </a:r>
          </a:p>
          <a:p>
            <a:pPr>
              <a:buNone/>
            </a:pPr>
            <a:endParaRPr lang="cs-CZ" dirty="0"/>
          </a:p>
          <a:p>
            <a:pPr lvl="0"/>
            <a:r>
              <a:rPr lang="cs-CZ" dirty="0"/>
              <a:t>Vedení lidí</a:t>
            </a:r>
          </a:p>
          <a:p>
            <a:pPr lvl="0"/>
            <a:r>
              <a:rPr lang="cs-CZ" dirty="0"/>
              <a:t>Specifické funkce vykonávané vedoucími pracovníky</a:t>
            </a:r>
          </a:p>
          <a:p>
            <a:pPr lvl="0"/>
            <a:r>
              <a:rPr lang="cs-CZ" dirty="0"/>
              <a:t>Předmět studia a jeho </a:t>
            </a:r>
            <a:r>
              <a:rPr lang="cs-CZ" dirty="0" smtClean="0"/>
              <a:t>účel</a:t>
            </a:r>
          </a:p>
          <a:p>
            <a:pPr lvl="0"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K první skupině patří pojetí Americké společnosti pro management</a:t>
            </a:r>
            <a:r>
              <a:rPr lang="cs-CZ" b="1" dirty="0"/>
              <a:t>: „M znamená vykonávání úkolů prostřednictvím práce jiných, dnes bývá interpretováno jako M je umění dosahovat cíle organizace rukama a hlavami druhých.“ </a:t>
            </a:r>
            <a:endParaRPr lang="cs-CZ" b="1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Ke druhé skupině lze zařadit pojetí K.H. </a:t>
            </a:r>
            <a:r>
              <a:rPr lang="cs-CZ" dirty="0" err="1"/>
              <a:t>Chunga</a:t>
            </a:r>
            <a:r>
              <a:rPr lang="cs-CZ" dirty="0"/>
              <a:t>: M je proces plánování… a K. </a:t>
            </a:r>
            <a:r>
              <a:rPr lang="cs-CZ" dirty="0" err="1"/>
              <a:t>Mullera</a:t>
            </a:r>
            <a:r>
              <a:rPr lang="cs-CZ" dirty="0"/>
              <a:t>: „</a:t>
            </a:r>
            <a:r>
              <a:rPr lang="cs-CZ" b="1" dirty="0"/>
              <a:t>M jsou typické činnosti, které manažer vykonává, jako je rozhodování, organizování, plánování, kontrolování, vedené lidí, koordinace, motivování atd</a:t>
            </a:r>
            <a:r>
              <a:rPr lang="cs-CZ" b="1" dirty="0" smtClean="0"/>
              <a:t>..“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Třetí skupina preferuje předmět studia a jeho účel a je to např. S.P. </a:t>
            </a:r>
            <a:r>
              <a:rPr lang="cs-CZ" dirty="0" err="1"/>
              <a:t>Robins</a:t>
            </a:r>
            <a:r>
              <a:rPr lang="cs-CZ" dirty="0"/>
              <a:t> viz str. 14 aj.A. </a:t>
            </a:r>
            <a:r>
              <a:rPr lang="cs-CZ" dirty="0" err="1"/>
              <a:t>Pearce</a:t>
            </a:r>
            <a:r>
              <a:rPr lang="cs-CZ" dirty="0"/>
              <a:t> a R.B. Robinson: „</a:t>
            </a:r>
            <a:r>
              <a:rPr lang="cs-CZ" b="1" dirty="0"/>
              <a:t>M je proces optimalizace využití lidských, materiálních a finančních zdrojů k dosažení organizačních cílů.</a:t>
            </a:r>
            <a:r>
              <a:rPr lang="cs-CZ" dirty="0"/>
              <a:t>“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Ad3: Škola správního řízení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Francouz H. </a:t>
            </a:r>
            <a:r>
              <a:rPr lang="cs-CZ" dirty="0" err="1" smtClean="0"/>
              <a:t>Fayol</a:t>
            </a:r>
            <a:r>
              <a:rPr lang="cs-CZ" dirty="0" smtClean="0"/>
              <a:t> ( 14 </a:t>
            </a:r>
            <a:r>
              <a:rPr lang="cs-CZ" dirty="0" err="1" smtClean="0"/>
              <a:t>Fayolových</a:t>
            </a:r>
            <a:r>
              <a:rPr lang="cs-CZ" dirty="0" smtClean="0"/>
              <a:t> principů správní činnosti)</a:t>
            </a:r>
          </a:p>
          <a:p>
            <a:r>
              <a:rPr lang="cs-CZ" dirty="0" smtClean="0"/>
              <a:t>Klady: stále platný koncept manažerských funkcí, myšlenka řídit celek organizace sladěně a vyváženě – jako „orchestr“. </a:t>
            </a:r>
          </a:p>
          <a:p>
            <a:r>
              <a:rPr lang="cs-CZ" dirty="0" smtClean="0"/>
              <a:t>Zápory: nebezpečí snahy příliš systematizovat bohatost manažerských procesů do obecných konceptů.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Ad 4: Škola byrokratického řízení</a:t>
            </a:r>
            <a:br>
              <a:rPr lang="cs-CZ" b="1" dirty="0" smtClean="0"/>
            </a:br>
            <a:endParaRPr lang="cs-CZ" b="1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Klíčovým představitelem Němec M. Weber .</a:t>
            </a:r>
          </a:p>
          <a:p>
            <a:r>
              <a:rPr lang="cs-CZ" dirty="0" smtClean="0"/>
              <a:t>Klady: 6 Weberových principů byrokratické organizace je klasickým východiskem pro dnešní pojetí organizačních řádů a norem.</a:t>
            </a:r>
          </a:p>
          <a:p>
            <a:r>
              <a:rPr lang="cs-CZ" dirty="0" smtClean="0"/>
              <a:t>Zápory: byrokratická strnulost skrytá v doporučovaných řádech.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cs-CZ" baseline="0" dirty="0" smtClean="0">
                <a:latin typeface="Calibri"/>
              </a:rPr>
              <a:t>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H. Ford, W. P. </a:t>
            </a:r>
            <a:r>
              <a:rPr lang="cs-CZ" dirty="0" err="1" smtClean="0"/>
              <a:t>Chrysler</a:t>
            </a:r>
            <a:r>
              <a:rPr lang="cs-CZ" dirty="0" smtClean="0"/>
              <a:t>, H. </a:t>
            </a:r>
            <a:r>
              <a:rPr lang="cs-CZ" dirty="0" err="1" smtClean="0"/>
              <a:t>Dupont</a:t>
            </a:r>
            <a:r>
              <a:rPr lang="cs-CZ" dirty="0" smtClean="0"/>
              <a:t>, T. Baťa a mnoho dalších  - nelze jednoznačně zařadit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pl-PL" baseline="0" dirty="0" smtClean="0">
                <a:latin typeface="Calibri"/>
              </a:rPr>
              <a:t>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/>
              <a:t>Následné „</a:t>
            </a:r>
            <a:r>
              <a:rPr lang="cs-CZ" b="1" dirty="0" err="1" smtClean="0"/>
              <a:t>postklasické</a:t>
            </a:r>
            <a:r>
              <a:rPr lang="cs-CZ" b="1" dirty="0" smtClean="0"/>
              <a:t>“ období</a:t>
            </a:r>
            <a:r>
              <a:rPr lang="cs-CZ" dirty="0" smtClean="0"/>
              <a:t> sahá až do </a:t>
            </a:r>
            <a:r>
              <a:rPr lang="cs-CZ" b="1" dirty="0" smtClean="0"/>
              <a:t>současnosti</a:t>
            </a:r>
            <a:r>
              <a:rPr lang="cs-CZ" dirty="0" smtClean="0"/>
              <a:t>. </a:t>
            </a:r>
          </a:p>
          <a:p>
            <a:pPr>
              <a:buNone/>
            </a:pPr>
            <a:r>
              <a:rPr lang="cs-CZ" dirty="0" smtClean="0"/>
              <a:t>Klasifikace do jednotlivých „škol“, a to klasifikace na:</a:t>
            </a:r>
          </a:p>
          <a:p>
            <a:pPr marL="514350" lvl="0" indent="-514350">
              <a:buFont typeface="+mj-lt"/>
              <a:buAutoNum type="alphaUcPeriod"/>
            </a:pPr>
            <a:r>
              <a:rPr lang="cs-CZ" dirty="0" smtClean="0"/>
              <a:t>procesní přístupy</a:t>
            </a:r>
          </a:p>
          <a:p>
            <a:pPr marL="514350" lvl="0" indent="-514350">
              <a:buFont typeface="+mj-lt"/>
              <a:buAutoNum type="alphaUcPeriod"/>
            </a:pPr>
            <a:r>
              <a:rPr lang="cs-CZ" dirty="0" err="1" smtClean="0"/>
              <a:t>psychologicko</a:t>
            </a:r>
            <a:r>
              <a:rPr lang="cs-CZ" dirty="0" smtClean="0"/>
              <a:t> – sociální přístupy</a:t>
            </a:r>
          </a:p>
          <a:p>
            <a:pPr marL="514350" lvl="0" indent="-514350">
              <a:buFont typeface="+mj-lt"/>
              <a:buAutoNum type="alphaUcPeriod"/>
            </a:pPr>
            <a:r>
              <a:rPr lang="cs-CZ" dirty="0" smtClean="0"/>
              <a:t>systémové přístupy</a:t>
            </a:r>
          </a:p>
          <a:p>
            <a:pPr marL="514350" lvl="0" indent="-514350">
              <a:buFont typeface="+mj-lt"/>
              <a:buAutoNum type="alphaUcPeriod"/>
            </a:pPr>
            <a:r>
              <a:rPr lang="cs-CZ" dirty="0" smtClean="0"/>
              <a:t>kvantitativní přístupy</a:t>
            </a:r>
          </a:p>
          <a:p>
            <a:pPr marL="514350" lvl="0" indent="-514350">
              <a:buFont typeface="+mj-lt"/>
              <a:buAutoNum type="alphaUcPeriod"/>
            </a:pPr>
            <a:r>
              <a:rPr lang="cs-CZ" dirty="0" smtClean="0"/>
              <a:t>empirické přístupy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cs-CZ" baseline="0" dirty="0" smtClean="0">
                <a:latin typeface="Calibri"/>
              </a:rPr>
              <a:t>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7544" y="404664"/>
            <a:ext cx="8229600" cy="58213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dirty="0" smtClean="0"/>
              <a:t>ad A: </a:t>
            </a:r>
          </a:p>
          <a:p>
            <a:pPr lvl="0"/>
            <a:r>
              <a:rPr lang="cs-CZ" dirty="0" smtClean="0"/>
              <a:t>Ucelené a harmonické fungování zkoumané organizační jednotky.</a:t>
            </a:r>
          </a:p>
          <a:p>
            <a:pPr lvl="0"/>
            <a:r>
              <a:rPr lang="cs-CZ" dirty="0" smtClean="0"/>
              <a:t>Obecně platná doporučení pro zvládnutí hlavních manažerských funkcí.</a:t>
            </a:r>
          </a:p>
          <a:p>
            <a:pPr lvl="0"/>
            <a:r>
              <a:rPr lang="cs-CZ" dirty="0" smtClean="0"/>
              <a:t>Snaha sevřít obrovskou rozmanitost manažerských poznatků do obecných pravidel.</a:t>
            </a:r>
          </a:p>
          <a:p>
            <a:pPr lvl="0"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r>
              <a:rPr lang="cs-CZ" dirty="0" smtClean="0"/>
              <a:t>Ad B: </a:t>
            </a:r>
          </a:p>
          <a:p>
            <a:pPr lvl="0"/>
            <a:r>
              <a:rPr lang="cs-CZ" dirty="0" smtClean="0"/>
              <a:t>Škola lidských zdrojů, pozornost je zaměřena na manažerské funkce výběru a rozmístění spolupracovníků a pak zejména na jejich vedení.</a:t>
            </a:r>
          </a:p>
          <a:p>
            <a:pPr lvl="0"/>
            <a:r>
              <a:rPr lang="cs-CZ" dirty="0" smtClean="0"/>
              <a:t>Stimulace, motivace, rozvoj iniciativy a aktivity.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r>
              <a:rPr lang="cs-CZ" dirty="0" err="1" smtClean="0"/>
              <a:t>AdC</a:t>
            </a:r>
            <a:r>
              <a:rPr lang="cs-CZ" dirty="0" smtClean="0"/>
              <a:t>: </a:t>
            </a:r>
          </a:p>
          <a:p>
            <a:pPr lvl="0"/>
            <a:r>
              <a:rPr lang="cs-CZ" dirty="0" smtClean="0"/>
              <a:t>Nezbytnost komplexního chápání dílčích manažerských procesů. </a:t>
            </a:r>
          </a:p>
          <a:p>
            <a:pPr lvl="0"/>
            <a:r>
              <a:rPr lang="cs-CZ" dirty="0" smtClean="0"/>
              <a:t>Integrace, harmonie („</a:t>
            </a:r>
            <a:r>
              <a:rPr lang="cs-CZ" dirty="0" err="1" smtClean="0"/>
              <a:t>Foylův</a:t>
            </a:r>
            <a:r>
              <a:rPr lang="cs-CZ" dirty="0" smtClean="0"/>
              <a:t> orchestr“).</a:t>
            </a:r>
          </a:p>
          <a:p>
            <a:r>
              <a:rPr lang="cs-CZ" dirty="0" smtClean="0"/>
              <a:t>Významným představitelem Ch. </a:t>
            </a:r>
            <a:r>
              <a:rPr lang="cs-CZ" dirty="0" err="1" smtClean="0"/>
              <a:t>Barnard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 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err="1" smtClean="0"/>
              <a:t>AdD</a:t>
            </a:r>
            <a:r>
              <a:rPr lang="cs-CZ" dirty="0" smtClean="0"/>
              <a:t>: </a:t>
            </a:r>
          </a:p>
          <a:p>
            <a:pPr lvl="0"/>
            <a:r>
              <a:rPr lang="cs-CZ" dirty="0" smtClean="0"/>
              <a:t>Uplatňování matematických modelů, formalizovaných metod. </a:t>
            </a:r>
          </a:p>
          <a:p>
            <a:pPr lvl="0"/>
            <a:r>
              <a:rPr lang="cs-CZ" dirty="0" smtClean="0"/>
              <a:t>Mají blízko k </a:t>
            </a:r>
            <a:r>
              <a:rPr lang="cs-CZ" dirty="0" err="1" smtClean="0"/>
              <a:t>Taylorovu</a:t>
            </a:r>
            <a:r>
              <a:rPr lang="cs-CZ" dirty="0" smtClean="0"/>
              <a:t> vědeckému řízení. </a:t>
            </a:r>
          </a:p>
          <a:p>
            <a:pPr lvl="0"/>
            <a:r>
              <a:rPr lang="cs-CZ" dirty="0" smtClean="0"/>
              <a:t>Síťové grafy pro řešení časové </a:t>
            </a:r>
            <a:r>
              <a:rPr lang="cs-CZ" dirty="0" err="1" smtClean="0"/>
              <a:t>slednosti</a:t>
            </a:r>
            <a:r>
              <a:rPr lang="cs-CZ" dirty="0" smtClean="0"/>
              <a:t>, teorie zásob, teorie obnovy a údržby apod.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r>
              <a:rPr lang="cs-CZ" dirty="0" err="1" smtClean="0"/>
              <a:t>AdE</a:t>
            </a:r>
            <a:r>
              <a:rPr lang="cs-CZ" dirty="0" smtClean="0"/>
              <a:t>: </a:t>
            </a:r>
          </a:p>
          <a:p>
            <a:pPr lvl="0"/>
            <a:r>
              <a:rPr lang="cs-CZ" dirty="0" smtClean="0"/>
              <a:t>Rozbor a zobecnění kladných i záporných poznatků z manažerské praxe. </a:t>
            </a:r>
          </a:p>
          <a:p>
            <a:pPr lvl="0"/>
            <a:r>
              <a:rPr lang="cs-CZ" dirty="0" smtClean="0"/>
              <a:t>Konfrontace poznatků s teorií. </a:t>
            </a:r>
          </a:p>
          <a:p>
            <a:pPr lvl="0"/>
            <a:r>
              <a:rPr lang="cs-CZ" dirty="0" smtClean="0"/>
              <a:t>Rychle reagují na potřeby doby!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MANAŽERSKÉ FUNKCE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 smtClean="0"/>
              <a:t>Typické činnosti, které manažer (vedoucí pracovník) vykonává ve své práci</a:t>
            </a:r>
            <a:r>
              <a:rPr lang="cs-CZ" dirty="0" smtClean="0"/>
              <a:t>. </a:t>
            </a:r>
          </a:p>
          <a:p>
            <a:pPr>
              <a:buNone/>
            </a:pPr>
            <a:r>
              <a:rPr lang="cs-CZ" dirty="0" smtClean="0"/>
              <a:t>Jsou </a:t>
            </a:r>
            <a:r>
              <a:rPr lang="cs-CZ" b="1" dirty="0" smtClean="0"/>
              <a:t>základní orientací</a:t>
            </a:r>
            <a:r>
              <a:rPr lang="cs-CZ" dirty="0" smtClean="0"/>
              <a:t> </a:t>
            </a:r>
            <a:r>
              <a:rPr lang="cs-CZ" b="1" dirty="0" smtClean="0"/>
              <a:t>pro studium managementu</a:t>
            </a:r>
            <a:r>
              <a:rPr lang="cs-CZ" dirty="0" smtClean="0"/>
              <a:t>.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Harold</a:t>
            </a:r>
            <a:r>
              <a:rPr lang="cs-CZ" dirty="0" smtClean="0"/>
              <a:t> </a:t>
            </a:r>
            <a:r>
              <a:rPr lang="cs-CZ" dirty="0" err="1" smtClean="0"/>
              <a:t>Koontz</a:t>
            </a:r>
            <a:r>
              <a:rPr lang="cs-CZ" dirty="0" smtClean="0"/>
              <a:t> a </a:t>
            </a:r>
            <a:r>
              <a:rPr lang="cs-CZ" dirty="0" err="1" smtClean="0"/>
              <a:t>Heinz</a:t>
            </a:r>
            <a:r>
              <a:rPr lang="cs-CZ" dirty="0" smtClean="0"/>
              <a:t> </a:t>
            </a:r>
            <a:r>
              <a:rPr lang="cs-CZ" dirty="0" err="1" smtClean="0"/>
              <a:t>Weihrich</a:t>
            </a:r>
            <a:r>
              <a:rPr lang="cs-CZ" dirty="0" smtClean="0"/>
              <a:t>:</a:t>
            </a:r>
          </a:p>
          <a:p>
            <a:pPr>
              <a:buNone/>
            </a:pPr>
            <a:endParaRPr lang="cs-CZ" dirty="0" smtClean="0"/>
          </a:p>
          <a:p>
            <a:pPr lvl="0"/>
            <a:r>
              <a:rPr lang="cs-CZ" b="1" dirty="0" smtClean="0"/>
              <a:t>plánování – </a:t>
            </a:r>
            <a:r>
              <a:rPr lang="cs-CZ" b="1" dirty="0" err="1" smtClean="0"/>
              <a:t>planning</a:t>
            </a:r>
            <a:endParaRPr lang="cs-CZ" dirty="0" smtClean="0"/>
          </a:p>
          <a:p>
            <a:pPr lvl="0"/>
            <a:r>
              <a:rPr lang="cs-CZ" b="1" dirty="0" smtClean="0"/>
              <a:t>organizování – </a:t>
            </a:r>
            <a:r>
              <a:rPr lang="cs-CZ" b="1" dirty="0" err="1" smtClean="0"/>
              <a:t>organizing</a:t>
            </a:r>
            <a:endParaRPr lang="cs-CZ" dirty="0" smtClean="0"/>
          </a:p>
          <a:p>
            <a:pPr lvl="0"/>
            <a:r>
              <a:rPr lang="cs-CZ" b="1" dirty="0" smtClean="0"/>
              <a:t>personální zajištění – </a:t>
            </a:r>
            <a:r>
              <a:rPr lang="cs-CZ" b="1" dirty="0" err="1" smtClean="0"/>
              <a:t>staffing</a:t>
            </a:r>
            <a:endParaRPr lang="cs-CZ" dirty="0" smtClean="0"/>
          </a:p>
          <a:p>
            <a:pPr lvl="0"/>
            <a:r>
              <a:rPr lang="cs-CZ" b="1" dirty="0" smtClean="0"/>
              <a:t>vedení lidí – </a:t>
            </a:r>
            <a:r>
              <a:rPr lang="cs-CZ" b="1" dirty="0" err="1" smtClean="0"/>
              <a:t>leading</a:t>
            </a:r>
            <a:endParaRPr lang="cs-CZ" dirty="0" smtClean="0"/>
          </a:p>
          <a:p>
            <a:pPr lvl="0"/>
            <a:r>
              <a:rPr lang="cs-CZ" b="1" dirty="0" smtClean="0"/>
              <a:t>kontrola – </a:t>
            </a:r>
            <a:r>
              <a:rPr lang="cs-CZ" b="1" dirty="0" err="1" smtClean="0"/>
              <a:t>controlling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cs-CZ" b="1" baseline="0" dirty="0" smtClean="0">
                <a:latin typeface="Calibri"/>
              </a:rPr>
              <a:t>Kritické</a:t>
            </a:r>
            <a:r>
              <a:rPr lang="cs-CZ" b="1" dirty="0" smtClean="0">
                <a:latin typeface="Calibri"/>
              </a:rPr>
              <a:t> faktory úspěchu</a:t>
            </a:r>
            <a:endParaRPr lang="cs-CZ" b="1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pojetí tzv. </a:t>
            </a:r>
            <a:r>
              <a:rPr lang="cs-CZ" b="1" dirty="0" smtClean="0"/>
              <a:t>Kritických faktorů úspěchu</a:t>
            </a:r>
            <a:r>
              <a:rPr lang="cs-CZ" dirty="0" smtClean="0"/>
              <a:t> (</a:t>
            </a:r>
            <a:r>
              <a:rPr lang="cs-CZ" dirty="0" err="1" smtClean="0"/>
              <a:t>Critical</a:t>
            </a:r>
            <a:r>
              <a:rPr lang="cs-CZ" dirty="0" smtClean="0"/>
              <a:t> </a:t>
            </a:r>
            <a:r>
              <a:rPr lang="cs-CZ" dirty="0" err="1" smtClean="0"/>
              <a:t>Success</a:t>
            </a:r>
            <a:r>
              <a:rPr lang="cs-CZ" dirty="0" smtClean="0"/>
              <a:t> </a:t>
            </a:r>
            <a:r>
              <a:rPr lang="cs-CZ" dirty="0" err="1" smtClean="0"/>
              <a:t>Fartors</a:t>
            </a:r>
            <a:r>
              <a:rPr lang="cs-CZ" dirty="0" smtClean="0"/>
              <a:t>)</a:t>
            </a:r>
          </a:p>
          <a:p>
            <a:pPr lvl="0"/>
            <a:r>
              <a:rPr lang="cs-CZ" dirty="0" smtClean="0"/>
              <a:t>snaží se koncentrovat pozornost vedoucích pracovníků na tyto stránky jejich práce, které mají pro ně zásadní význam. Jejich dílčí kvalitou a harmonickou integrací v celek je výrazně podmíněna globální úspěšnost fungování firmy.</a:t>
            </a:r>
          </a:p>
          <a:p>
            <a:pPr lvl="0"/>
            <a:r>
              <a:rPr lang="cs-CZ" dirty="0" smtClean="0"/>
              <a:t>Příkladem je </a:t>
            </a:r>
            <a:r>
              <a:rPr lang="cs-CZ" b="1" dirty="0" smtClean="0"/>
              <a:t>Koncepce 7S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Koncepce 7S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Ucelený přístup založený na stanovení a vzájemné podmíněnosti sedmi faktorů v manažerské činnosti. </a:t>
            </a:r>
          </a:p>
          <a:p>
            <a:pPr>
              <a:buNone/>
            </a:pPr>
            <a:r>
              <a:rPr lang="cs-CZ" dirty="0" smtClean="0"/>
              <a:t>Jsou to</a:t>
            </a:r>
          </a:p>
          <a:p>
            <a:pPr lvl="0"/>
            <a:r>
              <a:rPr lang="cs-CZ" b="1" dirty="0" err="1" smtClean="0"/>
              <a:t>Strategy</a:t>
            </a:r>
            <a:r>
              <a:rPr lang="cs-CZ" dirty="0" smtClean="0"/>
              <a:t> (strategie)</a:t>
            </a:r>
          </a:p>
          <a:p>
            <a:pPr lvl="0"/>
            <a:r>
              <a:rPr lang="cs-CZ" b="1" dirty="0" err="1" smtClean="0"/>
              <a:t>Structure</a:t>
            </a:r>
            <a:r>
              <a:rPr lang="cs-CZ" dirty="0" smtClean="0"/>
              <a:t> (struktura)</a:t>
            </a:r>
          </a:p>
          <a:p>
            <a:pPr lvl="0"/>
            <a:r>
              <a:rPr lang="cs-CZ" b="1" dirty="0" err="1" smtClean="0"/>
              <a:t>Staffs</a:t>
            </a:r>
            <a:r>
              <a:rPr lang="cs-CZ" dirty="0" smtClean="0"/>
              <a:t> (spolupracovníci)</a:t>
            </a:r>
          </a:p>
          <a:p>
            <a:pPr lvl="0"/>
            <a:r>
              <a:rPr lang="cs-CZ" b="1" dirty="0" err="1" smtClean="0"/>
              <a:t>Systems</a:t>
            </a:r>
            <a:r>
              <a:rPr lang="cs-CZ" dirty="0" smtClean="0"/>
              <a:t> (systémy řízení)</a:t>
            </a:r>
          </a:p>
          <a:p>
            <a:pPr lvl="0"/>
            <a:r>
              <a:rPr lang="cs-CZ" b="1" dirty="0" err="1" smtClean="0"/>
              <a:t>Shared</a:t>
            </a:r>
            <a:r>
              <a:rPr lang="cs-CZ" b="1" dirty="0" smtClean="0"/>
              <a:t> </a:t>
            </a:r>
            <a:r>
              <a:rPr lang="cs-CZ" b="1" dirty="0" err="1" smtClean="0"/>
              <a:t>values</a:t>
            </a:r>
            <a:r>
              <a:rPr lang="cs-CZ" dirty="0" smtClean="0"/>
              <a:t> (sdílené hodnoty)</a:t>
            </a:r>
          </a:p>
          <a:p>
            <a:pPr lvl="0"/>
            <a:r>
              <a:rPr lang="cs-CZ" b="1" dirty="0" smtClean="0"/>
              <a:t>Style</a:t>
            </a:r>
            <a:r>
              <a:rPr lang="cs-CZ" dirty="0" smtClean="0"/>
              <a:t> (styl manažerské práce</a:t>
            </a:r>
            <a:r>
              <a:rPr lang="cs-CZ" b="1" dirty="0" smtClean="0"/>
              <a:t>)</a:t>
            </a:r>
            <a:endParaRPr lang="cs-CZ" dirty="0" smtClean="0"/>
          </a:p>
          <a:p>
            <a:pPr lvl="0"/>
            <a:r>
              <a:rPr lang="cs-CZ" b="1" dirty="0" err="1" smtClean="0"/>
              <a:t>Skills</a:t>
            </a:r>
            <a:r>
              <a:rPr lang="cs-CZ" dirty="0" smtClean="0"/>
              <a:t> (schopnosti)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cs-CZ" dirty="0" smtClean="0">
                <a:latin typeface="Calibri"/>
              </a:rPr>
              <a:t> </a:t>
            </a:r>
            <a:endParaRPr lang="cs-CZ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4294967295"/>
          </p:nvPr>
        </p:nvSpPr>
        <p:spPr>
          <a:xfrm>
            <a:off x="0" y="304800"/>
            <a:ext cx="8229600" cy="58213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 smtClean="0"/>
              <a:t>				Strategie</a:t>
            </a:r>
          </a:p>
          <a:p>
            <a:pPr>
              <a:buNone/>
            </a:pPr>
            <a:endParaRPr lang="cs-CZ" dirty="0" smtClean="0"/>
          </a:p>
          <a:p>
            <a:pPr lvl="0"/>
            <a:r>
              <a:rPr lang="cs-CZ" b="1" dirty="0" smtClean="0"/>
              <a:t>programové stanovisko</a:t>
            </a:r>
            <a:r>
              <a:rPr lang="cs-CZ" dirty="0" smtClean="0"/>
              <a:t> vrcholového managementu k podnikatelskému zaměření firmy – např. formou dokumentu</a:t>
            </a:r>
          </a:p>
          <a:p>
            <a:pPr lvl="0"/>
            <a:r>
              <a:rPr lang="cs-CZ" dirty="0" smtClean="0"/>
              <a:t>znát z věcných hledisek svou oblast podnikání (</a:t>
            </a:r>
            <a:r>
              <a:rPr lang="cs-CZ" b="1" dirty="0" smtClean="0"/>
              <a:t>to </a:t>
            </a:r>
            <a:r>
              <a:rPr lang="cs-CZ" b="1" dirty="0" err="1" smtClean="0"/>
              <a:t>know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business </a:t>
            </a:r>
            <a:r>
              <a:rPr lang="cs-CZ" b="1" dirty="0" err="1" smtClean="0"/>
              <a:t>you</a:t>
            </a:r>
            <a:r>
              <a:rPr lang="cs-CZ" b="1" dirty="0" smtClean="0"/>
              <a:t> are in</a:t>
            </a:r>
            <a:r>
              <a:rPr lang="cs-CZ" dirty="0" smtClean="0"/>
              <a:t>)</a:t>
            </a:r>
          </a:p>
          <a:p>
            <a:pPr lvl="0"/>
            <a:r>
              <a:rPr lang="cs-CZ" dirty="0" smtClean="0"/>
              <a:t>volba </a:t>
            </a:r>
            <a:r>
              <a:rPr lang="cs-CZ" b="1" dirty="0" smtClean="0"/>
              <a:t>postupu</a:t>
            </a:r>
            <a:r>
              <a:rPr lang="cs-CZ" dirty="0" smtClean="0"/>
              <a:t> dosažení cílů</a:t>
            </a:r>
          </a:p>
          <a:p>
            <a:pPr lvl="0"/>
            <a:r>
              <a:rPr lang="cs-CZ" dirty="0" smtClean="0"/>
              <a:t>zabezpečení </a:t>
            </a:r>
            <a:r>
              <a:rPr lang="cs-CZ" b="1" dirty="0" smtClean="0"/>
              <a:t>pružného</a:t>
            </a:r>
            <a:r>
              <a:rPr lang="cs-CZ" dirty="0" smtClean="0"/>
              <a:t> někdy i </a:t>
            </a:r>
            <a:r>
              <a:rPr lang="cs-CZ" b="1" dirty="0" smtClean="0"/>
              <a:t>průběžného </a:t>
            </a:r>
            <a:r>
              <a:rPr lang="cs-CZ" dirty="0" smtClean="0"/>
              <a:t>způsobu </a:t>
            </a:r>
            <a:r>
              <a:rPr lang="cs-CZ" b="1" dirty="0" smtClean="0"/>
              <a:t>adaptace</a:t>
            </a:r>
            <a:r>
              <a:rPr lang="cs-CZ" dirty="0" smtClean="0"/>
              <a:t> cílů na </a:t>
            </a:r>
            <a:r>
              <a:rPr lang="cs-CZ" b="1" dirty="0" smtClean="0"/>
              <a:t>změny</a:t>
            </a:r>
            <a:r>
              <a:rPr lang="cs-CZ" dirty="0" smtClean="0"/>
              <a:t> a příležitosti podnikatelské činnosti </a:t>
            </a:r>
          </a:p>
          <a:p>
            <a:pPr lvl="0"/>
            <a:r>
              <a:rPr lang="cs-CZ" dirty="0" smtClean="0"/>
              <a:t>hybnou silou jsou </a:t>
            </a:r>
            <a:r>
              <a:rPr lang="cs-CZ" b="1" dirty="0" smtClean="0"/>
              <a:t>inovace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r>
              <a:rPr lang="cs-CZ" b="1" dirty="0" smtClean="0"/>
              <a:t>		 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Pojmy</a:t>
            </a:r>
            <a:r>
              <a:rPr lang="cs-CZ" dirty="0" smtClean="0"/>
              <a:t>:</a:t>
            </a:r>
            <a:br>
              <a:rPr lang="cs-CZ" dirty="0" smtClean="0"/>
            </a:br>
            <a:endParaRPr lang="cs-CZ" b="1" baseline="0" dirty="0" smtClean="0">
              <a:latin typeface="Times New Roman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dirty="0"/>
              <a:t>Podnikatelská činnost</a:t>
            </a:r>
            <a:endParaRPr lang="cs-CZ" dirty="0"/>
          </a:p>
          <a:p>
            <a:r>
              <a:rPr lang="cs-CZ" dirty="0"/>
              <a:t>Cíle dobrých organizací jsou ve vyspělé tržní ekonomice orientovány na dlouhodobou hospodářskou a sociální prosperitu. Jejím zázemím je podnikatelské chování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  <a:p>
            <a:pPr>
              <a:buNone/>
            </a:pPr>
            <a:r>
              <a:rPr lang="cs-CZ" b="1" dirty="0"/>
              <a:t>Podnikavost</a:t>
            </a:r>
            <a:r>
              <a:rPr lang="cs-CZ" dirty="0"/>
              <a:t> </a:t>
            </a:r>
          </a:p>
          <a:p>
            <a:r>
              <a:rPr lang="cs-CZ" dirty="0" smtClean="0"/>
              <a:t>Schopnost</a:t>
            </a:r>
            <a:r>
              <a:rPr lang="cs-CZ" dirty="0"/>
              <a:t>, umění a motivaci nacházet, vytvářet a využívat příležitosti pro zabezpečení prosperity podnikatelského subjektu. </a:t>
            </a:r>
            <a:endParaRPr lang="cs-CZ" dirty="0" smtClean="0"/>
          </a:p>
          <a:p>
            <a:r>
              <a:rPr lang="cs-CZ" dirty="0" smtClean="0"/>
              <a:t>Podnikání </a:t>
            </a:r>
            <a:r>
              <a:rPr lang="cs-CZ" dirty="0"/>
              <a:t>je realizací podnikavosti v praktickém životě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pPr>
              <a:buNone/>
            </a:pPr>
            <a:r>
              <a:rPr lang="cs-CZ" b="1" dirty="0"/>
              <a:t>Vnější podnikavost</a:t>
            </a:r>
            <a:r>
              <a:rPr lang="cs-CZ" dirty="0"/>
              <a:t> </a:t>
            </a:r>
          </a:p>
          <a:p>
            <a:r>
              <a:rPr lang="cs-CZ" dirty="0" smtClean="0"/>
              <a:t>Schopnost </a:t>
            </a:r>
            <a:r>
              <a:rPr lang="cs-CZ" dirty="0"/>
              <a:t>objevit nebo záměrně vytvořit a návazně i efektivně využít příležitostí, které podnikatelskému subjektu vznikají z aktivní součinnosti s okolním světem. </a:t>
            </a:r>
            <a:endParaRPr lang="cs-CZ" dirty="0" smtClean="0"/>
          </a:p>
          <a:p>
            <a:endParaRPr lang="cs-CZ" dirty="0"/>
          </a:p>
          <a:p>
            <a:pPr>
              <a:buNone/>
            </a:pPr>
            <a:r>
              <a:rPr lang="cs-CZ" b="1" dirty="0"/>
              <a:t>Vnitřní podnikavost</a:t>
            </a:r>
            <a:r>
              <a:rPr lang="cs-CZ" dirty="0"/>
              <a:t> </a:t>
            </a:r>
          </a:p>
          <a:p>
            <a:r>
              <a:rPr lang="cs-CZ" dirty="0" smtClean="0"/>
              <a:t>Aktivní</a:t>
            </a:r>
            <a:r>
              <a:rPr lang="cs-CZ" dirty="0"/>
              <a:t>, iniciativní a tvůrčí nacházení a efektivní využívání </a:t>
            </a:r>
            <a:r>
              <a:rPr lang="cs-CZ" dirty="0" err="1"/>
              <a:t>vnitroorganizačních</a:t>
            </a:r>
            <a:r>
              <a:rPr lang="cs-CZ" dirty="0"/>
              <a:t> příležitostí pro zlepšení plnění poslání a soustavy cílů organizace</a:t>
            </a:r>
            <a:r>
              <a:rPr lang="cs-CZ" dirty="0" smtClean="0"/>
              <a:t>.( </a:t>
            </a:r>
            <a:r>
              <a:rPr lang="cs-CZ" dirty="0"/>
              <a:t>tvůrčí inovace, využívání zdrojů – lidí, ploch, zařízení…, soutěživost mezi pracovníky</a:t>
            </a:r>
            <a:r>
              <a:rPr lang="cs-CZ" dirty="0" smtClean="0"/>
              <a:t>..)</a:t>
            </a:r>
          </a:p>
          <a:p>
            <a:endParaRPr lang="cs-CZ" dirty="0" smtClean="0"/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 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None/>
            </a:pPr>
            <a:r>
              <a:rPr lang="cs-CZ" b="1" dirty="0" smtClean="0"/>
              <a:t>				Struktura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vymezení a obsahová náplň vazeb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vazby vertikální a horizontální a další </a:t>
            </a:r>
          </a:p>
          <a:p>
            <a:pPr>
              <a:buNone/>
            </a:pPr>
            <a:r>
              <a:rPr lang="cs-CZ" b="1" dirty="0" smtClean="0"/>
              <a:t> 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cs-CZ" dirty="0" smtClean="0">
                <a:latin typeface="Calibri"/>
              </a:rPr>
              <a:t> </a:t>
            </a:r>
            <a:endParaRPr lang="cs-CZ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			Spolupracovníci</a:t>
            </a:r>
            <a:r>
              <a:rPr lang="cs-CZ" dirty="0" smtClean="0"/>
              <a:t> </a:t>
            </a:r>
          </a:p>
          <a:p>
            <a:pPr>
              <a:buNone/>
            </a:pPr>
            <a:endParaRPr lang="cs-CZ" dirty="0" smtClean="0"/>
          </a:p>
          <a:p>
            <a:pPr lvl="0"/>
            <a:r>
              <a:rPr lang="cs-CZ" dirty="0" smtClean="0"/>
              <a:t>lidé, kteří se rozhodovací či výkonnou činností podílejí na realizaci manažerských funkcí</a:t>
            </a:r>
          </a:p>
          <a:p>
            <a:pPr lvl="0">
              <a:buNone/>
            </a:pPr>
            <a:endParaRPr lang="cs-CZ" dirty="0" smtClean="0"/>
          </a:p>
          <a:p>
            <a:pPr lvl="0"/>
            <a:r>
              <a:rPr lang="cs-CZ" dirty="0" smtClean="0"/>
              <a:t>vytvářejí dílčí kolektivy s jejich mezilidskými vztahy</a:t>
            </a:r>
          </a:p>
          <a:p>
            <a:pPr>
              <a:buNone/>
            </a:pPr>
            <a:r>
              <a:rPr lang="cs-CZ" dirty="0" smtClean="0"/>
              <a:t>		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				Systémy řízení</a:t>
            </a:r>
            <a:r>
              <a:rPr lang="cs-CZ" dirty="0" smtClean="0"/>
              <a:t> </a:t>
            </a:r>
          </a:p>
          <a:p>
            <a:pPr>
              <a:buNone/>
            </a:pPr>
            <a:endParaRPr lang="cs-CZ" dirty="0" smtClean="0"/>
          </a:p>
          <a:p>
            <a:pPr lvl="0"/>
            <a:r>
              <a:rPr lang="cs-CZ" dirty="0" smtClean="0"/>
              <a:t>postupy, metody, techniky a technologie manažerské práce </a:t>
            </a:r>
          </a:p>
          <a:p>
            <a:pPr lvl="0"/>
            <a:r>
              <a:rPr lang="cs-CZ" dirty="0" smtClean="0"/>
              <a:t>zhodnocení znalostí, zkušeností, dovedností a užitečných návyků lidí pro plnění jejich poslání v činnosti firmy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pPr marR="0" rtl="0"/>
            <a:r>
              <a:rPr lang="cs-CZ" dirty="0" smtClean="0">
                <a:latin typeface="Calibri"/>
              </a:rPr>
              <a:t> </a:t>
            </a:r>
            <a:endParaRPr lang="cs-CZ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			Sdílené hodnoty</a:t>
            </a:r>
            <a:r>
              <a:rPr lang="cs-CZ" dirty="0" smtClean="0"/>
              <a:t> </a:t>
            </a:r>
          </a:p>
          <a:p>
            <a:pPr>
              <a:buNone/>
            </a:pPr>
            <a:endParaRPr lang="cs-CZ" dirty="0" smtClean="0"/>
          </a:p>
          <a:p>
            <a:pPr lvl="0"/>
            <a:r>
              <a:rPr lang="cs-CZ" dirty="0" smtClean="0"/>
              <a:t>dávají základní orientaci pro sociální, hospodářské, kulturní poslání společnosti, spoluvytváří motivační prostředí</a:t>
            </a:r>
          </a:p>
          <a:p>
            <a:pPr>
              <a:buNone/>
            </a:pPr>
            <a:r>
              <a:rPr lang="cs-CZ" b="1" dirty="0" smtClean="0"/>
              <a:t>		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br>
              <a:rPr lang="cs-CZ" dirty="0" smtClean="0"/>
            </a:br>
            <a:endParaRPr lang="cs-CZ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					Styl</a:t>
            </a:r>
            <a:r>
              <a:rPr lang="cs-CZ" dirty="0" smtClean="0"/>
              <a:t> </a:t>
            </a:r>
          </a:p>
          <a:p>
            <a:pPr lvl="0"/>
            <a:r>
              <a:rPr lang="cs-CZ" dirty="0" smtClean="0"/>
              <a:t>způsob jednání vedoucích pracovníků při uplatňování manažerských funkcí vůči jiným vedeným kolektivům</a:t>
            </a:r>
          </a:p>
          <a:p>
            <a:pPr lvl="0"/>
            <a:r>
              <a:rPr lang="cs-CZ" dirty="0" smtClean="0"/>
              <a:t>způsob provádění výše zmiňovaných manažerských rolí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cs-CZ" dirty="0" smtClean="0">
                <a:latin typeface="Calibri"/>
              </a:rPr>
              <a:t> </a:t>
            </a:r>
            <a:endParaRPr lang="cs-CZ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				Schopnosti</a:t>
            </a:r>
            <a:r>
              <a:rPr lang="cs-CZ" dirty="0" smtClean="0"/>
              <a:t> </a:t>
            </a:r>
          </a:p>
          <a:p>
            <a:pPr lvl="0"/>
            <a:r>
              <a:rPr lang="cs-CZ" dirty="0" smtClean="0"/>
              <a:t>zkratkou pro soubor znalostí, dovedností a návyků, které představují myšlenkové bohatství podnikových kolektivů, a tím profesionální a kvalifikační zázemí pro úspěšnou práci.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Realizátor podnikatelské akce musí mít</a:t>
            </a:r>
            <a:r>
              <a:rPr lang="cs-CZ" dirty="0" smtClean="0"/>
              <a:t>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cs-CZ" dirty="0" smtClean="0"/>
          </a:p>
          <a:p>
            <a:pPr lvl="0"/>
            <a:r>
              <a:rPr lang="cs-CZ" dirty="0" smtClean="0"/>
              <a:t>Ideovou představu – vizi – ziskové podnikatelské příležitosti</a:t>
            </a:r>
          </a:p>
          <a:p>
            <a:pPr lvl="0"/>
            <a:r>
              <a:rPr lang="cs-CZ" dirty="0" smtClean="0"/>
              <a:t>Motivaci činnost zvládnout i za cenu překážek, potíží a rizik</a:t>
            </a:r>
          </a:p>
          <a:p>
            <a:pPr lvl="0"/>
            <a:r>
              <a:rPr lang="cs-CZ" dirty="0" smtClean="0"/>
              <a:t>Správné načasování podnikatelské akce</a:t>
            </a:r>
          </a:p>
          <a:p>
            <a:pPr lvl="0"/>
            <a:r>
              <a:rPr lang="cs-CZ" dirty="0" smtClean="0"/>
              <a:t>Profesní a kvalifikační připravenost</a:t>
            </a:r>
          </a:p>
          <a:p>
            <a:pPr lvl="0"/>
            <a:r>
              <a:rPr lang="cs-CZ" dirty="0" smtClean="0"/>
              <a:t>Promyšlený a přiměřeně zpracovaný podnikatelský záměr</a:t>
            </a:r>
          </a:p>
          <a:p>
            <a:pPr lvl="0"/>
            <a:r>
              <a:rPr lang="cs-CZ" dirty="0" smtClean="0"/>
              <a:t>Nezbytné zdroje</a:t>
            </a:r>
          </a:p>
          <a:p>
            <a:pPr>
              <a:buNone/>
            </a:pPr>
            <a:r>
              <a:rPr lang="cs-CZ" dirty="0" smtClean="0"/>
              <a:t> 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cs-CZ" baseline="0" dirty="0" smtClean="0">
                <a:latin typeface="Calibri"/>
              </a:rPr>
              <a:t>Rizika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b="1" dirty="0"/>
              <a:t>Manažerské – podnikatelské riziko</a:t>
            </a:r>
            <a:r>
              <a:rPr lang="cs-CZ" dirty="0"/>
              <a:t> </a:t>
            </a:r>
          </a:p>
          <a:p>
            <a:r>
              <a:rPr lang="cs-CZ" dirty="0"/>
              <a:t>spočívá v existenci možnosti, že plánované úmysly a aktivity se budou lišit od reality.</a:t>
            </a:r>
          </a:p>
          <a:p>
            <a:r>
              <a:rPr lang="cs-CZ" dirty="0"/>
              <a:t>Rozdíl mezi plánem a realitou může být pozitivní a negativní.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pPr>
              <a:buNone/>
            </a:pPr>
            <a:r>
              <a:rPr lang="cs-CZ" dirty="0"/>
              <a:t>Riziko má i svou </a:t>
            </a:r>
            <a:r>
              <a:rPr lang="cs-CZ" b="1" dirty="0"/>
              <a:t>míru rizika</a:t>
            </a:r>
            <a:r>
              <a:rPr lang="cs-CZ" dirty="0"/>
              <a:t> a </a:t>
            </a:r>
            <a:r>
              <a:rPr lang="cs-CZ" b="1" dirty="0"/>
              <a:t>závažnost </a:t>
            </a:r>
            <a:r>
              <a:rPr lang="cs-CZ" dirty="0"/>
              <a:t>rizika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Rizika mohou mít široké spektrum příčin:</a:t>
            </a:r>
          </a:p>
          <a:p>
            <a:pPr lvl="0"/>
            <a:r>
              <a:rPr lang="cs-CZ" dirty="0"/>
              <a:t>Sociálně politická</a:t>
            </a:r>
          </a:p>
          <a:p>
            <a:pPr lvl="0"/>
            <a:r>
              <a:rPr lang="cs-CZ" dirty="0"/>
              <a:t>Ekonomická</a:t>
            </a:r>
          </a:p>
          <a:p>
            <a:pPr lvl="0"/>
            <a:r>
              <a:rPr lang="cs-CZ" dirty="0"/>
              <a:t>Tržních podmínek</a:t>
            </a:r>
          </a:p>
          <a:p>
            <a:pPr lvl="0"/>
            <a:r>
              <a:rPr lang="cs-CZ" dirty="0"/>
              <a:t>Inovační politiky</a:t>
            </a:r>
          </a:p>
          <a:p>
            <a:pPr lvl="0"/>
            <a:r>
              <a:rPr lang="cs-CZ" dirty="0"/>
              <a:t>Výroby a dodání</a:t>
            </a:r>
          </a:p>
          <a:p>
            <a:pPr lvl="0"/>
            <a:r>
              <a:rPr lang="cs-CZ" dirty="0"/>
              <a:t>Zajištění a vyhodnocení informací o možných změnách podnikatelských podmínek</a:t>
            </a:r>
          </a:p>
          <a:p>
            <a:pPr lvl="0"/>
            <a:r>
              <a:rPr lang="cs-CZ" dirty="0"/>
              <a:t>Vliv lidského </a:t>
            </a:r>
            <a:r>
              <a:rPr lang="cs-CZ" dirty="0" smtClean="0"/>
              <a:t>činitele</a:t>
            </a:r>
          </a:p>
          <a:p>
            <a:pPr lvl="0"/>
            <a:endParaRPr lang="cs-CZ" dirty="0"/>
          </a:p>
          <a:p>
            <a:pPr>
              <a:buNone/>
            </a:pPr>
            <a:r>
              <a:rPr lang="cs-CZ" dirty="0"/>
              <a:t>Rizika jsou </a:t>
            </a:r>
            <a:r>
              <a:rPr lang="cs-CZ" b="1" dirty="0"/>
              <a:t>ovlivnitelná</a:t>
            </a:r>
            <a:r>
              <a:rPr lang="cs-CZ" dirty="0"/>
              <a:t> a </a:t>
            </a:r>
            <a:r>
              <a:rPr lang="cs-CZ" b="1" dirty="0"/>
              <a:t>neovlivnitelná</a:t>
            </a:r>
            <a:endParaRPr lang="cs-CZ" dirty="0"/>
          </a:p>
          <a:p>
            <a:pPr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Moderní management</a:t>
            </a:r>
            <a:endParaRPr lang="cs-CZ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b="1" dirty="0"/>
              <a:t>Moderní management – úsilí o racionální snížení rizika</a:t>
            </a:r>
            <a:r>
              <a:rPr lang="cs-CZ" dirty="0"/>
              <a:t>:</a:t>
            </a:r>
          </a:p>
          <a:p>
            <a:pPr lvl="0"/>
            <a:r>
              <a:rPr lang="cs-CZ" dirty="0"/>
              <a:t>Vyloučení příčin rizika</a:t>
            </a:r>
          </a:p>
          <a:p>
            <a:pPr lvl="0"/>
            <a:r>
              <a:rPr lang="cs-CZ" dirty="0"/>
              <a:t>Snížení nepříznivých důsledků rizika – pojištění, přenos rizika na další podnikatel.subjekty (smlouvy…), zlepšení informačního zajištění, vytváření přiměřeně velkých a rozložených rezerv, rozložení rizika na širší základnu (širší spektrum podnikatel.činností, větší počet dodavatelů, odběratelů), dělení rizika mezi dva či více partnerů, zvyšování profesní a kvalifikační úrovně pracovníků.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 smtClean="0"/>
              <a:t>Management</a:t>
            </a:r>
            <a:r>
              <a:rPr lang="cs-CZ" dirty="0" smtClean="0"/>
              <a:t> </a:t>
            </a:r>
          </a:p>
          <a:p>
            <a:pPr lvl="0"/>
            <a:r>
              <a:rPr lang="cs-CZ" dirty="0" smtClean="0"/>
              <a:t>ucelený soubor ověřených přístupů, názorů, zkušeností, doporučení a metod, které vedoucí pracovníci (manažeři) užívají ke zvládnutí specifických činností (manažerských funkcí), jež jsou nezbytné k dosažení soustavy podnikatelských cílů organizace.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pPr lvl="0"/>
            <a:r>
              <a:rPr lang="cs-CZ" dirty="0" smtClean="0"/>
              <a:t>„vykonavateli“ M jsou lidé tj. vedoucí pracovníci („manažeři“)</a:t>
            </a:r>
          </a:p>
          <a:p>
            <a:pPr lvl="0"/>
            <a:r>
              <a:rPr lang="cs-CZ" dirty="0" smtClean="0"/>
              <a:t>Lze aplikovat na různých organizačních úrovních</a:t>
            </a:r>
          </a:p>
          <a:p>
            <a:pPr lvl="0"/>
            <a:r>
              <a:rPr lang="cs-CZ" dirty="0" smtClean="0"/>
              <a:t>Je obsahovou náplní značně obecnou disciplínou se širokým aplikačním záběrem</a:t>
            </a:r>
          </a:p>
          <a:p>
            <a:pPr lvl="0"/>
            <a:r>
              <a:rPr lang="cs-CZ" dirty="0" smtClean="0"/>
              <a:t>Obecným posláním manažerské činnosti je dosažení prosperity uvažované organizace či procesu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52400"/>
            <a:ext cx="8229600" cy="14478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Východiska a obecné principy manažerské práce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Systematický rozvoj západního managementu v prvních desetiletích minulého století je spojován se 4 klasickými směry. </a:t>
            </a:r>
          </a:p>
          <a:p>
            <a:pPr>
              <a:buNone/>
            </a:pPr>
            <a:r>
              <a:rPr lang="cs-CZ" dirty="0" smtClean="0"/>
              <a:t>Obvykle se označují jako školy:</a:t>
            </a:r>
          </a:p>
          <a:p>
            <a:pPr lvl="0"/>
            <a:r>
              <a:rPr lang="cs-CZ" dirty="0" smtClean="0"/>
              <a:t>Vědeckého řízení</a:t>
            </a:r>
          </a:p>
          <a:p>
            <a:pPr lvl="0"/>
            <a:r>
              <a:rPr lang="cs-CZ" dirty="0" smtClean="0"/>
              <a:t>Lidských vztahů</a:t>
            </a:r>
          </a:p>
          <a:p>
            <a:pPr lvl="0"/>
            <a:r>
              <a:rPr lang="cs-CZ" dirty="0" smtClean="0"/>
              <a:t>Správního řízení</a:t>
            </a:r>
          </a:p>
          <a:p>
            <a:pPr lvl="0"/>
            <a:r>
              <a:rPr lang="cs-CZ" dirty="0" smtClean="0"/>
              <a:t>Byrokratického řízení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Ad1. Škola vědeckého řízení (taylorismus)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/>
              <a:t>F.W. </a:t>
            </a:r>
            <a:r>
              <a:rPr lang="cs-CZ" dirty="0" err="1" smtClean="0"/>
              <a:t>Taylor</a:t>
            </a:r>
            <a:r>
              <a:rPr lang="cs-CZ" dirty="0" smtClean="0"/>
              <a:t>, F.B. </a:t>
            </a:r>
            <a:r>
              <a:rPr lang="cs-CZ" dirty="0" err="1" smtClean="0"/>
              <a:t>Gilberth</a:t>
            </a:r>
            <a:r>
              <a:rPr lang="cs-CZ" dirty="0" smtClean="0"/>
              <a:t>, H. </a:t>
            </a:r>
            <a:r>
              <a:rPr lang="cs-CZ" dirty="0" err="1" smtClean="0"/>
              <a:t>Emerson</a:t>
            </a:r>
            <a:r>
              <a:rPr lang="cs-CZ" dirty="0" smtClean="0"/>
              <a:t>, S. E. </a:t>
            </a:r>
            <a:r>
              <a:rPr lang="cs-CZ" dirty="0" err="1" smtClean="0"/>
              <a:t>Thompson</a:t>
            </a:r>
            <a:r>
              <a:rPr lang="cs-CZ" dirty="0" smtClean="0"/>
              <a:t>.</a:t>
            </a:r>
          </a:p>
          <a:p>
            <a:r>
              <a:rPr lang="cs-CZ" dirty="0" smtClean="0"/>
              <a:t>Klady: zdůvodněné racionální postupy plánování, provádění a odměňování práce, umění dělat sladěně, rychle, kvalitně a hospodárně.</a:t>
            </a:r>
          </a:p>
          <a:p>
            <a:r>
              <a:rPr lang="cs-CZ" dirty="0" smtClean="0"/>
              <a:t>Zápory: Podcenění zvláštní úlohy člověka, kterého inženýrské přístupy degradovali na výrobní faktor souměřitelný s výrobkem nebo strojem.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Ad2. Škola lidských vztahů</a:t>
            </a:r>
            <a:br>
              <a:rPr lang="cs-CZ" b="1" dirty="0" smtClean="0"/>
            </a:br>
            <a:endParaRPr lang="cs-CZ" b="1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Hlavní představitel v USA E. </a:t>
            </a:r>
            <a:r>
              <a:rPr lang="cs-CZ" dirty="0" err="1" smtClean="0"/>
              <a:t>Mayo</a:t>
            </a:r>
            <a:r>
              <a:rPr lang="cs-CZ" dirty="0" smtClean="0"/>
              <a:t>, M. P. </a:t>
            </a:r>
            <a:r>
              <a:rPr lang="cs-CZ" dirty="0" err="1" smtClean="0"/>
              <a:t>Folletová</a:t>
            </a:r>
            <a:r>
              <a:rPr lang="cs-CZ" dirty="0" smtClean="0"/>
              <a:t>, W.D. </a:t>
            </a:r>
            <a:r>
              <a:rPr lang="cs-CZ" dirty="0" err="1" smtClean="0"/>
              <a:t>Scott</a:t>
            </a:r>
            <a:r>
              <a:rPr lang="cs-CZ" dirty="0" smtClean="0"/>
              <a:t> a další.</a:t>
            </a:r>
          </a:p>
          <a:p>
            <a:pPr>
              <a:buNone/>
            </a:pPr>
            <a:r>
              <a:rPr lang="cs-CZ" dirty="0" smtClean="0"/>
              <a:t>Evropa – „otec“ průmyslové psychologie či psychotechniky – Němec H. </a:t>
            </a:r>
            <a:r>
              <a:rPr lang="cs-CZ" dirty="0" err="1" smtClean="0"/>
              <a:t>Munsterberg</a:t>
            </a:r>
            <a:r>
              <a:rPr lang="cs-CZ" dirty="0" smtClean="0"/>
              <a:t>  </a:t>
            </a:r>
          </a:p>
          <a:p>
            <a:r>
              <a:rPr lang="cs-CZ" dirty="0" smtClean="0"/>
              <a:t>Klady: Je východiskem pro moderní personalistiku až do závěru, že lidé jsou největším kapitálem dobrých organizací.</a:t>
            </a:r>
          </a:p>
          <a:p>
            <a:r>
              <a:rPr lang="cs-CZ" dirty="0" smtClean="0"/>
              <a:t>Zápory: Kritizována bývá zahloubanost do </a:t>
            </a:r>
            <a:r>
              <a:rPr lang="cs-CZ" dirty="0" err="1" smtClean="0"/>
              <a:t>psychologicko</a:t>
            </a:r>
            <a:r>
              <a:rPr lang="cs-CZ" dirty="0" smtClean="0"/>
              <a:t> - sociálních otázek, vede k nedoceňování věcnosti problematiky řízení.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599</Words>
  <Application>Microsoft Office PowerPoint</Application>
  <PresentationFormat>Předvádění na obrazovce (4:3)</PresentationFormat>
  <Paragraphs>203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Motiv sady Office</vt:lpstr>
      <vt:lpstr>22.9.2011 MANAGEMENT</vt:lpstr>
      <vt:lpstr>Pojmy: </vt:lpstr>
      <vt:lpstr>Realizátor podnikatelské akce musí mít: </vt:lpstr>
      <vt:lpstr>Rizika</vt:lpstr>
      <vt:lpstr>Moderní management</vt:lpstr>
      <vt:lpstr> </vt:lpstr>
      <vt:lpstr>Východiska a obecné principy manažerské práce </vt:lpstr>
      <vt:lpstr>Ad1. Škola vědeckého řízení (taylorismus)  </vt:lpstr>
      <vt:lpstr>Ad2. Škola lidských vztahů </vt:lpstr>
      <vt:lpstr>Ad3: Škola správního řízení </vt:lpstr>
      <vt:lpstr>Ad 4: Škola byrokratického řízení </vt:lpstr>
      <vt:lpstr> </vt:lpstr>
      <vt:lpstr> </vt:lpstr>
      <vt:lpstr> </vt:lpstr>
      <vt:lpstr> </vt:lpstr>
      <vt:lpstr>MANAŽERSKÉ FUNKCE </vt:lpstr>
      <vt:lpstr>Kritické faktory úspěchu</vt:lpstr>
      <vt:lpstr>Koncepce 7S </vt:lpstr>
      <vt:lpstr> </vt:lpstr>
      <vt:lpstr> </vt:lpstr>
      <vt:lpstr> </vt:lpstr>
      <vt:lpstr> </vt:lpstr>
      <vt:lpstr> </vt:lpstr>
      <vt:lpstr>  </vt:lpstr>
      <vt:lpstr> 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</dc:title>
  <dc:creator>Javorova Barbora</dc:creator>
  <cp:lastModifiedBy>Javorova Barbora</cp:lastModifiedBy>
  <cp:revision>13</cp:revision>
  <dcterms:created xsi:type="dcterms:W3CDTF">2011-09-25T09:10:50Z</dcterms:created>
  <dcterms:modified xsi:type="dcterms:W3CDTF">2011-09-29T08:25:47Z</dcterms:modified>
</cp:coreProperties>
</file>