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AC40-54FA-4D65-848B-3B7B603AF07F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MANAGAMENT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ORGANIZOVÁNÍ</a:t>
            </a:r>
          </a:p>
          <a:p>
            <a:r>
              <a:rPr lang="cs-CZ" smtClean="0">
                <a:solidFill>
                  <a:srgbClr val="0070C0"/>
                </a:solidFill>
              </a:rPr>
              <a:t>4.10.2011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Liniové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rozhodovací pravomoc ve vertikální dimenzi</a:t>
            </a:r>
          </a:p>
          <a:p>
            <a:r>
              <a:rPr lang="cs-CZ" dirty="0" smtClean="0"/>
              <a:t>Přímá zodpovědnost za plnění předem vymezené soustavy cílů a úkolů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funkce pro zabezpečení kvalifikovaného rozhodování strukturních jednotek s liniovou pravomocí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Liniově – štábní  </a:t>
            </a:r>
          </a:p>
          <a:p>
            <a:r>
              <a:rPr lang="cs-CZ" dirty="0" smtClean="0"/>
              <a:t>delegování části pravomocí z liniové struktury na štábní (poradní) v jednoznačně vymezené funkční oblasti </a:t>
            </a:r>
          </a:p>
          <a:p>
            <a:r>
              <a:rPr lang="cs-CZ" b="1" dirty="0" smtClean="0"/>
              <a:t>typický příklad:  </a:t>
            </a:r>
            <a:r>
              <a:rPr lang="cs-CZ" dirty="0" smtClean="0"/>
              <a:t>vedení a kontrola účetnictví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Cílově – programové</a:t>
            </a:r>
          </a:p>
          <a:p>
            <a:r>
              <a:rPr lang="cs-CZ" dirty="0" smtClean="0"/>
              <a:t>Kombinují organizační vztahy příslušnosti k útvaru a vedení krátkodobější akce – např. projektu</a:t>
            </a:r>
          </a:p>
          <a:p>
            <a:r>
              <a:rPr lang="cs-CZ" dirty="0" smtClean="0"/>
              <a:t>Vznikají „maticové struktury“, „pružné týmy“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Struktury komisionálního typu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komise – účelně sestavené skupiny lidí na určitý časový úsek či k určitému úkolu</a:t>
            </a:r>
          </a:p>
          <a:p>
            <a:r>
              <a:rPr lang="cs-CZ" dirty="0" smtClean="0"/>
              <a:t>Často poradní orgány k liniovému řízení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Míra delegace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Centralizované</a:t>
            </a:r>
          </a:p>
          <a:p>
            <a:r>
              <a:rPr lang="cs-CZ" b="1" dirty="0" smtClean="0"/>
              <a:t>Decentralizované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E. Struktury podle časového trvání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dočasné </a:t>
            </a:r>
            <a:r>
              <a:rPr lang="cs-CZ" dirty="0" smtClean="0"/>
              <a:t>např. práce týmu, dočasně odloučená jednotka, projektové týmy…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trvalé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Proces tvorby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Vytypování</a:t>
            </a:r>
            <a:r>
              <a:rPr lang="cs-CZ" dirty="0" smtClean="0"/>
              <a:t> potřebných hlavních, obslužných a pomocných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Provedení racionální dělby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sdružování účelně specializovaných činností do strukturních jednotek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pravomocí a zodpovědnosti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způsobu komunikace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aliance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střední a menší podniky</a:t>
            </a:r>
          </a:p>
          <a:p>
            <a:r>
              <a:rPr lang="cs-CZ" dirty="0" smtClean="0"/>
              <a:t>S domácími i zahraničními partnery</a:t>
            </a:r>
          </a:p>
          <a:p>
            <a:r>
              <a:rPr lang="cs-CZ" dirty="0" smtClean="0"/>
              <a:t>Smlouvy na různých úrovních: o výměně licencí, výzkumné a marketingové dohody</a:t>
            </a:r>
          </a:p>
          <a:p>
            <a:r>
              <a:rPr lang="cs-CZ" dirty="0" smtClean="0"/>
              <a:t>Možnost aktivace silných a eliminace slabých stránek firmy</a:t>
            </a:r>
          </a:p>
          <a:p>
            <a:r>
              <a:rPr lang="cs-CZ" dirty="0" smtClean="0"/>
              <a:t>Nebezpečí vzniku </a:t>
            </a:r>
            <a:r>
              <a:rPr lang="cs-CZ" smtClean="0"/>
              <a:t>nových rizik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organizování je zajistit plánování – stanovení </a:t>
            </a:r>
            <a:r>
              <a:rPr lang="cs-CZ" b="1" dirty="0" smtClean="0"/>
              <a:t>cílů</a:t>
            </a:r>
            <a:r>
              <a:rPr lang="cs-CZ" dirty="0" smtClean="0"/>
              <a:t>, využívají se k tomu procesy dělby práce – </a:t>
            </a:r>
            <a:r>
              <a:rPr lang="cs-CZ" b="1" dirty="0" smtClean="0"/>
              <a:t>specializace</a:t>
            </a:r>
            <a:r>
              <a:rPr lang="cs-CZ" dirty="0" smtClean="0"/>
              <a:t>, dílčí procesy dělby práce vyžadují v prostoru a čase </a:t>
            </a:r>
            <a:r>
              <a:rPr lang="cs-CZ" b="1" dirty="0" smtClean="0"/>
              <a:t>koordinaci</a:t>
            </a:r>
            <a:r>
              <a:rPr lang="cs-CZ" dirty="0" smtClean="0"/>
              <a:t>. Řád, disciplínu a způsob provádění dílčích procesů usnadňuje vymezení </a:t>
            </a:r>
            <a:r>
              <a:rPr lang="cs-CZ" b="1" dirty="0" smtClean="0"/>
              <a:t>pravomocí</a:t>
            </a:r>
            <a:r>
              <a:rPr lang="cs-CZ" dirty="0" smtClean="0"/>
              <a:t> a </a:t>
            </a:r>
            <a:r>
              <a:rPr lang="cs-CZ" b="1" dirty="0" smtClean="0"/>
              <a:t>zodpovědnosti</a:t>
            </a:r>
            <a:r>
              <a:rPr lang="cs-CZ" dirty="0" smtClean="0"/>
              <a:t> zúčastněných.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Forma sdružování lidí a činností pro zabezpečování úkolů organizování</a:t>
            </a:r>
          </a:p>
          <a:p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2276872"/>
            <a:ext cx="17064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584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motory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5557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kompresory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43559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tramvaje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6156176" y="3429000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jeřáby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1043608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43608" y="42930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cxnSp>
        <p:nvCxnSpPr>
          <p:cNvPr id="19" name="Přímá spojovací šipka 18"/>
          <p:cNvCxnSpPr>
            <a:endCxn id="6" idx="0"/>
          </p:cNvCxnSpPr>
          <p:nvPr/>
        </p:nvCxnSpPr>
        <p:spPr>
          <a:xfrm>
            <a:off x="14036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7" idx="0"/>
          </p:cNvCxnSpPr>
          <p:nvPr/>
        </p:nvCxnSpPr>
        <p:spPr>
          <a:xfrm>
            <a:off x="31318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endCxn id="8" idx="0"/>
          </p:cNvCxnSpPr>
          <p:nvPr/>
        </p:nvCxnSpPr>
        <p:spPr>
          <a:xfrm>
            <a:off x="49320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403648" y="314096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4" idx="2"/>
          </p:cNvCxnSpPr>
          <p:nvPr/>
        </p:nvCxnSpPr>
        <p:spPr>
          <a:xfrm>
            <a:off x="4273116" y="2780928"/>
            <a:ext cx="108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827584" y="3861048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043608" y="494116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cxnSp>
        <p:nvCxnSpPr>
          <p:cNvPr id="52" name="Přímá spojovací šipka 51"/>
          <p:cNvCxnSpPr>
            <a:endCxn id="11" idx="1"/>
          </p:cNvCxnSpPr>
          <p:nvPr/>
        </p:nvCxnSpPr>
        <p:spPr>
          <a:xfrm>
            <a:off x="827584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endCxn id="49" idx="1"/>
          </p:cNvCxnSpPr>
          <p:nvPr/>
        </p:nvCxnSpPr>
        <p:spPr>
          <a:xfrm>
            <a:off x="827584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827584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27784" y="386104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915816" y="422108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915816" y="486916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915816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cxnSp>
        <p:nvCxnSpPr>
          <p:cNvPr id="65" name="Přímá spojovací šipka 64"/>
          <p:cNvCxnSpPr>
            <a:endCxn id="61" idx="1"/>
          </p:cNvCxnSpPr>
          <p:nvPr/>
        </p:nvCxnSpPr>
        <p:spPr>
          <a:xfrm>
            <a:off x="2627784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endCxn id="62" idx="1"/>
          </p:cNvCxnSpPr>
          <p:nvPr/>
        </p:nvCxnSpPr>
        <p:spPr>
          <a:xfrm>
            <a:off x="2627784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27784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 Uplatňování rozhodovací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dirty="0" smtClean="0"/>
              <a:t>liniového 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408</Words>
  <Application>Microsoft Office PowerPoint</Application>
  <PresentationFormat>Předvádění na obrazovce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MANAGAMENT</vt:lpstr>
      <vt:lpstr>Základní pojmy</vt:lpstr>
      <vt:lpstr> </vt:lpstr>
      <vt:lpstr>Organizační struktury</vt:lpstr>
      <vt:lpstr>A. Sdružování činností</vt:lpstr>
      <vt:lpstr>Funkcionální organizační struktura</vt:lpstr>
      <vt:lpstr>Výrobková organizační struktura</vt:lpstr>
      <vt:lpstr>Ostatní účelové struktury</vt:lpstr>
      <vt:lpstr>B. Uplatňování rozhodovací pravomoci</vt:lpstr>
      <vt:lpstr>Liniové struktury</vt:lpstr>
      <vt:lpstr>Štábní struktury</vt:lpstr>
      <vt:lpstr>Kombinované struktury</vt:lpstr>
      <vt:lpstr> </vt:lpstr>
      <vt:lpstr>Struktury komisionálního typu</vt:lpstr>
      <vt:lpstr>C. Míra delegace pravomoci</vt:lpstr>
      <vt:lpstr>D. Struktury podle členitosti</vt:lpstr>
      <vt:lpstr>E. Struktury podle časového trvání</vt:lpstr>
      <vt:lpstr>Proces tvorby organizační struktury</vt:lpstr>
      <vt:lpstr>Strategické aliance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Javorova Barbora</dc:creator>
  <cp:lastModifiedBy>Javorova Barbora</cp:lastModifiedBy>
  <cp:revision>20</cp:revision>
  <dcterms:created xsi:type="dcterms:W3CDTF">2011-09-29T11:01:19Z</dcterms:created>
  <dcterms:modified xsi:type="dcterms:W3CDTF">2011-10-03T11:59:01Z</dcterms:modified>
</cp:coreProperties>
</file>