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70F4-215D-44A1-9DD2-45E6262FB18B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6FDF-6B02-4EF4-892E-C79C8A7A12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9DAD7-39D9-4AF7-8599-5FB6DBEDA435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7EFCC-D4AB-43C5-BB15-A2C85C7EE4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6B3E-96BE-46A1-BFDF-A3033FBBE708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82D6B-9AC8-420A-9ECF-2871CB3592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6E6BB49-9F73-4AB1-9FEC-06D0E2DC8470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D253E6-8EA0-4C89-8EBB-21AA21A6F2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377D4-2ACD-4EB7-ACD4-0C860E0A2C68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10872-EC7B-4D8E-A4B6-B817823791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490D6-2F42-4646-89FF-DAC7005A9D19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C43D7-65BC-4BD7-93FF-ECBD191D8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DAC96-168E-4DBB-91EC-33B3B64C1BB9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16A6C-89A9-4E5D-BF2D-CE478E674A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8FEECB5-8F0D-41E6-A552-C31BA689E106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6DE104-92F3-43B7-8B00-25C42D364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C468F-B5BC-4FCC-830C-4442FD9B114D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B2E3F-09ED-477F-8200-A5BD81BD7F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D45D62-91EC-4147-B997-1D4E9AB472D6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C4C47D-7A2C-4285-B255-A7449898EA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6F2219-FB46-4174-B136-EA5F6247D2A3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E11D34-EBC5-4C03-A4FD-12ED93F550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1CBC919-9E60-4BEF-8D1A-881792968B08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5C06CC8-BAB5-4B14-BE3A-65209D9F1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67" r:id="rId4"/>
    <p:sldLayoutId id="2147483766" r:id="rId5"/>
    <p:sldLayoutId id="2147483771" r:id="rId6"/>
    <p:sldLayoutId id="2147483765" r:id="rId7"/>
    <p:sldLayoutId id="2147483772" r:id="rId8"/>
    <p:sldLayoutId id="2147483773" r:id="rId9"/>
    <p:sldLayoutId id="2147483764" r:id="rId10"/>
    <p:sldLayoutId id="21474837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3" y="1412875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6000" dirty="0" smtClean="0">
                <a:solidFill>
                  <a:schemeClr val="accent6">
                    <a:lumMod val="75000"/>
                  </a:schemeClr>
                </a:solidFill>
              </a:rPr>
              <a:t>Prevence úrazů ve škole</a:t>
            </a:r>
            <a:endParaRPr lang="cs-CZ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sz="2800" smtClean="0">
                <a:solidFill>
                  <a:schemeClr val="tx1"/>
                </a:solidFill>
              </a:rPr>
              <a:t>Eva Mráziková 253056</a:t>
            </a:r>
          </a:p>
          <a:p>
            <a:endParaRPr lang="cs-CZ" sz="2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 připravenosti pedagogů na realizaci programu prevence je třeba: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Znát možná rizika ve vztahu k věkovým zvláštnostem žáků</a:t>
            </a:r>
          </a:p>
          <a:p>
            <a:r>
              <a:rPr lang="cs-CZ" smtClean="0"/>
              <a:t>Být pro žáky příkladem a vyvarovat se situací, které riziko přinášejí</a:t>
            </a:r>
          </a:p>
          <a:p>
            <a:r>
              <a:rPr lang="cs-CZ" smtClean="0"/>
              <a:t>Vysvětlovat zásady bezpečného chování úměrně k věku a individuálním potřebám žáků</a:t>
            </a:r>
          </a:p>
          <a:p>
            <a:r>
              <a:rPr lang="cs-CZ" smtClean="0"/>
              <a:t>Podporovat u žáků dostatek volného pohybu</a:t>
            </a:r>
          </a:p>
          <a:p>
            <a:r>
              <a:rPr lang="cs-CZ" smtClean="0"/>
              <a:t>Zaměřit se také na prevenci šikany a dalších sociopatologických jevů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229600" cy="38735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Druhy úrazů kopírují roční období a jejich zvláštnosti, proto je vhodné zařazovat aktuální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tématické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okruhy v průběhu školního roku: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r>
              <a:rPr lang="cs-CZ" smtClean="0"/>
              <a:t>Na začátku zimy probrat úrazy v zimě a při zimních sportech a hrách</a:t>
            </a:r>
          </a:p>
          <a:p>
            <a:r>
              <a:rPr lang="cs-CZ" smtClean="0"/>
              <a:t>Před Vánocemi upozornit na nebezpečí zábavné pyrotechniky</a:t>
            </a:r>
          </a:p>
          <a:p>
            <a:r>
              <a:rPr lang="cs-CZ" smtClean="0"/>
              <a:t>V jarních měsících se připravit k bezpečné jízdě na kole, kolečkových bruslích, skateboardu apod.</a:t>
            </a:r>
          </a:p>
          <a:p>
            <a:r>
              <a:rPr lang="cs-CZ" smtClean="0"/>
              <a:t>V létě varovat před nerozvážným chováním při koupání a vodních sportech a před přeceňováním vlastních sil</a:t>
            </a:r>
          </a:p>
          <a:p>
            <a:r>
              <a:rPr lang="cs-CZ" smtClean="0"/>
              <a:t>NAUČIT DĚTI ZÁKLADŮM PRVNÍ POMOCI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250" y="2276475"/>
            <a:ext cx="5400675" cy="16573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>                    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Škola a úrazy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Nejčastějším typem úrazů ve škole jsou zranění v důsledku pádu, poranění rozbitým vybavením nebo pomůckami, zhmoždění způsobená jiným dítětem při srážce nebo rvačce. Neúmyslné úrazy ve škole se stávají ve třídách, na chodbách, v tělocvičnách i venku.</a:t>
            </a:r>
            <a:br>
              <a:rPr lang="cs-CZ" smtClean="0"/>
            </a:br>
            <a:endParaRPr lang="cs-CZ" smtClean="0"/>
          </a:p>
          <a:p>
            <a:r>
              <a:rPr lang="cs-CZ" smtClean="0"/>
              <a:t>Téměř nehybné sezení v průběhu hodiny, které představuje pro dítě značnou statickou zátěž,  je o přestávce kompenzováno zvýšenou aktivitou spojenou s nadměrně rychlým pohybem. Proto by prostředí ve škole mělo být maximálně bezpečné.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www.jp-kontakt.cz/zbozi_img/0017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7350" y="2276475"/>
            <a:ext cx="46609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Bezpečné školní prostředí 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Nábytek, pomůcky a veškeré vybavení z odolných materiálů, aby při případném poškození nevznikaly ostré hrany a hroty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media.novinky.cz/111/211115-original1-jvsx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565400"/>
            <a:ext cx="7200900" cy="391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68313" y="404813"/>
            <a:ext cx="8362950" cy="2879725"/>
          </a:xfrm>
        </p:spPr>
        <p:txBody>
          <a:bodyPr/>
          <a:lstStyle/>
          <a:p>
            <a:r>
              <a:rPr lang="cs-CZ" smtClean="0"/>
              <a:t>Školní prostory a hřiště dostatečně dimenzovány s ohledem na počet dětí a provoz školy tak, aby se v některých místech žáci nekumulovali, aby se nekřížily trasy při přecházení velkých skupin žáků a aby se nemísili žáci z nižších a vyšších ročníků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388" y="274638"/>
            <a:ext cx="8507412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 bezpečném chování ve škole je třeba: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0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70338" cy="4525963"/>
          </a:xfrm>
        </p:spPr>
        <p:txBody>
          <a:bodyPr/>
          <a:lstStyle/>
          <a:p>
            <a:r>
              <a:rPr lang="cs-CZ" smtClean="0"/>
              <a:t>Zvládat konfliktní situace, ovládat hněv, odmítat fyzické násilí, použití zbraní, vyvarovat se zneužívání alkoholu a drog</a:t>
            </a:r>
          </a:p>
        </p:txBody>
      </p:sp>
      <p:pic>
        <p:nvPicPr>
          <p:cNvPr id="17411" name="Picture 2" descr="http://i.idnes.cz/10/112/gal/JB34eb57_had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1412875"/>
            <a:ext cx="3001962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981075"/>
            <a:ext cx="4475163" cy="5327650"/>
          </a:xfrm>
        </p:spPr>
        <p:txBody>
          <a:bodyPr/>
          <a:lstStyle/>
          <a:p>
            <a:r>
              <a:rPr lang="cs-CZ" smtClean="0"/>
              <a:t>Podporovat rozvoj protektivních faktorů proti vzniku úrazů, jako jsou kladné osobnostní rysy (sebekontrola, sebeuvědomění, pozitivní myšlení, schopnost spolupráce)</a:t>
            </a:r>
          </a:p>
          <a:p>
            <a:endParaRPr lang="cs-CZ" smtClean="0"/>
          </a:p>
        </p:txBody>
      </p:sp>
      <p:pic>
        <p:nvPicPr>
          <p:cNvPr id="18434" name="Picture 2" descr="http://farm2.static.flickr.com/1112/1127501031_6b27201cb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1052513"/>
            <a:ext cx="348615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288" y="404813"/>
            <a:ext cx="8208962" cy="1511300"/>
          </a:xfrm>
        </p:spPr>
        <p:txBody>
          <a:bodyPr/>
          <a:lstStyle/>
          <a:p>
            <a:r>
              <a:rPr lang="cs-CZ" smtClean="0"/>
              <a:t>Osvojovat si bezpečné způsoby chování, fixovat vědomí rizika</a:t>
            </a:r>
          </a:p>
          <a:p>
            <a:endParaRPr lang="cs-CZ" smtClean="0"/>
          </a:p>
        </p:txBody>
      </p:sp>
      <p:pic>
        <p:nvPicPr>
          <p:cNvPr id="19458" name="Picture 2" descr="http://img.ihned.cz/attachment.php/12579270/aiosuv345DJKMNOjPQWcqyz01STUw2AV/90607_tema_brus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205038"/>
            <a:ext cx="3889375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6" descr="http://static.prozeny.cz/obrazky/104/11808151586x820-w465h332q98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2205038"/>
            <a:ext cx="44291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 bezpečném okolí školy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Přístupové cesty ke škole nemají křížit rušné komunikace, musí být odděleny bariérou s jasně vyznačenými a bezpečnými přechody</a:t>
            </a:r>
          </a:p>
          <a:p>
            <a:r>
              <a:rPr lang="cs-CZ" smtClean="0"/>
              <a:t>Má být vymezena větší chráněná plocha před hlavním vchodem pro přirozené shromažďování žáků. Dítě opouštějící školu je rozdováděné, psychicky unavené a nepozorné. Podobně dítě snažící se přijít do školy včas je zaměřeno právě na čas a ne na svoji bezpečnost.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http://www.sezimovo-usti.cz/_skolstvi/pic/large/1_m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3536950"/>
            <a:ext cx="4427537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6" descr="http://www.zsmutenice.cz/files/skola_fto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835650" cy="371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385</Words>
  <Application>Microsoft Office PowerPoint</Application>
  <PresentationFormat>Předvádění na obrazovce (4:3)</PresentationFormat>
  <Paragraphs>28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13</vt:i4>
      </vt:variant>
    </vt:vector>
  </HeadingPairs>
  <TitlesOfParts>
    <vt:vector size="25" baseType="lpstr">
      <vt:lpstr>Century Schoolbook</vt:lpstr>
      <vt:lpstr>Arial</vt:lpstr>
      <vt:lpstr>Wingdings</vt:lpstr>
      <vt:lpstr>Wingdings 2</vt:lpstr>
      <vt:lpstr>Calibri</vt:lpstr>
      <vt:lpstr>Arkýř</vt:lpstr>
      <vt:lpstr>Arkýř</vt:lpstr>
      <vt:lpstr>Arkýř</vt:lpstr>
      <vt:lpstr>Arkýř</vt:lpstr>
      <vt:lpstr>Arkýř</vt:lpstr>
      <vt:lpstr>Arkýř</vt:lpstr>
      <vt:lpstr>Arkýř</vt:lpstr>
      <vt:lpstr>PREVENCE ÚRAZŮ VE ŠKOLE</vt:lpstr>
      <vt:lpstr>ŠKOLA A ÚRAZY</vt:lpstr>
      <vt:lpstr>BEZPEČNÉ ŠKOLNÍ PROSTŘEDÍ </vt:lpstr>
      <vt:lpstr>Snímek 4</vt:lpstr>
      <vt:lpstr>V BEZPEČNÉM CHOVÁNÍ VE ŠKOLE JE TŘEBA:</vt:lpstr>
      <vt:lpstr>Snímek 6</vt:lpstr>
      <vt:lpstr>Snímek 7</vt:lpstr>
      <vt:lpstr>V BEZPEČNÉM OKOLÍ ŠKOLY:</vt:lpstr>
      <vt:lpstr>Snímek 9</vt:lpstr>
      <vt:lpstr>V PŘIPRAVENOSTI PEDAGOGŮ NA REALIZACI PROGRAMU PREVENCE JE TŘEBA:</vt:lpstr>
      <vt:lpstr>DRUHY ÚRAZŮ KOPÍRUJÍ ROČNÍ OBDOBÍ A JEJICH ZVLÁŠTNOSTI, PROTO JE VHODNÉ ZAŘAZOVAT AKTUÁLNÍ TÉMATICKÉ OKRUHY V PRŮBĚHU ŠKOLNÍHO ROKU:</vt:lpstr>
      <vt:lpstr>Snímek 12</vt:lpstr>
      <vt:lpstr>DĚKUJI ZA POZORNOST                     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úrazů ve škole</dc:title>
  <dc:creator>Eva</dc:creator>
  <cp:lastModifiedBy>Romana Ferbarová</cp:lastModifiedBy>
  <cp:revision>13</cp:revision>
  <dcterms:created xsi:type="dcterms:W3CDTF">2011-03-03T08:02:56Z</dcterms:created>
  <dcterms:modified xsi:type="dcterms:W3CDTF">2011-03-07T06:58:47Z</dcterms:modified>
</cp:coreProperties>
</file>