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B2128-7653-48B7-9531-BFF55CB1F4DC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13978-1C0A-4FF9-86DD-5C5FF0F7C0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8B3D3-1F26-42BE-90CC-80B909C602EC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9DEC0-2D70-4E7F-BA7A-859656150F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CA021-8BBA-4FD2-A970-7EC7736EC5FA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D257B-B48B-41FD-B378-2079F3CBC1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47CE0-399B-4CD4-995E-A0143C9279B7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4E04F-1749-4F52-B977-E4AC17FE57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4C790-BB6F-41B0-991A-8194A5DDEAC0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F4F25-A9BD-45F4-B85B-65CCCDE546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FABAB-1825-4CD4-8312-27930338CDE1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A2F7-6D12-4A71-94CF-68B75FEF8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01800-5244-45C5-ADEB-5D2C4A3480CA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E5D22-7E65-466A-B3B7-02443E22CD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ED6E6-7E48-4B64-86CF-8F15F91BB7B6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D009F-C097-474B-A48C-BCBAFA83B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7AE91-C829-40F9-A316-5009B1DD61D6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84885-6AE4-4427-BA53-2A54F2B5AA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A5DB5-CC18-4AF2-B774-064A6F1BBEED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9E45A-F88A-4AA0-A8CE-69F5241E34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11B02-8719-4251-B4B7-875B2396631C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C8CA1-55F9-4A9D-A384-0572AFB67F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BF5DBCAB-1FA3-4D73-87AD-4D07C7776305}" type="datetimeFigureOut">
              <a:rPr lang="cs-CZ"/>
              <a:pPr>
                <a:defRPr/>
              </a:pPr>
              <a:t>12.11.2011</a:t>
            </a:fld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16E8EC3B-85CB-4ED5-A4D8-E660828F8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Úzkosti a deprese u dětí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71600" y="4057650"/>
            <a:ext cx="6400800" cy="1598613"/>
          </a:xfrm>
        </p:spPr>
        <p:txBody>
          <a:bodyPr/>
          <a:lstStyle/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cs-CZ">
                <a:solidFill>
                  <a:srgbClr val="898989"/>
                </a:solidFill>
                <a:latin typeface="Arial" charset="0"/>
              </a:rPr>
              <a:t>.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3429000"/>
            <a:ext cx="399097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Úvod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Stavy úzkosti a deprese jsou psychickými poruchami, které v dnešní době postihují nejen dospělou populace, ale i děti.</a:t>
            </a:r>
          </a:p>
          <a:p>
            <a:pPr eaLnBrk="1" hangingPunct="1">
              <a:defRPr/>
            </a:pPr>
            <a:endParaRPr lang="cs-CZ" b="1"/>
          </a:p>
          <a:p>
            <a:pPr eaLnBrk="1" hangingPunct="1">
              <a:defRPr/>
            </a:pPr>
            <a:r>
              <a:rPr lang="cs-CZ" b="1"/>
              <a:t>Vliv rodinného a školního prostředí</a:t>
            </a:r>
          </a:p>
          <a:p>
            <a:pPr eaLnBrk="1" hangingPunct="1">
              <a:defRPr/>
            </a:pPr>
            <a:r>
              <a:rPr lang="cs-CZ" b="1"/>
              <a:t>Deprese postihuje 1 % dětí a 5 % dospívajících.</a:t>
            </a:r>
            <a:r>
              <a:rPr lang="cs-CZ"/>
              <a:t> </a:t>
            </a:r>
            <a:endParaRPr lang="cs-CZ" b="1"/>
          </a:p>
          <a:p>
            <a:pPr eaLnBrk="1" hangingPunct="1">
              <a:defRPr/>
            </a:pPr>
            <a:endParaRPr lang="cs-CZ" b="1"/>
          </a:p>
          <a:p>
            <a:pPr eaLnBrk="1" hangingPunct="1">
              <a:defRPr/>
            </a:pPr>
            <a:endParaRPr lang="cs-CZ"/>
          </a:p>
          <a:p>
            <a:pPr eaLnBrk="1" hangingPunct="1">
              <a:defRPr/>
            </a:pPr>
            <a:endParaRPr lang="cs-CZ"/>
          </a:p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b="1"/>
              <a:t>Sociální zázemí dítěte a současná situace</a:t>
            </a:r>
          </a:p>
          <a:p>
            <a:pPr eaLnBrk="1" hangingPunct="1">
              <a:defRPr/>
            </a:pPr>
            <a:r>
              <a:rPr lang="cs-CZ" sz="2000" b="1"/>
              <a:t>Častou příčinou bývá rozvod rodičů</a:t>
            </a:r>
            <a:r>
              <a:rPr lang="cs-CZ" sz="2000"/>
              <a:t>    (sebeobviňování dítěte za vzniklou situaci + strach, aby svým chováním situace ještě nadále nezhoršovalo)</a:t>
            </a:r>
            <a:endParaRPr lang="cs-CZ" sz="2000">
              <a:latin typeface="Arial" charset="0"/>
            </a:endParaRPr>
          </a:p>
          <a:p>
            <a:pPr eaLnBrk="1" hangingPunct="1">
              <a:defRPr/>
            </a:pPr>
            <a:endParaRPr lang="cs-CZ" sz="2000">
              <a:latin typeface="Arial" charset="0"/>
            </a:endParaRPr>
          </a:p>
          <a:p>
            <a:pPr eaLnBrk="1" hangingPunct="1">
              <a:defRPr/>
            </a:pPr>
            <a:r>
              <a:rPr lang="cs-CZ" sz="2000" b="1">
                <a:latin typeface="Arial" charset="0"/>
              </a:rPr>
              <a:t>Ztráta jednoho nebo obou rodičů</a:t>
            </a:r>
          </a:p>
          <a:p>
            <a:pPr eaLnBrk="1" hangingPunct="1">
              <a:defRPr/>
            </a:pPr>
            <a:endParaRPr lang="cs-CZ" sz="2000" b="1">
              <a:latin typeface="Arial" charset="0"/>
            </a:endParaRPr>
          </a:p>
          <a:p>
            <a:pPr eaLnBrk="1" hangingPunct="1">
              <a:defRPr/>
            </a:pPr>
            <a:r>
              <a:rPr lang="cs-CZ" sz="2000" b="1">
                <a:latin typeface="Arial" charset="0"/>
              </a:rPr>
              <a:t>Nedostatek lásky ze strany rodiny</a:t>
            </a:r>
          </a:p>
          <a:p>
            <a:pPr eaLnBrk="1" hangingPunct="1">
              <a:defRPr/>
            </a:pPr>
            <a:endParaRPr lang="cs-CZ" sz="2000">
              <a:latin typeface="Arial" charset="0"/>
            </a:endParaRPr>
          </a:p>
          <a:p>
            <a:pPr eaLnBrk="1" hangingPunct="1">
              <a:defRPr/>
            </a:pPr>
            <a:r>
              <a:rPr lang="cs-CZ" sz="2000" b="1">
                <a:latin typeface="Arial" charset="0"/>
              </a:rPr>
              <a:t>Nepřiměřené nároky na dítě, problémy ve škole, šikana apod.</a:t>
            </a:r>
          </a:p>
          <a:p>
            <a:pPr eaLnBrk="1" hangingPunct="1">
              <a:defRPr/>
            </a:pPr>
            <a:endParaRPr lang="cs-CZ" sz="2000" b="1"/>
          </a:p>
          <a:p>
            <a:pPr eaLnBrk="1" hangingPunct="1">
              <a:defRPr/>
            </a:pPr>
            <a:endParaRPr lang="cs-CZ"/>
          </a:p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latin typeface="Arial" charset="0"/>
              </a:rPr>
              <a:t>Příznaky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b="1" smtClean="0">
                <a:latin typeface="Arial" charset="0"/>
              </a:rPr>
              <a:t>Poruchy spánku, </a:t>
            </a:r>
            <a:r>
              <a:rPr lang="cs-CZ" sz="2000" b="1" smtClean="0"/>
              <a:t>projevy regrese</a:t>
            </a:r>
            <a:r>
              <a:rPr lang="cs-CZ" sz="2000" smtClean="0"/>
              <a:t> - vrací se k ranějšímu vývojovému stupni</a:t>
            </a:r>
            <a:r>
              <a:rPr lang="cs-CZ" sz="2000" smtClean="0">
                <a:effectLst/>
              </a:rPr>
              <a:t> </a:t>
            </a:r>
            <a:endParaRPr lang="cs-CZ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b="1" smtClean="0">
                <a:latin typeface="Arial" charset="0"/>
              </a:rPr>
              <a:t>Pomočování (Enuréza)</a:t>
            </a:r>
            <a:r>
              <a:rPr lang="cs-CZ" sz="2000" smtClean="0">
                <a:latin typeface="Arial" charset="0"/>
              </a:rPr>
              <a:t> - výsledkem pomočování mohou být další psychické problémy, sociální handicap, pocity životní nepohody a méněcennosti.</a:t>
            </a:r>
            <a:r>
              <a:rPr lang="cs-CZ" sz="2000" smtClean="0"/>
              <a:t> </a:t>
            </a:r>
            <a:endParaRPr lang="cs-CZ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b="1" smtClean="0">
                <a:latin typeface="Arial" charset="0"/>
              </a:rPr>
              <a:t>Nechutenství</a:t>
            </a:r>
          </a:p>
          <a:p>
            <a:pPr eaLnBrk="1" hangingPunct="1">
              <a:lnSpc>
                <a:spcPct val="90000"/>
              </a:lnSpc>
            </a:pPr>
            <a:endParaRPr lang="cs-CZ" sz="2000" b="1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b="1" smtClean="0">
                <a:latin typeface="Arial" charset="0"/>
              </a:rPr>
              <a:t>Ztráta dosavadních zájmů</a:t>
            </a:r>
          </a:p>
          <a:p>
            <a:pPr eaLnBrk="1" hangingPunct="1">
              <a:lnSpc>
                <a:spcPct val="90000"/>
              </a:lnSpc>
            </a:pPr>
            <a:endParaRPr lang="cs-CZ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b="1" smtClean="0">
                <a:latin typeface="Arial" charset="0"/>
              </a:rPr>
              <a:t>Zlostné, podrážděné, lítostivé chování, neschopnost z ničeho se radovat</a:t>
            </a:r>
          </a:p>
          <a:p>
            <a:pPr eaLnBrk="1" hangingPunct="1">
              <a:lnSpc>
                <a:spcPct val="90000"/>
              </a:lnSpc>
            </a:pPr>
            <a:endParaRPr lang="cs-CZ" sz="2000" b="1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b="1" smtClean="0">
                <a:latin typeface="Arial" charset="0"/>
              </a:rPr>
              <a:t>Roztěkanost a pasivita ve škole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latin typeface="Arial" charset="0"/>
              </a:rPr>
              <a:t>Prevence a léčba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latin typeface="Arial" charset="0"/>
              </a:rPr>
              <a:t>Vytvoření klidného a pozitivního domácího prostředí</a:t>
            </a:r>
          </a:p>
          <a:p>
            <a:pPr eaLnBrk="1" hangingPunct="1">
              <a:defRPr/>
            </a:pPr>
            <a:r>
              <a:rPr lang="cs-CZ">
                <a:latin typeface="Arial" charset="0"/>
              </a:rPr>
              <a:t>Vzniklé problémy řešit rychle, tak aby nedocházelo k dlouhodobému vystavování dítěte stresu</a:t>
            </a:r>
          </a:p>
          <a:p>
            <a:pPr eaLnBrk="1" hangingPunct="1">
              <a:defRPr/>
            </a:pPr>
            <a:r>
              <a:rPr lang="cs-CZ">
                <a:latin typeface="Arial" charset="0"/>
              </a:rPr>
              <a:t>Psychoterapie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Zástupný symbol pro obsah 3"/>
          <p:cNvPicPr>
            <a:picLocks noGrp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268413"/>
            <a:ext cx="7632700" cy="5113337"/>
          </a:xfrm>
        </p:spPr>
      </p:pic>
      <p:pic>
        <p:nvPicPr>
          <p:cNvPr id="18434" name="Nadpis 2"/>
          <p:cNvPicPr>
            <a:picLocks noGrp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755650" y="-458788"/>
            <a:ext cx="7646988" cy="137160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Nadpis 2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-387350"/>
            <a:ext cx="7646988" cy="1371600"/>
          </a:xfrm>
        </p:spPr>
      </p:pic>
      <p:pic>
        <p:nvPicPr>
          <p:cNvPr id="19458" name="Zástupný symbol pro obsah 3"/>
          <p:cNvPicPr>
            <a:picLocks noGrp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84213" y="1600200"/>
            <a:ext cx="7704137" cy="49974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/>
              <a:t>Jak odhalit depresi u dítěte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49704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/>
              <a:t>Říká:</a:t>
            </a:r>
            <a:r>
              <a:rPr lang="cs-CZ" sz="2400"/>
              <a:t> „Je mi to jedno“. „Nemám co dělat“, „Nic se mi nechce“ </a:t>
            </a:r>
            <a:r>
              <a:rPr lang="cs-CZ" sz="2400" b="1"/>
              <a:t>Znamená:</a:t>
            </a:r>
            <a:r>
              <a:rPr lang="cs-CZ" sz="2400"/>
              <a:t> Ztráta zájmu a potěšení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/>
              <a:t>Říká</a:t>
            </a:r>
            <a:r>
              <a:rPr lang="cs-CZ" sz="2400"/>
              <a:t>: „Jsem k ničemu“ </a:t>
            </a:r>
            <a:r>
              <a:rPr lang="cs-CZ" sz="2400" b="1"/>
              <a:t>Znamená:</a:t>
            </a:r>
            <a:r>
              <a:rPr lang="cs-CZ" sz="2400"/>
              <a:t> Ztráta sebeúcty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/>
              <a:t>Říká:</a:t>
            </a:r>
            <a:r>
              <a:rPr lang="cs-CZ" sz="2400"/>
              <a:t> „Nejde mi to“ </a:t>
            </a:r>
            <a:r>
              <a:rPr lang="cs-CZ" sz="2400" b="1"/>
              <a:t>Znamená:</a:t>
            </a:r>
            <a:r>
              <a:rPr lang="cs-CZ" sz="2400"/>
              <a:t> Podceňování se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/>
              <a:t>Říká:</a:t>
            </a:r>
            <a:r>
              <a:rPr lang="cs-CZ" sz="2400"/>
              <a:t> „To je moje chyba“, „Jsem zlý/á“, „ Stydím se“ </a:t>
            </a:r>
            <a:r>
              <a:rPr lang="cs-CZ" sz="2400" b="1"/>
              <a:t>Znamená:</a:t>
            </a:r>
            <a:r>
              <a:rPr lang="cs-CZ" sz="2400"/>
              <a:t> Pocity viny, studu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/>
              <a:t>Říká:</a:t>
            </a:r>
            <a:r>
              <a:rPr lang="cs-CZ" sz="2400"/>
              <a:t> „Rodiče mě nemají rádi“ </a:t>
            </a:r>
            <a:r>
              <a:rPr lang="cs-CZ" sz="2400" b="1"/>
              <a:t>Znamená:</a:t>
            </a:r>
            <a:r>
              <a:rPr lang="cs-CZ" sz="2400"/>
              <a:t> Ztráta lásky, pocit beznaděje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/>
              <a:t>Říká:</a:t>
            </a:r>
            <a:r>
              <a:rPr lang="cs-CZ" sz="2400"/>
              <a:t> „Nikdo mě nemá rád“ </a:t>
            </a:r>
            <a:r>
              <a:rPr lang="cs-CZ" sz="2400" b="1"/>
              <a:t>Znamená:</a:t>
            </a:r>
            <a:r>
              <a:rPr lang="cs-CZ" sz="2400"/>
              <a:t> Občasné myšlenky na smrt a sebevraždu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/>
              <a:t>Říká:</a:t>
            </a:r>
            <a:r>
              <a:rPr lang="cs-CZ" sz="2400"/>
              <a:t> Nedokážu to, je to moc těžké“, „Ničemu nerozumím“, „Nevím, nevzpomínám si“ </a:t>
            </a:r>
            <a:r>
              <a:rPr lang="cs-CZ" sz="2400" b="1"/>
              <a:t>Znamená:</a:t>
            </a:r>
            <a:r>
              <a:rPr lang="cs-CZ" sz="2400"/>
              <a:t> Potíže s pozorností, koncentrací a uchováním v paměti.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6">
      <a:dk1>
        <a:srgbClr val="080808"/>
      </a:dk1>
      <a:lt1>
        <a:srgbClr val="FFFFFF"/>
      </a:lt1>
      <a:dk2>
        <a:srgbClr val="4D4D4D"/>
      </a:dk2>
      <a:lt2>
        <a:srgbClr val="FFFFFF"/>
      </a:lt2>
      <a:accent1>
        <a:srgbClr val="666699"/>
      </a:accent1>
      <a:accent2>
        <a:srgbClr val="3366CC"/>
      </a:accent2>
      <a:accent3>
        <a:srgbClr val="B2B2B2"/>
      </a:accent3>
      <a:accent4>
        <a:srgbClr val="DADADA"/>
      </a:accent4>
      <a:accent5>
        <a:srgbClr val="B8B8CA"/>
      </a:accent5>
      <a:accent6>
        <a:srgbClr val="2D5CB9"/>
      </a:accent6>
      <a:hlink>
        <a:srgbClr val="00CCFF"/>
      </a:hlink>
      <a:folHlink>
        <a:srgbClr val="CCCCFF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36</TotalTime>
  <Words>239</Words>
  <Application>Microsoft Office PowerPoint</Application>
  <PresentationFormat>Předvádění na obrazovce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Tahoma</vt:lpstr>
      <vt:lpstr>Arial</vt:lpstr>
      <vt:lpstr>Wingdings</vt:lpstr>
      <vt:lpstr>Calibri</vt:lpstr>
      <vt:lpstr>Textura</vt:lpstr>
      <vt:lpstr>Úzkosti a deprese u dětí</vt:lpstr>
      <vt:lpstr>Úvod</vt:lpstr>
      <vt:lpstr>Příčiny</vt:lpstr>
      <vt:lpstr>Příznaky</vt:lpstr>
      <vt:lpstr>Prevence a léčba</vt:lpstr>
      <vt:lpstr>Snímek 6</vt:lpstr>
      <vt:lpstr>Snímek 7</vt:lpstr>
      <vt:lpstr>Jak odhalit depresi u dítěte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Úzkosti a deprese u dětí</dc:title>
  <dc:creator>Janinka</dc:creator>
  <cp:lastModifiedBy>Romana Ferbarová</cp:lastModifiedBy>
  <cp:revision>6</cp:revision>
  <dcterms:created xsi:type="dcterms:W3CDTF">2011-11-10T05:26:09Z</dcterms:created>
  <dcterms:modified xsi:type="dcterms:W3CDTF">2011-11-12T11:08:42Z</dcterms:modified>
</cp:coreProperties>
</file>