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0" r:id="rId10"/>
    <p:sldId id="271" r:id="rId11"/>
    <p:sldId id="269" r:id="rId12"/>
    <p:sldId id="265" r:id="rId13"/>
    <p:sldId id="267" r:id="rId14"/>
    <p:sldId id="266" r:id="rId15"/>
    <p:sldId id="263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1E06-730C-4727-998C-454B50CBC99E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DFB14-A2A9-4AAA-838A-C7EFA49BF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0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FB14-A2A9-4AAA-838A-C7EFA49BF85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57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8EDED5B-5D77-4A09-84D1-85F436EC979D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EFF23B6-B14F-4380-B639-CABB8C4C830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4013200" cy="788665"/>
          </a:xfrm>
        </p:spPr>
        <p:txBody>
          <a:bodyPr/>
          <a:lstStyle/>
          <a:p>
            <a:r>
              <a:rPr lang="cs-CZ" sz="2800" dirty="0" smtClean="0"/>
              <a:t>Vypracovala: Lucie Pilařová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088233"/>
          </a:xfrm>
        </p:spPr>
        <p:txBody>
          <a:bodyPr>
            <a:normAutofit/>
          </a:bodyPr>
          <a:lstStyle/>
          <a:p>
            <a:r>
              <a:rPr lang="cs-CZ" sz="4400" dirty="0" smtClean="0"/>
              <a:t>Člověk a prostředí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i="1" dirty="0" smtClean="0"/>
              <a:t>Smog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27418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5" indent="-342900" algn="l">
              <a:buFont typeface="Wingdings" pitchFamily="2" charset="2"/>
              <a:buChar char="ü"/>
            </a:pPr>
            <a:r>
              <a:rPr lang="cs-CZ" sz="2800" dirty="0" smtClean="0"/>
              <a:t> Nárůst alergiků</a:t>
            </a:r>
            <a:endParaRPr lang="cs-CZ" sz="2800" dirty="0"/>
          </a:p>
          <a:p>
            <a:pPr marL="342900" lvl="5" indent="-342900" algn="l"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Nebezpečí </a:t>
            </a:r>
            <a:r>
              <a:rPr lang="cs-CZ" sz="2800" dirty="0"/>
              <a:t>mutagenních účinků, teratogenních účinků (prokázána </a:t>
            </a:r>
            <a:r>
              <a:rPr lang="cs-CZ" sz="2800" dirty="0" smtClean="0"/>
              <a:t>nižší porodní hmotnost u dětí, </a:t>
            </a:r>
            <a:r>
              <a:rPr lang="cs-CZ" sz="2800" dirty="0"/>
              <a:t>vyšší </a:t>
            </a:r>
            <a:r>
              <a:rPr lang="cs-CZ" sz="2800" dirty="0" smtClean="0"/>
              <a:t>výskyt    nezralých </a:t>
            </a:r>
            <a:r>
              <a:rPr lang="cs-CZ" sz="2800" dirty="0"/>
              <a:t>dětí v postižených oblastech</a:t>
            </a:r>
            <a:r>
              <a:rPr lang="cs-CZ" sz="2800" dirty="0" smtClean="0"/>
              <a:t>)</a:t>
            </a:r>
          </a:p>
          <a:p>
            <a:pPr marL="457200" lvl="5" indent="-457200" algn="l">
              <a:buBlip>
                <a:blip r:embed="rId2"/>
              </a:buBlip>
            </a:pPr>
            <a:r>
              <a:rPr lang="cs-CZ" sz="2800" dirty="0" smtClean="0"/>
              <a:t>U dospělých:</a:t>
            </a:r>
          </a:p>
          <a:p>
            <a:pPr marL="457200" lvl="5" indent="-457200" algn="l">
              <a:buFont typeface="Wingdings" pitchFamily="2" charset="2"/>
              <a:buChar char="ü"/>
            </a:pPr>
            <a:r>
              <a:rPr lang="cs-CZ" sz="2800" dirty="0" smtClean="0"/>
              <a:t>Karcinogenní účinky (zvlášť rakovina průdušek) – výsledek ale </a:t>
            </a:r>
            <a:r>
              <a:rPr lang="cs-CZ" sz="2800" smtClean="0"/>
              <a:t>zkreslen kouřením</a:t>
            </a:r>
            <a:endParaRPr lang="cs-CZ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264696" cy="701040"/>
          </a:xfrm>
        </p:spPr>
        <p:txBody>
          <a:bodyPr>
            <a:noAutofit/>
          </a:bodyPr>
          <a:lstStyle/>
          <a:p>
            <a:r>
              <a:rPr lang="cs-CZ" sz="4000" dirty="0" smtClean="0"/>
              <a:t>Následky škodlivin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627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Znát aktuální informace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Omezit expozici škodlivinám v ovzduší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Omezit pobyt venku na minimum v době od 6 do 10 a od 16 do 20 hodin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Pozor na běhání, jízdu na kole apod., ale i na nošení těžkých břemen</a:t>
            </a:r>
            <a:endParaRPr lang="cs-CZ" sz="2800" dirty="0"/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Používání speciálních respirátorů, zvláště u dětí</a:t>
            </a:r>
          </a:p>
          <a:p>
            <a:pPr marL="342900" indent="-342900" algn="l">
              <a:buBlip>
                <a:blip r:embed="rId2"/>
              </a:buBlip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120680" cy="1055712"/>
          </a:xfrm>
        </p:spPr>
        <p:txBody>
          <a:bodyPr>
            <a:noAutofit/>
          </a:bodyPr>
          <a:lstStyle/>
          <a:p>
            <a:r>
              <a:rPr lang="cs-CZ" sz="4000" dirty="0" smtClean="0"/>
              <a:t>Ochrana při 2. stupni znečištění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511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200900" cy="4608513"/>
          </a:xfrm>
        </p:spPr>
      </p:pic>
    </p:spTree>
    <p:extLst>
      <p:ext uri="{BB962C8B-B14F-4D97-AF65-F5344CB8AC3E}">
        <p14:creationId xmlns:p14="http://schemas.microsoft.com/office/powerpoint/2010/main" val="29837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51955"/>
            <a:ext cx="7488833" cy="474539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07704" y="980728"/>
            <a:ext cx="4824536" cy="701040"/>
          </a:xfrm>
        </p:spPr>
        <p:txBody>
          <a:bodyPr>
            <a:noAutofit/>
          </a:bodyPr>
          <a:lstStyle/>
          <a:p>
            <a:r>
              <a:rPr lang="cs-CZ" sz="4000" dirty="0" smtClean="0"/>
              <a:t>Mapa ČR 3.12.2010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08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35696" y="975360"/>
            <a:ext cx="4793704" cy="70104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Mapa ČR 19.11.2011 </a:t>
            </a:r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4584"/>
            <a:ext cx="7480126" cy="476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9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251520" y="2020824"/>
            <a:ext cx="8712968" cy="4504520"/>
          </a:xfrm>
        </p:spPr>
        <p:txBody>
          <a:bodyPr/>
          <a:lstStyle/>
          <a:p>
            <a:pPr marL="342900" indent="-342900" algn="l">
              <a:buBlip>
                <a:blip r:embed="rId3"/>
              </a:buBlip>
            </a:pPr>
            <a:r>
              <a:rPr lang="cs-CZ" dirty="0" smtClean="0"/>
              <a:t>KAŠÁK, V. </a:t>
            </a:r>
            <a:r>
              <a:rPr lang="cs-CZ" i="1" dirty="0" smtClean="0"/>
              <a:t>Jak přežít smog? </a:t>
            </a:r>
            <a:r>
              <a:rPr lang="cs-CZ" dirty="0" smtClean="0"/>
              <a:t>Praha: MAXDORF, 1994. ISBN 80-85800-07-1</a:t>
            </a:r>
          </a:p>
          <a:p>
            <a:pPr marL="342900" indent="-342900" algn="l">
              <a:buBlip>
                <a:blip r:embed="rId3"/>
              </a:buBlip>
            </a:pPr>
            <a:r>
              <a:rPr lang="cs-CZ" dirty="0" smtClean="0"/>
              <a:t>HESSMANN-KOSARISOVÁ, A. </a:t>
            </a:r>
            <a:r>
              <a:rPr lang="cs-CZ" i="1" dirty="0" smtClean="0"/>
              <a:t>Žít podle počasí. </a:t>
            </a:r>
            <a:r>
              <a:rPr lang="cs-CZ" dirty="0" smtClean="0"/>
              <a:t>Praha: Knižní klub k.s., 1997. ISBN 80-7176-455-8</a:t>
            </a:r>
            <a:endParaRPr lang="cs-CZ" i="1" dirty="0" smtClean="0"/>
          </a:p>
          <a:p>
            <a:pPr marL="342900" indent="-342900" algn="l">
              <a:buBlip>
                <a:blip r:embed="rId3"/>
              </a:buBlip>
            </a:pPr>
            <a:r>
              <a:rPr lang="cs-CZ" dirty="0"/>
              <a:t>Český hydrometeorologický </a:t>
            </a:r>
            <a:r>
              <a:rPr lang="cs-CZ"/>
              <a:t>ústav </a:t>
            </a:r>
            <a:r>
              <a:rPr lang="cs-CZ" smtClean="0"/>
              <a:t>– www.chmu.cz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literatura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28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4400" dirty="0" smtClean="0"/>
          </a:p>
          <a:p>
            <a:r>
              <a:rPr lang="cs-CZ" sz="4400" dirty="0" smtClean="0"/>
              <a:t>Děkuji </a:t>
            </a:r>
            <a:r>
              <a:rPr lang="cs-CZ" sz="4400" smtClean="0"/>
              <a:t>za </a:t>
            </a:r>
            <a:r>
              <a:rPr lang="cs-CZ" sz="4400" smtClean="0"/>
              <a:t>pozornost!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077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Blip>
                <a:blip r:embed="rId2"/>
              </a:buBlip>
            </a:pPr>
            <a:r>
              <a:rPr lang="cs-CZ" sz="2800" dirty="0" smtClean="0"/>
              <a:t>2 anglická slova – „</a:t>
            </a:r>
            <a:r>
              <a:rPr lang="cs-CZ" sz="2800" dirty="0" err="1" smtClean="0"/>
              <a:t>smoke</a:t>
            </a:r>
            <a:r>
              <a:rPr lang="cs-CZ" sz="2800" dirty="0" smtClean="0"/>
              <a:t>“ (kouř) a „</a:t>
            </a:r>
            <a:r>
              <a:rPr lang="cs-CZ" sz="2800" dirty="0" err="1" smtClean="0"/>
              <a:t>fog</a:t>
            </a:r>
            <a:r>
              <a:rPr lang="cs-CZ" sz="2800" dirty="0" smtClean="0"/>
              <a:t>“ (mlha)</a:t>
            </a:r>
          </a:p>
          <a:p>
            <a:pPr marL="342900" indent="-342900" algn="l">
              <a:buClr>
                <a:schemeClr val="tx1"/>
              </a:buClr>
              <a:buBlip>
                <a:blip r:embed="rId2"/>
              </a:buBlip>
            </a:pPr>
            <a:r>
              <a:rPr lang="cs-CZ" sz="2800" dirty="0"/>
              <a:t>p</a:t>
            </a:r>
            <a:r>
              <a:rPr lang="cs-CZ" sz="2800" dirty="0" smtClean="0"/>
              <a:t>ůvodně pro znečištění ovzduší v Londýně</a:t>
            </a:r>
          </a:p>
          <a:p>
            <a:pPr algn="l">
              <a:buClr>
                <a:schemeClr val="tx1"/>
              </a:buClr>
            </a:pPr>
            <a:r>
              <a:rPr lang="cs-CZ" sz="2800" dirty="0"/>
              <a:t>	</a:t>
            </a:r>
            <a:r>
              <a:rPr lang="cs-CZ" sz="2800" dirty="0" smtClean="0"/>
              <a:t>- silné redukční účinky</a:t>
            </a:r>
          </a:p>
          <a:p>
            <a:pPr algn="l">
              <a:buClr>
                <a:schemeClr val="tx1"/>
              </a:buClr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Pojem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093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824536"/>
          </a:xfrm>
        </p:spPr>
        <p:txBody>
          <a:bodyPr>
            <a:normAutofit/>
          </a:bodyPr>
          <a:lstStyle/>
          <a:p>
            <a:pPr marL="514350" indent="-514350" algn="l">
              <a:buClr>
                <a:srgbClr val="92D050"/>
              </a:buClr>
              <a:buFont typeface="+mj-lt"/>
              <a:buAutoNum type="arabicPeriod"/>
            </a:pPr>
            <a:r>
              <a:rPr lang="cs-CZ" sz="2800" dirty="0" smtClean="0"/>
              <a:t>Zimní, londýnský, či redukční</a:t>
            </a:r>
          </a:p>
          <a:p>
            <a:pPr algn="l"/>
            <a:r>
              <a:rPr lang="cs-CZ" sz="2800" dirty="0"/>
              <a:t>	</a:t>
            </a:r>
            <a:r>
              <a:rPr lang="cs-CZ" sz="2800" dirty="0" smtClean="0"/>
              <a:t>- tuhé částice, oxid siřičitý, mlha</a:t>
            </a:r>
          </a:p>
          <a:p>
            <a:pPr algn="l"/>
            <a:r>
              <a:rPr lang="cs-CZ" sz="2800" dirty="0"/>
              <a:t>	</a:t>
            </a:r>
            <a:r>
              <a:rPr lang="cs-CZ" sz="2800" dirty="0" smtClean="0"/>
              <a:t>- zdroj (Londýn)- nedokonalé spalování uhlí a  			       dřeva v domácích topeništích</a:t>
            </a:r>
          </a:p>
          <a:p>
            <a:pPr algn="l"/>
            <a:r>
              <a:rPr lang="cs-CZ" sz="2800" dirty="0"/>
              <a:t>	</a:t>
            </a:r>
            <a:r>
              <a:rPr lang="cs-CZ" sz="2800" dirty="0" smtClean="0"/>
              <a:t>	- průmyslový kouř</a:t>
            </a:r>
          </a:p>
          <a:p>
            <a:pPr algn="l">
              <a:buClr>
                <a:schemeClr val="tx1"/>
              </a:buClr>
            </a:pPr>
            <a:r>
              <a:rPr lang="cs-CZ" sz="2800" dirty="0" smtClean="0"/>
              <a:t> </a:t>
            </a:r>
            <a:r>
              <a:rPr lang="cs-CZ" sz="2800" dirty="0"/>
              <a:t>	- 1952 – londýnská smogová katastrofa</a:t>
            </a:r>
          </a:p>
          <a:p>
            <a:pPr algn="l">
              <a:buClr>
                <a:schemeClr val="tx1"/>
              </a:buClr>
            </a:pPr>
            <a:r>
              <a:rPr lang="cs-CZ" sz="2800" dirty="0"/>
              <a:t>		 - velký počet dýchacích onemocnění</a:t>
            </a:r>
          </a:p>
          <a:p>
            <a:pPr algn="l">
              <a:buClr>
                <a:schemeClr val="tx1"/>
              </a:buClr>
            </a:pPr>
            <a:r>
              <a:rPr lang="cs-CZ" sz="2800" dirty="0"/>
              <a:t>		 - vzrostl počet úmrtí (starší věk)</a:t>
            </a:r>
          </a:p>
          <a:p>
            <a:pPr algn="l"/>
            <a:endParaRPr lang="cs-CZ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Typy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303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Clr>
                <a:srgbClr val="92D050"/>
              </a:buClr>
              <a:buFont typeface="+mj-lt"/>
              <a:buAutoNum type="arabicPeriod" startAt="2"/>
            </a:pPr>
            <a:r>
              <a:rPr lang="cs-CZ" sz="2800" dirty="0"/>
              <a:t>Letní, </a:t>
            </a:r>
            <a:r>
              <a:rPr lang="cs-CZ" sz="2800" dirty="0" err="1"/>
              <a:t>losangelský</a:t>
            </a:r>
            <a:r>
              <a:rPr lang="cs-CZ" sz="2800" dirty="0"/>
              <a:t>, či fotochemický</a:t>
            </a:r>
          </a:p>
          <a:p>
            <a:pPr lvl="4" algn="l">
              <a:buClr>
                <a:srgbClr val="92D050"/>
              </a:buClr>
            </a:pPr>
            <a:r>
              <a:rPr lang="cs-CZ" sz="2200" dirty="0"/>
              <a:t> 	</a:t>
            </a:r>
            <a:r>
              <a:rPr lang="cs-CZ" sz="2800" dirty="0"/>
              <a:t>- </a:t>
            </a:r>
            <a:r>
              <a:rPr lang="cs-CZ" sz="2800" dirty="0" smtClean="0"/>
              <a:t>zdroj - spalování kapalných a plynných paliv při</a:t>
            </a:r>
          </a:p>
          <a:p>
            <a:pPr lvl="4" algn="l">
              <a:buClr>
                <a:srgbClr val="92D050"/>
              </a:buClr>
            </a:pPr>
            <a:r>
              <a:rPr lang="cs-CZ" sz="2800" dirty="0"/>
              <a:t>	</a:t>
            </a:r>
            <a:r>
              <a:rPr lang="cs-CZ" sz="2800" dirty="0" smtClean="0"/>
              <a:t>	   25-30°C za slunečního svitu resp. UV</a:t>
            </a:r>
          </a:p>
          <a:p>
            <a:pPr lvl="4" algn="l">
              <a:buClr>
                <a:srgbClr val="92D050"/>
              </a:buClr>
            </a:pPr>
            <a:r>
              <a:rPr lang="cs-CZ" sz="2800" dirty="0" smtClean="0"/>
              <a:t>		   záření, a bezvětří</a:t>
            </a:r>
          </a:p>
          <a:p>
            <a:pPr lvl="4" algn="l">
              <a:buClr>
                <a:srgbClr val="92D050"/>
              </a:buClr>
            </a:pPr>
            <a:r>
              <a:rPr lang="cs-CZ" sz="2800" dirty="0" smtClean="0"/>
              <a:t>		 - automobilová doprava</a:t>
            </a:r>
          </a:p>
          <a:p>
            <a:pPr lvl="4" algn="l">
              <a:buClr>
                <a:srgbClr val="92D050"/>
              </a:buClr>
            </a:pPr>
            <a:r>
              <a:rPr lang="cs-CZ" sz="2800" dirty="0" smtClean="0"/>
              <a:t>	- fotochemickou reakcí vzniká přízemní ozon a další	  jedovaté látky</a:t>
            </a:r>
            <a:endParaRPr lang="cs-CZ" sz="2800" dirty="0"/>
          </a:p>
          <a:p>
            <a:pPr lvl="4" algn="l">
              <a:buClr>
                <a:srgbClr val="92D050"/>
              </a:buClr>
            </a:pPr>
            <a:r>
              <a:rPr lang="cs-CZ" sz="2800" dirty="0" smtClean="0"/>
              <a:t>	- dráždí oči, sliznice dýchacího ústrojí, negativní </a:t>
            </a:r>
          </a:p>
          <a:p>
            <a:pPr lvl="4" algn="l">
              <a:buClr>
                <a:srgbClr val="92D050"/>
              </a:buClr>
            </a:pPr>
            <a:r>
              <a:rPr lang="cs-CZ" sz="2800" dirty="0" smtClean="0"/>
              <a:t>             vliv na nemocné s kardiovaskulárními a plicními	     	  chorobami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Typy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606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Při styku organismu se škodlivou látkou záleží na: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Druhu a toxicitě látky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Expozici (době kontaktu se škodlivinou)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Imunitě organismu </a:t>
            </a:r>
          </a:p>
          <a:p>
            <a:pPr algn="l"/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Organismus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102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800" dirty="0"/>
              <a:t>V</a:t>
            </a:r>
            <a:r>
              <a:rPr lang="cs-CZ" sz="2800" dirty="0" smtClean="0"/>
              <a:t>íce </a:t>
            </a:r>
            <a:r>
              <a:rPr lang="cs-CZ" sz="2800" dirty="0"/>
              <a:t>ohrožené skupiny </a:t>
            </a:r>
            <a:r>
              <a:rPr lang="cs-CZ" sz="2800" dirty="0" smtClean="0"/>
              <a:t>obyvatelstva: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malé </a:t>
            </a:r>
            <a:r>
              <a:rPr lang="cs-CZ" sz="2800" dirty="0"/>
              <a:t>děti </a:t>
            </a:r>
            <a:r>
              <a:rPr lang="cs-CZ" sz="2800" dirty="0" smtClean="0"/>
              <a:t>(zvláště do </a:t>
            </a:r>
            <a:r>
              <a:rPr lang="cs-CZ" sz="2800" dirty="0"/>
              <a:t>3 </a:t>
            </a:r>
            <a:r>
              <a:rPr lang="cs-CZ" sz="2800" dirty="0" smtClean="0"/>
              <a:t>let)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starší </a:t>
            </a:r>
            <a:r>
              <a:rPr lang="cs-CZ" sz="2800" dirty="0"/>
              <a:t>lidé (po 65</a:t>
            </a:r>
            <a:r>
              <a:rPr lang="cs-CZ" sz="2800" dirty="0" smtClean="0"/>
              <a:t>. roku)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těhotné ženy,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nemocní </a:t>
            </a:r>
            <a:r>
              <a:rPr lang="cs-CZ" sz="2800" dirty="0"/>
              <a:t>s chorobami dýchacího ústrojí, kardiovaskulárního systému, nemocní s chorobami snižujícími stav imunity (cukrovka, nádory, nemocní v rekonvalescenci po infekčním </a:t>
            </a:r>
            <a:r>
              <a:rPr lang="cs-CZ" sz="2800" dirty="0" smtClean="0"/>
              <a:t>onemocnění,…)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b="1" dirty="0" smtClean="0"/>
              <a:t>i </a:t>
            </a:r>
            <a:r>
              <a:rPr lang="cs-CZ" sz="2800" b="1" dirty="0"/>
              <a:t>nedostatek spánku a náhlé nadměrné zhubnutí snižují imunitu</a:t>
            </a:r>
            <a:endParaRPr lang="cs-CZ" sz="2800" dirty="0"/>
          </a:p>
          <a:p>
            <a:pPr algn="l"/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975360"/>
            <a:ext cx="5760640" cy="70104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Ohrožené skupiny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52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360504"/>
          </a:xfrm>
        </p:spPr>
        <p:txBody>
          <a:bodyPr>
            <a:normAutofit fontScale="925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Teplice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Most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Chomutov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Ústí nad Labem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Praha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Brno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/>
              <a:t>o</a:t>
            </a:r>
            <a:r>
              <a:rPr lang="cs-CZ" sz="2800" dirty="0" smtClean="0"/>
              <a:t>stravsko-karvinská oblast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/>
              <a:t>ú</a:t>
            </a:r>
            <a:r>
              <a:rPr lang="cs-CZ" sz="2800" dirty="0" smtClean="0"/>
              <a:t>stecko-chomutovská oblast</a:t>
            </a:r>
          </a:p>
          <a:p>
            <a:pPr marL="342900" indent="-342900" algn="l">
              <a:buBlip>
                <a:blip r:embed="rId2"/>
              </a:buBlip>
            </a:pP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432512"/>
          </a:xfrm>
        </p:spPr>
        <p:txBody>
          <a:bodyPr>
            <a:normAutofit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cs-CZ" sz="2800" dirty="0"/>
              <a:t>h</a:t>
            </a:r>
            <a:r>
              <a:rPr lang="cs-CZ" sz="2800" dirty="0" smtClean="0"/>
              <a:t>radecko-pardubická oblast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/>
              <a:t>s</a:t>
            </a:r>
            <a:r>
              <a:rPr lang="cs-CZ" sz="2800" dirty="0" smtClean="0"/>
              <a:t>okolovsko-karlovarská oblast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Plzeň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Mělnicko</a:t>
            </a:r>
          </a:p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Kladensko</a:t>
            </a:r>
          </a:p>
          <a:p>
            <a:pPr algn="l"/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328592" cy="108012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Nejvíce postižené oblasti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745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32512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cs-CZ" sz="2800" dirty="0"/>
              <a:t>Š</a:t>
            </a:r>
            <a:r>
              <a:rPr lang="cs-CZ" sz="2800" dirty="0" smtClean="0"/>
              <a:t>kodliviny </a:t>
            </a:r>
            <a:r>
              <a:rPr lang="cs-CZ" sz="2800" dirty="0"/>
              <a:t>sliznici dýchacích cest </a:t>
            </a:r>
            <a:r>
              <a:rPr lang="cs-CZ" sz="2800" dirty="0" smtClean="0"/>
              <a:t>poruší</a:t>
            </a:r>
            <a:r>
              <a:rPr lang="cs-CZ" sz="2800" dirty="0"/>
              <a:t> </a:t>
            </a:r>
            <a:r>
              <a:rPr lang="cs-CZ" sz="2800" dirty="0" smtClean="0"/>
              <a:t>(poleptají) </a:t>
            </a:r>
            <a:r>
              <a:rPr lang="cs-CZ" sz="2800" dirty="0"/>
              <a:t> </a:t>
            </a:r>
            <a:endParaRPr lang="cs-CZ" sz="2800" dirty="0" smtClean="0"/>
          </a:p>
          <a:p>
            <a:pPr algn="l"/>
            <a:r>
              <a:rPr lang="cs-CZ" sz="2800" dirty="0"/>
              <a:t> </a:t>
            </a:r>
            <a:r>
              <a:rPr lang="cs-CZ" sz="2800" dirty="0" smtClean="0"/>
              <a:t>        poruší se obranné </a:t>
            </a:r>
            <a:r>
              <a:rPr lang="cs-CZ" sz="2800" dirty="0"/>
              <a:t>slizniční </a:t>
            </a:r>
            <a:r>
              <a:rPr lang="cs-CZ" sz="2800" dirty="0" smtClean="0"/>
              <a:t>mechanismy     viry,</a:t>
            </a:r>
          </a:p>
          <a:p>
            <a:pPr algn="l"/>
            <a:r>
              <a:rPr lang="cs-CZ" sz="2800" dirty="0"/>
              <a:t> </a:t>
            </a:r>
            <a:r>
              <a:rPr lang="cs-CZ" sz="2800" dirty="0" smtClean="0"/>
              <a:t>    bakterie </a:t>
            </a:r>
            <a:r>
              <a:rPr lang="cs-CZ" sz="2800" dirty="0"/>
              <a:t>a plísně </a:t>
            </a:r>
            <a:r>
              <a:rPr lang="cs-CZ" sz="2800" dirty="0" smtClean="0"/>
              <a:t>mají usnadněnou </a:t>
            </a:r>
            <a:r>
              <a:rPr lang="cs-CZ" sz="2800" dirty="0"/>
              <a:t>cestu do </a:t>
            </a:r>
            <a:r>
              <a:rPr lang="cs-CZ" sz="2800" dirty="0" smtClean="0"/>
              <a:t>našeho</a:t>
            </a:r>
          </a:p>
          <a:p>
            <a:pPr algn="l"/>
            <a:r>
              <a:rPr lang="cs-CZ" sz="2800" dirty="0"/>
              <a:t> </a:t>
            </a:r>
            <a:r>
              <a:rPr lang="cs-CZ" sz="2800" dirty="0" smtClean="0"/>
              <a:t>    těla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/>
              <a:t>D</a:t>
            </a:r>
            <a:r>
              <a:rPr lang="cs-CZ" sz="2800" dirty="0" smtClean="0"/>
              <a:t>ochází </a:t>
            </a:r>
            <a:r>
              <a:rPr lang="cs-CZ" sz="2800" dirty="0"/>
              <a:t>k zánětům horních dýchacích cest (rýma, zánět nosohltanu, hrtanu), dolních dýchacích cest (zánět průdušnice, průdušek, nebo i plic</a:t>
            </a:r>
            <a:r>
              <a:rPr lang="cs-CZ" sz="2800" dirty="0" smtClean="0"/>
              <a:t>).</a:t>
            </a:r>
          </a:p>
          <a:p>
            <a:pPr marL="457200" indent="-457200" algn="l">
              <a:buBlip>
                <a:blip r:embed="rId2"/>
              </a:buBlip>
            </a:pPr>
            <a:r>
              <a:rPr lang="cs-CZ" sz="2800" dirty="0" smtClean="0"/>
              <a:t>Často </a:t>
            </a:r>
            <a:r>
              <a:rPr lang="cs-CZ" sz="2800" dirty="0"/>
              <a:t>se přidává pocit nedostatku vzduchu, bolesti hlavy, zvracení, zánět očních spojivek.</a:t>
            </a:r>
          </a:p>
          <a:p>
            <a:pPr algn="l"/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23728" y="975360"/>
            <a:ext cx="4896544" cy="701040"/>
          </a:xfrm>
        </p:spPr>
        <p:txBody>
          <a:bodyPr>
            <a:noAutofit/>
          </a:bodyPr>
          <a:lstStyle/>
          <a:p>
            <a:r>
              <a:rPr lang="cs-CZ" sz="4000" dirty="0" smtClean="0"/>
              <a:t>Dýchací cesty</a:t>
            </a:r>
            <a:endParaRPr lang="cs-CZ" sz="40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011382" y="2818656"/>
            <a:ext cx="281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079736" y="28186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435280" cy="4432512"/>
          </a:xfrm>
        </p:spPr>
        <p:txBody>
          <a:bodyPr>
            <a:normAutofit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cs-CZ" sz="2800" dirty="0" smtClean="0"/>
              <a:t>U dětí:</a:t>
            </a:r>
          </a:p>
          <a:p>
            <a:pPr marL="342900" lvl="5" indent="-342900" algn="l">
              <a:buFont typeface="Wingdings" pitchFamily="2" charset="2"/>
              <a:buChar char="ü"/>
            </a:pPr>
            <a:r>
              <a:rPr lang="cs-CZ" sz="2800" dirty="0" smtClean="0"/>
              <a:t>V bývalém Severočeském kraji je roční výskyt akutních dýchacích onemocnění o 50% a v Severomoravském o 23% vyšší než je průměr v celé České republice.</a:t>
            </a:r>
          </a:p>
          <a:p>
            <a:pPr marL="342900" lvl="5" indent="-342900" algn="l">
              <a:buFont typeface="Wingdings" pitchFamily="2" charset="2"/>
              <a:buChar char="ü"/>
            </a:pPr>
            <a:r>
              <a:rPr lang="cs-CZ" sz="2800" dirty="0" smtClean="0"/>
              <a:t> Zpomalení zrání kostry (o 5 až 8 měsíců)</a:t>
            </a:r>
          </a:p>
          <a:p>
            <a:pPr marL="342900" lvl="5" indent="-342900" algn="l"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Snížení </a:t>
            </a:r>
            <a:r>
              <a:rPr lang="cs-CZ" sz="2800" dirty="0"/>
              <a:t>hladin protilátek, tzv. imunoglobulinů     </a:t>
            </a:r>
            <a:r>
              <a:rPr lang="cs-CZ" sz="2800" dirty="0" smtClean="0"/>
              <a:t>snížení obranyschopnosti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120680" cy="767680"/>
          </a:xfrm>
        </p:spPr>
        <p:txBody>
          <a:bodyPr>
            <a:noAutofit/>
          </a:bodyPr>
          <a:lstStyle/>
          <a:p>
            <a:r>
              <a:rPr lang="cs-CZ" sz="4000" dirty="0" smtClean="0"/>
              <a:t>Následky škodlivin</a:t>
            </a:r>
            <a:endParaRPr lang="cs-CZ" sz="40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7298584" y="4875375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358</TotalTime>
  <Words>351</Words>
  <Application>Microsoft Office PowerPoint</Application>
  <PresentationFormat>Předvádění na obrazovce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BlackTie</vt:lpstr>
      <vt:lpstr>Člověk a prostředí  Smog</vt:lpstr>
      <vt:lpstr>Pojem</vt:lpstr>
      <vt:lpstr>Typy</vt:lpstr>
      <vt:lpstr>Typy</vt:lpstr>
      <vt:lpstr>Organismus</vt:lpstr>
      <vt:lpstr>Ohrožené skupiny</vt:lpstr>
      <vt:lpstr>Nejvíce postižené oblasti</vt:lpstr>
      <vt:lpstr>Dýchací cesty</vt:lpstr>
      <vt:lpstr>Následky škodlivin</vt:lpstr>
      <vt:lpstr>Následky škodlivin</vt:lpstr>
      <vt:lpstr>Ochrana při 2. stupni znečištění</vt:lpstr>
      <vt:lpstr>Prezentace aplikace PowerPoint</vt:lpstr>
      <vt:lpstr>Mapa ČR 3.12.2010 </vt:lpstr>
      <vt:lpstr>Mapa ČR 19.11.2011 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Člověk a prostředí  Smog</dc:title>
  <dc:creator>Lucinka</dc:creator>
  <cp:lastModifiedBy>Lucinka</cp:lastModifiedBy>
  <cp:revision>47</cp:revision>
  <dcterms:created xsi:type="dcterms:W3CDTF">2011-10-03T16:01:33Z</dcterms:created>
  <dcterms:modified xsi:type="dcterms:W3CDTF">2011-11-20T16:07:21Z</dcterms:modified>
</cp:coreProperties>
</file>