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7" r:id="rId9"/>
    <p:sldId id="266" r:id="rId10"/>
    <p:sldId id="273" r:id="rId11"/>
    <p:sldId id="274" r:id="rId12"/>
    <p:sldId id="265" r:id="rId13"/>
    <p:sldId id="269" r:id="rId14"/>
    <p:sldId id="268" r:id="rId15"/>
    <p:sldId id="271" r:id="rId16"/>
    <p:sldId id="272" r:id="rId17"/>
    <p:sldId id="263" r:id="rId18"/>
    <p:sldId id="270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Kliknutím lze upravit styl předlohy.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30.11.2011</a:t>
            </a:fld>
            <a:endParaRPr lang="cs-CZ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30.11.2011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30.11.2011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30.11.2011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30.11.2011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30.11.2011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Kliknutím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30.11.2011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30.11.2011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Kliknutím na ikonu přidáte obrázek.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Kliknutím lze upravit styl.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Kliknutím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5EC1D4A-A796-47C3-A63E-CE236FB377E2}" type="datetimeFigureOut">
              <a:rPr lang="cs-CZ" smtClean="0"/>
              <a:t>30.11.2011</a:t>
            </a:fld>
            <a:endParaRPr lang="cs-CZ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vk.cz/o-spolecnosti/odvadeni-a-cisteni-odpadnich-vod/cov-brno-modrice/" TargetMode="External"/><Relationship Id="rId2" Type="http://schemas.openxmlformats.org/officeDocument/2006/relationships/hyperlink" Target="http://www.vodarenska.cz/ochrana-vod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aga-studio.com/biotes/prirodni-cisteni-odpadnich-vod.php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ZÁSADY HYGIENICKÉ OCHRANY ZDROJŮ VODY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533400" y="5157192"/>
            <a:ext cx="7854696" cy="1512168"/>
          </a:xfrm>
        </p:spPr>
        <p:txBody>
          <a:bodyPr>
            <a:normAutofit/>
          </a:bodyPr>
          <a:lstStyle/>
          <a:p>
            <a:r>
              <a:rPr lang="cs-CZ" dirty="0" smtClean="0"/>
              <a:t>Vypracovala: Zuzana Zichová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853195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36680"/>
          </a:xfrm>
        </p:spPr>
        <p:txBody>
          <a:bodyPr>
            <a:normAutofit fontScale="90000"/>
          </a:bodyPr>
          <a:lstStyle/>
          <a:p>
            <a:r>
              <a:rPr lang="cs-CZ" dirty="0"/>
              <a:t>Speciální ochrana vodních zdrojů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445224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Zaměřuje se na vybrané oblasti, které jsou cenné z hlediska tvorby vodních zdrojů, nebo kde znečištění vodních zdrojů je pravděpodobnější než v jiných oblastech. Kromě toho se tento druh ochrany týká perspektivního využívání vodních zdrojů.</a:t>
            </a:r>
          </a:p>
          <a:p>
            <a:pPr marL="0" indent="0">
              <a:buNone/>
            </a:pPr>
            <a:r>
              <a:rPr lang="cs-CZ" dirty="0" smtClean="0"/>
              <a:t>Tato </a:t>
            </a:r>
            <a:r>
              <a:rPr lang="cs-CZ" dirty="0"/>
              <a:t>ochrana zahrnuje:</a:t>
            </a:r>
          </a:p>
          <a:p>
            <a:r>
              <a:rPr lang="cs-CZ" dirty="0" smtClean="0"/>
              <a:t>Ochrana přirozené </a:t>
            </a:r>
            <a:r>
              <a:rPr lang="cs-CZ" dirty="0"/>
              <a:t>akumulace povrchových vod:</a:t>
            </a:r>
          </a:p>
          <a:p>
            <a:r>
              <a:rPr lang="cs-CZ" dirty="0"/>
              <a:t>(Beskydy, Jeseníky, Krkonoše, Brdy atd.)</a:t>
            </a:r>
          </a:p>
          <a:p>
            <a:r>
              <a:rPr lang="cs-CZ" dirty="0" smtClean="0"/>
              <a:t>Ochrana přirozené akumulace </a:t>
            </a:r>
            <a:r>
              <a:rPr lang="cs-CZ" dirty="0"/>
              <a:t>podzemních vod:</a:t>
            </a:r>
          </a:p>
          <a:p>
            <a:r>
              <a:rPr lang="cs-CZ" dirty="0"/>
              <a:t>(Chebská pánev</a:t>
            </a:r>
            <a:r>
              <a:rPr lang="cs-CZ" dirty="0" smtClean="0"/>
              <a:t>, Slavkovský </a:t>
            </a:r>
            <a:r>
              <a:rPr lang="cs-CZ" dirty="0"/>
              <a:t>les)</a:t>
            </a:r>
          </a:p>
          <a:p>
            <a:r>
              <a:rPr lang="cs-CZ" dirty="0"/>
              <a:t>Vodárenské toky a jejich povodí: části toků, které jsou určené jako zdroj k hromadnému zásobování obyvatelstva </a:t>
            </a:r>
            <a:r>
              <a:rPr lang="cs-CZ" dirty="0" smtClean="0"/>
              <a:t>pitnou vodou</a:t>
            </a:r>
            <a:r>
              <a:rPr lang="cs-CZ" dirty="0"/>
              <a:t>. Jejich povodím jsou území, ze kterého povrchové vody přirozeně a uměle stékají do vodárenského toku.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13874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0"/>
            <a:ext cx="8229600" cy="704088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6192688"/>
          </a:xfrm>
        </p:spPr>
        <p:txBody>
          <a:bodyPr>
            <a:normAutofit fontScale="92500" lnSpcReduction="20000"/>
          </a:bodyPr>
          <a:lstStyle/>
          <a:p>
            <a:r>
              <a:rPr lang="cs-CZ" dirty="0"/>
              <a:t>Ochranu podzemních vod: ta vymezuje preferenční využívání zdrojů podzemních vod pro zásobování pitnou vodou. Pro jiné účely smí být </a:t>
            </a:r>
            <a:r>
              <a:rPr lang="cs-CZ" dirty="0" err="1"/>
              <a:t>podz</a:t>
            </a:r>
            <a:r>
              <a:rPr lang="cs-CZ" dirty="0"/>
              <a:t>. voda využívána jen tehdy, není-li jejich jakost vhodná pro pitné účely.</a:t>
            </a:r>
          </a:p>
          <a:p>
            <a:r>
              <a:rPr lang="cs-CZ" dirty="0"/>
              <a:t>Ochranu aridních území:  je významná v oblastech s mimořádně nízkou úrovní tvorby zásob vodních zdrojů</a:t>
            </a:r>
          </a:p>
          <a:p>
            <a:r>
              <a:rPr lang="cs-CZ" dirty="0"/>
              <a:t>Zátopové území budoucích nádrží: ochrana se zaměřuje na takové činnosti, které by mohly významně ohrozit výstavbu nádrže, přičemž stupeň ohrožení se hodnotí podle časové úrovně</a:t>
            </a:r>
          </a:p>
          <a:p>
            <a:r>
              <a:rPr lang="cs-CZ" dirty="0"/>
              <a:t>Pásma hygienické ochrany</a:t>
            </a:r>
          </a:p>
          <a:p>
            <a:r>
              <a:rPr lang="cs-CZ" dirty="0"/>
              <a:t>PHO slouží k zabezpečení kvality vody odebírané z povrchových zdrojů</a:t>
            </a:r>
            <a:r>
              <a:rPr lang="cs-CZ" dirty="0" smtClean="0"/>
              <a:t>. V </a:t>
            </a:r>
            <a:r>
              <a:rPr lang="cs-CZ" dirty="0"/>
              <a:t>Přípravě návrhu PHO se musí posoudit faktory, které mohou ovlivnit </a:t>
            </a:r>
            <a:r>
              <a:rPr lang="cs-CZ" dirty="0" smtClean="0"/>
              <a:t>rozsah </a:t>
            </a:r>
            <a:r>
              <a:rPr lang="cs-CZ" dirty="0"/>
              <a:t>a způsob využití těchto pásem. Jedná se o soubor hydrogeologických, klimatických a hydrologických poměrů, dále se sledují přírodní poměry, množství a jakost vody a možnosti jejího ohrožení. 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8717272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1008112"/>
          </a:xfrm>
        </p:spPr>
        <p:txBody>
          <a:bodyPr>
            <a:normAutofit fontScale="90000"/>
          </a:bodyPr>
          <a:lstStyle/>
          <a:p>
            <a:r>
              <a:rPr lang="cs-CZ" dirty="0"/>
              <a:t>Čistírna odpadních vod v Modřicích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5112568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Čistírna odpadních vod v Modřicích slouží k čistění odpadních vod přiváděných systémem kanalizačních stok z města Brna a ve stále větší míře prostřednictvím soustavy čerpacích stanic i z širokého okolí Brna. V současné době jsou kromě Brna napojeny na ČOV ještě města Kuřim, a Modřice, obce Želešice, Česká u Brna., Šlapanice, Šlapanice-Bedřichovice, Ostopovice, Moravské Knínice, Lipůvku, Podolí, Ponětovice a Rozdrojovice.</a:t>
            </a:r>
          </a:p>
          <a:p>
            <a:endParaRPr lang="cs-CZ" dirty="0"/>
          </a:p>
          <a:p>
            <a:r>
              <a:rPr lang="cs-CZ" dirty="0"/>
              <a:t>Původní ČOV Modřice byla do provozu uvedena v roce 1961, a to jako klasická dvoustupňová čistírna s anaerobní stabilizací kalu. S rozvojem města a následujícím hydraulickým i látkovým přetížením bylo postupně v průběhu 80. let prováděno rozšíření prakticky celé ČOV.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637839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V devadesátých letech již nebylo možné přetížení ČOV, a zejména poptávku okolních aglomerací po napojení na brněnský kanalizační systém, řešit dalšími dílčími úpravami, a proto v letech 2001 až 2004 proběhla celková rekonstrukce a rozšíření.</a:t>
            </a:r>
          </a:p>
          <a:p>
            <a:endParaRPr lang="cs-CZ" dirty="0"/>
          </a:p>
          <a:p>
            <a:r>
              <a:rPr lang="cs-CZ" dirty="0"/>
              <a:t>V současné době je zajištěna dostatečná kapacita ČOV i pro očekávaný rozvoj Brna a blízkého okolí a čistírna odpadních vod splňuje podmínky české i evropské legislativy.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7571510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88640"/>
            <a:ext cx="8712968" cy="6408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45823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60648"/>
            <a:ext cx="8229600" cy="864096"/>
          </a:xfrm>
        </p:spPr>
        <p:txBody>
          <a:bodyPr/>
          <a:lstStyle/>
          <a:p>
            <a:r>
              <a:rPr lang="cs-CZ" dirty="0"/>
              <a:t>Přírodní čištění odpadních vod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544616"/>
          </a:xfrm>
        </p:spPr>
        <p:txBody>
          <a:bodyPr>
            <a:normAutofit lnSpcReduction="10000"/>
          </a:bodyPr>
          <a:lstStyle/>
          <a:p>
            <a:r>
              <a:rPr lang="cs-CZ" dirty="0"/>
              <a:t>V přírodních čistírnách odpadních vod jsou využívány přirozené biochemické procesy, probíhající ve vodním a mokřadním prostředí, k odstraňování znečišťujících látek z vody. Kromě fyzikálně-chemických procesů se na odstraňování škodlivých látek významně podílí činnost mikroorganismů, rostlin i drobných živočichů Tyto samočistící pochody jsou v přírodních čistírnách odpadních vod cíleně navozovány v uměle vytvořených přírodě blízkých systémech. Hlavní roli při likvidaci znečištění v přírodních čistírnách odpadních vod (vegetačních kořenových čistírnách), stejně jako v zemních filtrech sehrávají mikroorganismy, u systémů s plovoucími a ponořenými rostlinami s pravidelnou sklizní, vlastní rostliny.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000836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flipV="1">
            <a:off x="457200" y="404664"/>
            <a:ext cx="8229600" cy="299424"/>
          </a:xfrm>
        </p:spPr>
        <p:txBody>
          <a:bodyPr>
            <a:normAutofit fontScale="90000"/>
          </a:bodyPr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836712"/>
            <a:ext cx="8229600" cy="5487888"/>
          </a:xfrm>
        </p:spPr>
        <p:txBody>
          <a:bodyPr>
            <a:normAutofit fontScale="92500"/>
          </a:bodyPr>
          <a:lstStyle/>
          <a:p>
            <a:r>
              <a:rPr lang="cs-CZ" dirty="0"/>
              <a:t>Na dočišťování odpadních vod se mohou podílet dřeviny nebo jiné rostliny, zavlažované vyčištěnou odpadní vodou. Velmi důležitou součástí přírodních systémů čištění odpadních vod může být kompostování nebo vegetační odvodňování kalů z mechanického stupně.</a:t>
            </a:r>
          </a:p>
          <a:p>
            <a:endParaRPr lang="cs-CZ" dirty="0"/>
          </a:p>
          <a:p>
            <a:r>
              <a:rPr lang="cs-CZ" dirty="0"/>
              <a:t>Ve světě i u nás jsou budovány a provozovány přírodní čističky (nazývané většinou kořenové čistírny odpadních vod) pro celé obce a části měst, které jsou schopny spolehlivě vyčistit odpadní vody až od 500-1000 obyvatel (za vhodných podmínek i více). přírodní čističky je vhodné budovat v lokalitách, kde je přírodní čištění optimálním řešením v porovnání s běžně budovanými mechanicko-biologickými čistírnami odpadních vod.</a:t>
            </a:r>
          </a:p>
        </p:txBody>
      </p:sp>
    </p:spTree>
    <p:extLst>
      <p:ext uri="{BB962C8B-B14F-4D97-AF65-F5344CB8AC3E}">
        <p14:creationId xmlns:p14="http://schemas.microsoft.com/office/powerpoint/2010/main" val="69484271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Použité 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http://</a:t>
            </a:r>
            <a:r>
              <a:rPr lang="cs-CZ" dirty="0" smtClean="0">
                <a:hlinkClick r:id="rId2"/>
              </a:rPr>
              <a:t>www.vodarenska.cz/ochrana-vod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>
                <a:hlinkClick r:id="rId3"/>
              </a:rPr>
              <a:t>http://www.bvk.cz/o-spolecnosti/odvadeni-a-cisteni-odpadnich-vod/cov-brno-modrice</a:t>
            </a:r>
            <a:r>
              <a:rPr lang="cs-CZ" dirty="0" smtClean="0">
                <a:hlinkClick r:id="rId3"/>
              </a:rPr>
              <a:t>/</a:t>
            </a:r>
            <a:endParaRPr lang="cs-CZ" dirty="0"/>
          </a:p>
          <a:p>
            <a:endParaRPr lang="cs-CZ" dirty="0" smtClean="0"/>
          </a:p>
          <a:p>
            <a:r>
              <a:rPr lang="cs-CZ" dirty="0">
                <a:hlinkClick r:id="rId4"/>
              </a:rPr>
              <a:t>http://</a:t>
            </a:r>
            <a:r>
              <a:rPr lang="cs-CZ" dirty="0" smtClean="0">
                <a:hlinkClick r:id="rId4"/>
              </a:rPr>
              <a:t>www.aga-studio.com/biotes/prirodni-cisteni-odpadnich-vod.php</a:t>
            </a:r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140158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234751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780696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Právní předpisy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484784"/>
            <a:ext cx="8229600" cy="4839816"/>
          </a:xfrm>
        </p:spPr>
        <p:txBody>
          <a:bodyPr>
            <a:normAutofit fontScale="92500" lnSpcReduction="10000"/>
          </a:bodyPr>
          <a:lstStyle/>
          <a:p>
            <a:r>
              <a:rPr lang="cs-CZ" dirty="0"/>
              <a:t>Platné právní předpisy v ČR dlouhodobě řeší ochranu vod jako součást životního prostředí. Vedle těchto obecných předpisů existují speciální zákony právě pro oblast vodního hospodářství, vodních zdrojů a jejich ochrany. Z historického hlediska je možné připomenout např. zákon č. </a:t>
            </a:r>
            <a:r>
              <a:rPr lang="cs-CZ" dirty="0" smtClean="0"/>
              <a:t>71/1870 </a:t>
            </a:r>
            <a:r>
              <a:rPr lang="cs-CZ" dirty="0"/>
              <a:t>o tom, kterak vodu lze užívati, sváděti a jí se brániti, zákon   č. 11/1955 Sb., který poprvé obsahoval samostatnou část nazvanou „Ochrana vod", zákon o vodách č. 138/1973 Sb., který ve stejně pojmenované části poprvé pohovořil o ochranných pásmech (§ 19). Současná právní úprava se zabývá problematikou ochranných pásem vodních zdrojů (dále jen OP) v § 30 zákona č. 254/2001 Sb., v platném znění (dále jen vodní zákon).</a:t>
            </a:r>
          </a:p>
        </p:txBody>
      </p:sp>
    </p:spTree>
    <p:extLst>
      <p:ext uri="{BB962C8B-B14F-4D97-AF65-F5344CB8AC3E}">
        <p14:creationId xmlns:p14="http://schemas.microsoft.com/office/powerpoint/2010/main" val="8964808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Ochrana vod - její podstata, typy, charakteristika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 zajištění plynulého zásobování pitnou vodou v požadovaném množství a odpovídající jakosti je třeba chránit vodní zdroje intenzivněji. Vždy se </a:t>
            </a:r>
            <a:r>
              <a:rPr lang="cs-CZ" dirty="0" smtClean="0"/>
              <a:t>jedná </a:t>
            </a:r>
            <a:r>
              <a:rPr lang="cs-CZ" dirty="0"/>
              <a:t>o to, aby vodní zdroj, sloužící pro potřeby obyvatelstva, měl ochranu co nejspolehlivější a nejoptimálnější</a:t>
            </a:r>
            <a:r>
              <a:rPr lang="cs-CZ" dirty="0" smtClean="0"/>
              <a:t>.</a:t>
            </a:r>
          </a:p>
          <a:p>
            <a:r>
              <a:rPr lang="cs-CZ" dirty="0" smtClean="0"/>
              <a:t>Ochrana vodních zdrojů se dělí na tři základní typy:</a:t>
            </a:r>
          </a:p>
          <a:p>
            <a:r>
              <a:rPr lang="cs-CZ" dirty="0" smtClean="0"/>
              <a:t>Ochrana obecná</a:t>
            </a:r>
          </a:p>
          <a:p>
            <a:r>
              <a:rPr lang="cs-CZ" dirty="0" smtClean="0"/>
              <a:t>Ochrana zvláštní</a:t>
            </a:r>
          </a:p>
          <a:p>
            <a:r>
              <a:rPr lang="cs-CZ" dirty="0" smtClean="0"/>
              <a:t>Ochrana speciální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2775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obecná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Ochrana obecná je souhrn veškerých opatření k zajištění ochrany vod jako složky přírody a životního prostředí. Vyplývá z celé řady právních předpisů, především z podstatné části současného vodního zákona a jeho prováděcích předpisů, ale také z mnoha dalších předpisů chránících životní prostředí, jedná se zejména o oblasti: ochrana přírody, ochrana životního prostředí, odpadové hospodářství, stavební zákon, ochrana půdních fondů atd. </a:t>
            </a:r>
          </a:p>
        </p:txBody>
      </p:sp>
    </p:spTree>
    <p:extLst>
      <p:ext uri="{BB962C8B-B14F-4D97-AF65-F5344CB8AC3E}">
        <p14:creationId xmlns:p14="http://schemas.microsoft.com/office/powerpoint/2010/main" val="23454337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zvláštní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Ochrana zvláštní je již něčím zvláštním, něco více než obecná ochrana. Je stanovena vodním zákonem, případně jeho prováděcími předpisy a má za účel zajistit z různých důvodů vyšší stupeň ochrany než ochrana obecná. Především se jedná o významné přirozené akumulace vod, o jejichž ochranu má stát zájem (chráněné oblasti přirozené akumulace vod - </a:t>
            </a:r>
            <a:r>
              <a:rPr lang="cs-CZ" dirty="0" smtClean="0"/>
              <a:t>CHOPAV</a:t>
            </a:r>
            <a:r>
              <a:rPr lang="cs-CZ" dirty="0"/>
              <a:t>), nebo také o ochranu vod, které jsou pro další využití, zejména jako zdroje pitné vody, ohroženy nebo znečištěny. Především jde o znečištění </a:t>
            </a:r>
            <a:r>
              <a:rPr lang="cs-CZ" dirty="0" smtClean="0"/>
              <a:t>dusičnanové.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281740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Ochrana speciální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Ochrana speciální je nadstavbou na oběma výše uvedenými typy. Stanovuje ji vodoprávní úřad (v minulosti vodohospodářský orgán) svým rozhodnutím, k čemuž ho zmocňuje příslušný právní předpis (dnes vodní zákon v § 30). Především jde o ochranná pásma vodních zdrojů (např. ale i o různé monitoringy apod. doplňující prvky speciální ochrany). Právní předpis tedy nevymezuje ani území, ani konkrétní podmínky v něm. </a:t>
            </a:r>
          </a:p>
        </p:txBody>
      </p:sp>
    </p:spTree>
    <p:extLst>
      <p:ext uri="{BB962C8B-B14F-4D97-AF65-F5344CB8AC3E}">
        <p14:creationId xmlns:p14="http://schemas.microsoft.com/office/powerpoint/2010/main" val="29924362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Obecná ochrana vod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K povinnostem uživatelů vody pro zabezpečení obecné ochrany vodních zdrojů patří: </a:t>
            </a:r>
          </a:p>
          <a:p>
            <a:r>
              <a:rPr lang="cs-CZ" dirty="0"/>
              <a:t>    a)dbát o ochranu povrchových a podzemních vod</a:t>
            </a:r>
          </a:p>
          <a:p>
            <a:r>
              <a:rPr lang="cs-CZ" dirty="0"/>
              <a:t>    b)zabezpečovat jejich hospodárné využití</a:t>
            </a:r>
          </a:p>
          <a:p>
            <a:r>
              <a:rPr lang="cs-CZ" dirty="0"/>
              <a:t>    c)vlastníci zemědělských či lesních pozemků jsou povinni je obhospodařovat takovým způsobem, který by nejen uchovával vodohospodářsky vhodné podmínky, hlavně však jsou povinni zabraňovat nepříznivým odtokovým poměrům (splavování půdy</a:t>
            </a:r>
            <a:r>
              <a:rPr lang="cs-CZ" dirty="0" smtClean="0"/>
              <a:t>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808481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 d)uživatelé vod, kteří vypouštějí odpadní vody jsou povinni dbát na to, aby jakost povrchových a podzemních vod nebyla zhoršena</a:t>
            </a:r>
          </a:p>
          <a:p>
            <a:r>
              <a:rPr lang="cs-CZ" dirty="0"/>
              <a:t>e)při zacházení s látkami, které by mohly ohrozit jakost povrchových či podzemních vod je uživatel povinen učinit taková opatření, aby tyto látky nevnikaly do těchto vod a neohrozily jejich jakost a zdravotní nezávadnost.</a:t>
            </a:r>
          </a:p>
        </p:txBody>
      </p:sp>
    </p:spTree>
    <p:extLst>
      <p:ext uri="{BB962C8B-B14F-4D97-AF65-F5344CB8AC3E}">
        <p14:creationId xmlns:p14="http://schemas.microsoft.com/office/powerpoint/2010/main" val="314502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Při uskutečňování ochrany vod se především jedná: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cs-CZ" dirty="0" smtClean="0"/>
              <a:t>U povrchových vod se soustředíme především na ochranu v oblasti omezování produkce odpadních vod znečištění u jejích toků</a:t>
            </a:r>
            <a:r>
              <a:rPr lang="cs-CZ" dirty="0"/>
              <a:t>, omezení erozní činnosti na zemědělských a jiných pozemcích a o vyhlašování vodárenských toků, nádrží a pásem hygienické ochrany. </a:t>
            </a:r>
            <a:endParaRPr lang="cs-CZ" dirty="0" smtClean="0"/>
          </a:p>
          <a:p>
            <a:r>
              <a:rPr lang="cs-CZ" dirty="0"/>
              <a:t>U podzemních vod o provádění </a:t>
            </a:r>
            <a:r>
              <a:rPr lang="cs-CZ" dirty="0" err="1"/>
              <a:t>technicko-organizačních</a:t>
            </a:r>
            <a:r>
              <a:rPr lang="cs-CZ" dirty="0"/>
              <a:t> opatření k zabránění úniku škodlivých látek do </a:t>
            </a:r>
            <a:r>
              <a:rPr lang="cs-CZ" dirty="0" smtClean="0"/>
              <a:t>podzemních </a:t>
            </a:r>
            <a:r>
              <a:rPr lang="cs-CZ" dirty="0"/>
              <a:t>vod, o trvalý dozor při hospodářské činnosti v rajonech </a:t>
            </a:r>
            <a:r>
              <a:rPr lang="cs-CZ" dirty="0" smtClean="0"/>
              <a:t>podzemních vod </a:t>
            </a:r>
            <a:r>
              <a:rPr lang="cs-CZ" dirty="0"/>
              <a:t>(</a:t>
            </a:r>
            <a:r>
              <a:rPr lang="cs-CZ" dirty="0" smtClean="0"/>
              <a:t>např.: </a:t>
            </a:r>
            <a:r>
              <a:rPr lang="cs-CZ" dirty="0"/>
              <a:t>těžba štěrkopísku) a rovněž o vyhlášení pásem hygienické ochrany.</a:t>
            </a:r>
          </a:p>
        </p:txBody>
      </p:sp>
    </p:spTree>
    <p:extLst>
      <p:ext uri="{BB962C8B-B14F-4D97-AF65-F5344CB8AC3E}">
        <p14:creationId xmlns:p14="http://schemas.microsoft.com/office/powerpoint/2010/main" val="197935415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Tok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200</TotalTime>
  <Words>1307</Words>
  <Application>Microsoft Office PowerPoint</Application>
  <PresentationFormat>Předvádění na obrazovce (4:3)</PresentationFormat>
  <Paragraphs>57</Paragraphs>
  <Slides>18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19" baseType="lpstr">
      <vt:lpstr>Tok</vt:lpstr>
      <vt:lpstr>ZÁSADY HYGIENICKÉ OCHRANY ZDROJŮ VODY</vt:lpstr>
      <vt:lpstr>Právní předpisy</vt:lpstr>
      <vt:lpstr>Ochrana vod - její podstata, typy, charakteristika</vt:lpstr>
      <vt:lpstr>Ochrana obecná</vt:lpstr>
      <vt:lpstr>Ochrana zvláštní</vt:lpstr>
      <vt:lpstr>Ochrana speciální</vt:lpstr>
      <vt:lpstr>Obecná ochrana vod</vt:lpstr>
      <vt:lpstr>Prezentace aplikace PowerPoint</vt:lpstr>
      <vt:lpstr>Při uskutečňování ochrany vod se především jedná:</vt:lpstr>
      <vt:lpstr>Speciální ochrana vodních zdrojů</vt:lpstr>
      <vt:lpstr>Prezentace aplikace PowerPoint</vt:lpstr>
      <vt:lpstr>Čistírna odpadních vod v Modřicích</vt:lpstr>
      <vt:lpstr>Prezentace aplikace PowerPoint</vt:lpstr>
      <vt:lpstr>Prezentace aplikace PowerPoint</vt:lpstr>
      <vt:lpstr>Přírodní čištění odpadních vod</vt:lpstr>
      <vt:lpstr>Prezentace aplikace PowerPoint</vt:lpstr>
      <vt:lpstr>Použité zdroje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ZÁSADY HYGIENICKÉ OCHRANY ZDROJŮ VODY</dc:title>
  <cp:lastModifiedBy>Valued Acer Customer</cp:lastModifiedBy>
  <cp:revision>12</cp:revision>
  <dcterms:modified xsi:type="dcterms:W3CDTF">2011-11-30T15:04:41Z</dcterms:modified>
</cp:coreProperties>
</file>