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6A4C-2B8A-4D02-9FF6-121842FDCAE6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3A13-5E27-444D-883E-5A65450CE4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6A4C-2B8A-4D02-9FF6-121842FDCAE6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3A13-5E27-444D-883E-5A65450CE4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6A4C-2B8A-4D02-9FF6-121842FDCAE6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3A13-5E27-444D-883E-5A65450CE4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6A4C-2B8A-4D02-9FF6-121842FDCAE6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3A13-5E27-444D-883E-5A65450CE4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6A4C-2B8A-4D02-9FF6-121842FDCAE6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3A13-5E27-444D-883E-5A65450CE4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6A4C-2B8A-4D02-9FF6-121842FDCAE6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3A13-5E27-444D-883E-5A65450CE4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6A4C-2B8A-4D02-9FF6-121842FDCAE6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3A13-5E27-444D-883E-5A65450CE4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6A4C-2B8A-4D02-9FF6-121842FDCAE6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3A13-5E27-444D-883E-5A65450CE4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6A4C-2B8A-4D02-9FF6-121842FDCAE6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3A13-5E27-444D-883E-5A65450CE4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6A4C-2B8A-4D02-9FF6-121842FDCAE6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3A13-5E27-444D-883E-5A65450CE4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6A4C-2B8A-4D02-9FF6-121842FDCAE6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63A13-5E27-444D-883E-5A65450CE4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7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96A4C-2B8A-4D02-9FF6-121842FDCAE6}" type="datetimeFigureOut">
              <a:rPr lang="cs-CZ" smtClean="0"/>
              <a:pPr/>
              <a:t>23.11.2011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63A13-5E27-444D-883E-5A65450CE41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Středisko rané péče SPRP Brno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60648"/>
            <a:ext cx="8147248" cy="586551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POSLÁNÍ</a:t>
            </a:r>
          </a:p>
          <a:p>
            <a:pPr algn="just">
              <a:buFontTx/>
              <a:buChar char="-"/>
            </a:pPr>
            <a:r>
              <a:rPr lang="cs-CZ" dirty="0" smtClean="0"/>
              <a:t>Společnost pro ranou péči o.s. je organizace          s celorepublikovou působností</a:t>
            </a:r>
          </a:p>
          <a:p>
            <a:pPr algn="just"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oskytujeme terénní služby rané péče, podporu a pomoc rodinám, ve kterých vyrůstá dítě se zrakovým a/či jiným postižením v raném věku</a:t>
            </a:r>
          </a:p>
          <a:p>
            <a:pPr algn="just">
              <a:buFontTx/>
              <a:buChar char="-"/>
            </a:pPr>
            <a:r>
              <a:rPr lang="cs-CZ" dirty="0"/>
              <a:t>r</a:t>
            </a:r>
            <a:r>
              <a:rPr lang="cs-CZ" dirty="0" smtClean="0"/>
              <a:t>ealizujeme program Provázení, který podporuje schopnosti, síly a cíle každého člena rodiny</a:t>
            </a:r>
          </a:p>
          <a:p>
            <a:pPr algn="just">
              <a:buFontTx/>
              <a:buChar char="-"/>
            </a:pPr>
            <a:r>
              <a:rPr lang="cs-CZ" dirty="0"/>
              <a:t>c</a:t>
            </a:r>
            <a:r>
              <a:rPr lang="cs-CZ" dirty="0" smtClean="0"/>
              <a:t>hceme, aby naše služby vedly k posílení kompetencí, zodpovědnosti a nezávislosti rodičů/zákonných zástupců/ při výchově dětí</a:t>
            </a:r>
          </a:p>
          <a:p>
            <a:pPr algn="just">
              <a:buFontTx/>
              <a:buChar char="-"/>
            </a:pPr>
            <a:r>
              <a:rPr lang="cs-CZ" dirty="0" smtClean="0"/>
              <a:t>Chceme umožnit rodině vychovávat dítě s postižením v přirozeném prostředí a žát běžný život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/>
          <a:lstStyle/>
          <a:p>
            <a:pPr algn="just"/>
            <a:r>
              <a:rPr lang="cs-CZ" dirty="0" smtClean="0"/>
              <a:t>CÍLOVÁ SKUPINA</a:t>
            </a:r>
          </a:p>
          <a:p>
            <a:pPr algn="just">
              <a:buFontTx/>
              <a:buChar char="-"/>
            </a:pPr>
            <a:r>
              <a:rPr lang="cs-CZ" dirty="0" smtClean="0"/>
              <a:t>rodiny s dětmi se zrakovým postižením 0-4 let</a:t>
            </a:r>
          </a:p>
          <a:p>
            <a:pPr algn="just">
              <a:buFontTx/>
              <a:buChar char="-"/>
            </a:pPr>
            <a:r>
              <a:rPr lang="cs-CZ" dirty="0"/>
              <a:t>r</a:t>
            </a:r>
            <a:r>
              <a:rPr lang="cs-CZ" dirty="0" smtClean="0"/>
              <a:t>odiny s dětmi s kombinovaným postižením </a:t>
            </a:r>
          </a:p>
          <a:p>
            <a:pPr algn="just">
              <a:buNone/>
            </a:pPr>
            <a:r>
              <a:rPr lang="cs-CZ" dirty="0"/>
              <a:t> </a:t>
            </a:r>
            <a:r>
              <a:rPr lang="cs-CZ" dirty="0" smtClean="0"/>
              <a:t>   0-7 let </a:t>
            </a:r>
          </a:p>
          <a:p>
            <a:pPr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PŮSOBNOST</a:t>
            </a:r>
          </a:p>
          <a:p>
            <a:pPr algn="just">
              <a:buFontTx/>
              <a:buChar char="-"/>
            </a:pPr>
            <a:r>
              <a:rPr lang="cs-CZ" dirty="0" smtClean="0"/>
              <a:t>Jihomoravský kraj</a:t>
            </a:r>
          </a:p>
          <a:p>
            <a:pPr algn="just">
              <a:buFontTx/>
              <a:buChar char="-"/>
            </a:pPr>
            <a:r>
              <a:rPr lang="cs-CZ" dirty="0"/>
              <a:t>č</a:t>
            </a:r>
            <a:r>
              <a:rPr lang="cs-CZ" dirty="0" smtClean="0"/>
              <a:t>ást Kraje Vysočina</a:t>
            </a:r>
          </a:p>
          <a:p>
            <a:pPr algn="just">
              <a:buFontTx/>
              <a:buChar char="-"/>
            </a:pPr>
            <a:r>
              <a:rPr lang="cs-CZ" dirty="0"/>
              <a:t>č</a:t>
            </a:r>
            <a:r>
              <a:rPr lang="cs-CZ" dirty="0" smtClean="0"/>
              <a:t>ást Zlínského kraje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/>
          <a:lstStyle/>
          <a:p>
            <a:r>
              <a:rPr lang="cs-CZ" dirty="0" smtClean="0"/>
              <a:t>FORMY poskytovaných služeb</a:t>
            </a:r>
          </a:p>
          <a:p>
            <a:pPr>
              <a:buFontTx/>
              <a:buChar char="-"/>
            </a:pPr>
            <a:r>
              <a:rPr lang="cs-CZ" dirty="0"/>
              <a:t>t</a:t>
            </a:r>
            <a:r>
              <a:rPr lang="cs-CZ" dirty="0" smtClean="0"/>
              <a:t>erénní služby – konzultace v domácím prostředí, tvoří 75% všech služeb</a:t>
            </a:r>
          </a:p>
          <a:p>
            <a:pPr>
              <a:buFontTx/>
              <a:buChar char="-"/>
            </a:pPr>
            <a:r>
              <a:rPr lang="cs-CZ" dirty="0"/>
              <a:t>a</a:t>
            </a:r>
            <a:r>
              <a:rPr lang="cs-CZ" dirty="0" smtClean="0"/>
              <a:t>mbulantní konzultace v středisku rané péče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etkání rodičů, semináře, přednášky</a:t>
            </a:r>
          </a:p>
          <a:p>
            <a:pPr>
              <a:buFontTx/>
              <a:buChar char="-"/>
            </a:pPr>
            <a:r>
              <a:rPr lang="cs-CZ" dirty="0" smtClean="0"/>
              <a:t>doprovod klientů na vyšetření, jednání apod.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oradenství 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None/>
            </a:pPr>
            <a:r>
              <a:rPr lang="cs-CZ" dirty="0" smtClean="0"/>
              <a:t>tyto služby jsou poskytované rodinám zdarma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291264" cy="5937523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/>
              <a:t>t</a:t>
            </a:r>
            <a:r>
              <a:rPr lang="cs-CZ" dirty="0" smtClean="0"/>
              <a:t>ýdenní kurzy pro rodiny  </a:t>
            </a:r>
          </a:p>
          <a:p>
            <a:pPr>
              <a:buFontTx/>
              <a:buChar char="-"/>
            </a:pPr>
            <a:r>
              <a:rPr lang="cs-CZ" dirty="0" smtClean="0"/>
              <a:t>Rolnička – časopis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None/>
            </a:pPr>
            <a:r>
              <a:rPr lang="cs-CZ" dirty="0" smtClean="0"/>
              <a:t>Na tyto služby si rodiny přispívají.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Nabízíme:</a:t>
            </a:r>
          </a:p>
          <a:p>
            <a:pPr>
              <a:buFontTx/>
              <a:buChar char="-"/>
            </a:pPr>
            <a:r>
              <a:rPr lang="cs-CZ" dirty="0"/>
              <a:t>i</a:t>
            </a:r>
            <a:r>
              <a:rPr lang="cs-CZ" dirty="0" smtClean="0"/>
              <a:t>nformace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rovázení a podporu rodin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sychologické, pedagogické a sociální poradenství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6192688"/>
          </a:xfrm>
        </p:spPr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cs-CZ" sz="2800" dirty="0"/>
              <a:t>p</a:t>
            </a:r>
            <a:r>
              <a:rPr lang="cs-CZ" sz="2800" dirty="0" smtClean="0"/>
              <a:t>omoc při prosazování práv a zájmů rodičů a jejich dětí s postižením</a:t>
            </a:r>
          </a:p>
          <a:p>
            <a:pPr algn="just">
              <a:buFontTx/>
              <a:buChar char="-"/>
            </a:pPr>
            <a:r>
              <a:rPr lang="cs-CZ" sz="2800" dirty="0"/>
              <a:t>p</a:t>
            </a:r>
            <a:r>
              <a:rPr lang="cs-CZ" sz="2800" dirty="0" smtClean="0"/>
              <a:t>oradenství v oblasti výchovy dítěte, komunikace a interakce s ním</a:t>
            </a:r>
          </a:p>
          <a:p>
            <a:pPr algn="just">
              <a:buFontTx/>
              <a:buChar char="-"/>
            </a:pPr>
            <a:r>
              <a:rPr lang="cs-CZ" sz="2800" dirty="0"/>
              <a:t>p</a:t>
            </a:r>
            <a:r>
              <a:rPr lang="cs-CZ" sz="2800" dirty="0" smtClean="0"/>
              <a:t>odporu vývoje dítěte ve všech oblastech, program stimulace zraku</a:t>
            </a:r>
          </a:p>
          <a:p>
            <a:pPr algn="just">
              <a:buFontTx/>
              <a:buChar char="-"/>
            </a:pPr>
            <a:r>
              <a:rPr lang="cs-CZ" sz="2800" dirty="0"/>
              <a:t>n</a:t>
            </a:r>
            <a:r>
              <a:rPr lang="cs-CZ" sz="2800" dirty="0" smtClean="0"/>
              <a:t>áměty na výběr pomůcek a na úpravy domácího prostředí</a:t>
            </a:r>
          </a:p>
          <a:p>
            <a:pPr algn="just">
              <a:buFontTx/>
              <a:buChar char="-"/>
            </a:pPr>
            <a:r>
              <a:rPr lang="cs-CZ" sz="2800" dirty="0"/>
              <a:t>f</a:t>
            </a:r>
            <a:r>
              <a:rPr lang="cs-CZ" sz="2800" dirty="0" smtClean="0"/>
              <a:t>unkční vyšetření zraku</a:t>
            </a:r>
          </a:p>
          <a:p>
            <a:pPr algn="just">
              <a:buFontTx/>
              <a:buChar char="-"/>
            </a:pPr>
            <a:r>
              <a:rPr lang="cs-CZ" sz="2800" dirty="0"/>
              <a:t>p</a:t>
            </a:r>
            <a:r>
              <a:rPr lang="cs-CZ" sz="2800" dirty="0" smtClean="0"/>
              <a:t>ůjčování speciálních hraček, pomůcek, literatury, videa, CD, DVD</a:t>
            </a:r>
          </a:p>
          <a:p>
            <a:pPr algn="just">
              <a:buFontTx/>
              <a:buChar char="-"/>
            </a:pPr>
            <a:r>
              <a:rPr lang="cs-CZ" sz="2800" dirty="0"/>
              <a:t>z</a:t>
            </a:r>
            <a:r>
              <a:rPr lang="cs-CZ" sz="2800" dirty="0" smtClean="0"/>
              <a:t>pravodaj pro rodiče Rolnička</a:t>
            </a:r>
          </a:p>
          <a:p>
            <a:pPr algn="just">
              <a:buFontTx/>
              <a:buChar char="-"/>
            </a:pPr>
            <a:r>
              <a:rPr lang="cs-CZ" sz="2800" dirty="0"/>
              <a:t>p</a:t>
            </a:r>
            <a:r>
              <a:rPr lang="cs-CZ" sz="2800" dirty="0" smtClean="0"/>
              <a:t>omoc při výběru předškolního zařízení</a:t>
            </a:r>
          </a:p>
          <a:p>
            <a:pPr algn="just">
              <a:buFontTx/>
              <a:buChar char="-"/>
            </a:pPr>
            <a:r>
              <a:rPr lang="cs-CZ" sz="2800" dirty="0"/>
              <a:t>o</a:t>
            </a:r>
            <a:r>
              <a:rPr lang="cs-CZ" sz="2800" dirty="0" smtClean="0"/>
              <a:t>dborné instruktáže pro spolupracující zařízení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291264" cy="593752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PRÁCE S RODINOU</a:t>
            </a:r>
          </a:p>
          <a:p>
            <a:pPr>
              <a:buNone/>
            </a:pPr>
            <a:r>
              <a:rPr lang="cs-CZ" dirty="0" smtClean="0"/>
              <a:t>Jak se rodina o nás dozví?</a:t>
            </a:r>
          </a:p>
          <a:p>
            <a:pPr>
              <a:buFontTx/>
              <a:buChar char="-"/>
            </a:pPr>
            <a:r>
              <a:rPr lang="cs-CZ" dirty="0" smtClean="0"/>
              <a:t>lékaři (oční lékař, </a:t>
            </a:r>
            <a:r>
              <a:rPr lang="cs-CZ" dirty="0" err="1" smtClean="0"/>
              <a:t>neonatolog</a:t>
            </a:r>
            <a:r>
              <a:rPr lang="cs-CZ" dirty="0" smtClean="0"/>
              <a:t>, neurolog, pediatr, fyzioterapeut)</a:t>
            </a:r>
          </a:p>
          <a:p>
            <a:pPr>
              <a:buFontTx/>
              <a:buChar char="-"/>
            </a:pPr>
            <a:r>
              <a:rPr lang="cs-CZ" dirty="0"/>
              <a:t>r</a:t>
            </a:r>
            <a:r>
              <a:rPr lang="cs-CZ" dirty="0" smtClean="0"/>
              <a:t>odiče</a:t>
            </a:r>
          </a:p>
          <a:p>
            <a:pPr>
              <a:buFontTx/>
              <a:buChar char="-"/>
            </a:pPr>
            <a:r>
              <a:rPr lang="cs-CZ" dirty="0" smtClean="0"/>
              <a:t>i</a:t>
            </a:r>
            <a:r>
              <a:rPr lang="cs-CZ" dirty="0" smtClean="0"/>
              <a:t>nternet</a:t>
            </a: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    Jsme služba vyžádaná, tedy rodina kontaktuje nás!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60648"/>
            <a:ext cx="8147248" cy="5865515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/>
              <a:t>Konzultace před komplexním posouzením – probíhá v domácím prostředí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předání informací kdo jsme, pro koho jsme, co děláme apod.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zjištění důvodu proč nás rodina kontaktovala</a:t>
            </a:r>
          </a:p>
          <a:p>
            <a:pPr algn="just">
              <a:buFontTx/>
              <a:buChar char="-"/>
            </a:pPr>
            <a:r>
              <a:rPr lang="cs-CZ" sz="2400" dirty="0"/>
              <a:t>p</a:t>
            </a:r>
            <a:r>
              <a:rPr lang="cs-CZ" sz="2400" dirty="0" smtClean="0"/>
              <a:t>ozvání na komplexní posouzení</a:t>
            </a:r>
          </a:p>
          <a:p>
            <a:pPr algn="just">
              <a:buNone/>
            </a:pPr>
            <a:endParaRPr lang="cs-CZ" sz="2400" dirty="0"/>
          </a:p>
          <a:p>
            <a:pPr algn="just"/>
            <a:r>
              <a:rPr lang="cs-CZ" sz="2400" dirty="0" smtClean="0"/>
              <a:t>Komplexní posouzení – probíhá ve středisku</a:t>
            </a:r>
          </a:p>
          <a:p>
            <a:pPr algn="just">
              <a:buFontTx/>
              <a:buChar char="-"/>
            </a:pPr>
            <a:r>
              <a:rPr lang="cs-CZ" sz="2400" dirty="0"/>
              <a:t>p</a:t>
            </a:r>
            <a:r>
              <a:rPr lang="cs-CZ" sz="2400" dirty="0" smtClean="0"/>
              <a:t>osouzení potřeb rodiny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funkční vyšetření zraku</a:t>
            </a:r>
          </a:p>
          <a:p>
            <a:pPr algn="just">
              <a:buFontTx/>
              <a:buChar char="-"/>
            </a:pPr>
            <a:r>
              <a:rPr lang="cs-CZ" sz="2400" dirty="0"/>
              <a:t>n</a:t>
            </a:r>
            <a:r>
              <a:rPr lang="cs-CZ" sz="2400" dirty="0" smtClean="0"/>
              <a:t>abídka služby</a:t>
            </a:r>
          </a:p>
          <a:p>
            <a:pPr algn="just">
              <a:buFontTx/>
              <a:buChar char="-"/>
            </a:pPr>
            <a:r>
              <a:rPr lang="cs-CZ" sz="2400" dirty="0"/>
              <a:t>d</a:t>
            </a:r>
            <a:r>
              <a:rPr lang="cs-CZ" sz="2400" dirty="0" smtClean="0"/>
              <a:t>ohoda o poskytování služeb</a:t>
            </a:r>
          </a:p>
          <a:p>
            <a:pPr algn="just">
              <a:buNone/>
            </a:pPr>
            <a:endParaRPr lang="cs-CZ" sz="2400" dirty="0"/>
          </a:p>
          <a:p>
            <a:pPr algn="just"/>
            <a:r>
              <a:rPr lang="cs-CZ" sz="2400" dirty="0" smtClean="0"/>
              <a:t>Konzultace </a:t>
            </a:r>
            <a:r>
              <a:rPr lang="cs-CZ" sz="2400" smtClean="0"/>
              <a:t>v rodině</a:t>
            </a:r>
            <a:endParaRPr lang="cs-CZ" sz="2400" dirty="0" smtClean="0"/>
          </a:p>
          <a:p>
            <a:pPr algn="just">
              <a:buFontTx/>
              <a:buChar char="-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340</Words>
  <Application>Microsoft Office PowerPoint</Application>
  <PresentationFormat>Předvádění na obrazovce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 Středisko rané péče SPRP Brno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srpbrno</dc:creator>
  <cp:lastModifiedBy>srpbrno</cp:lastModifiedBy>
  <cp:revision>16</cp:revision>
  <dcterms:created xsi:type="dcterms:W3CDTF">2011-11-22T08:57:48Z</dcterms:created>
  <dcterms:modified xsi:type="dcterms:W3CDTF">2011-11-23T07:50:56Z</dcterms:modified>
</cp:coreProperties>
</file>