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3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CBB646-AA39-4174-91AB-5E6B33BF512A}" type="datetimeFigureOut">
              <a:rPr lang="cs-CZ" smtClean="0"/>
              <a:pPr/>
              <a:t>23.9.2010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EBB061-E7D5-4B22-922F-5D2F81340F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928688" y="2786063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cs-CZ" smtClean="0"/>
              <a:t>Úvod do studia geografie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5787" y="2714620"/>
            <a:ext cx="6643733" cy="276385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Na reprezentaci fakulty na vědeckých  a studentských odborných konferencích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Na reprezentaci fakulty na uměleckých a sportovních soutěžích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Na odměnu pro studenty pracující jako pomocné vědecké síly na katedrách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prospěchové stipendium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772400" cy="1362075"/>
          </a:xfrm>
        </p:spPr>
        <p:txBody>
          <a:bodyPr/>
          <a:lstStyle/>
          <a:p>
            <a:r>
              <a:rPr lang="cs-CZ" dirty="0" smtClean="0"/>
              <a:t>Programy podporující studenty, stipendia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Studium zeměpisu na </a:t>
            </a:r>
            <a:r>
              <a:rPr lang="cs-CZ" dirty="0" err="1" smtClean="0"/>
              <a:t>PdF</a:t>
            </a:r>
            <a:r>
              <a:rPr lang="cs-CZ" dirty="0" smtClean="0"/>
              <a:t>  MU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Pod. </a:t>
            </a:r>
            <a:r>
              <a:rPr lang="cs-CZ" sz="2000" dirty="0" smtClean="0">
                <a:solidFill>
                  <a:schemeClr val="tx2"/>
                </a:solidFill>
                <a:latin typeface="Arial" charset="0"/>
                <a:hlinkClick r:id="rId2"/>
              </a:rPr>
              <a:t>www.</a:t>
            </a:r>
            <a:r>
              <a:rPr lang="cs-CZ" sz="2000" dirty="0" err="1" smtClean="0">
                <a:solidFill>
                  <a:schemeClr val="tx2"/>
                </a:solidFill>
                <a:latin typeface="Arial" charset="0"/>
                <a:hlinkClick r:id="rId2"/>
              </a:rPr>
              <a:t>ped.muni.cz</a:t>
            </a: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, odkaz studium, bakalářský program, </a:t>
            </a:r>
            <a:r>
              <a:rPr lang="cs-CZ" sz="2000" dirty="0" err="1" smtClean="0">
                <a:solidFill>
                  <a:schemeClr val="tx2"/>
                </a:solidFill>
                <a:latin typeface="Arial" charset="0"/>
              </a:rPr>
              <a:t>ped</a:t>
            </a: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. asistentství zeměpisu</a:t>
            </a:r>
          </a:p>
          <a:p>
            <a:pPr eaLnBrk="1" hangingPunct="1">
              <a:defRPr/>
            </a:pP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bakalářský stupeň – tříleté st.</a:t>
            </a:r>
          </a:p>
          <a:p>
            <a:pPr eaLnBrk="1" hangingPunct="1">
              <a:defRPr/>
            </a:pP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Analytické disciplíny, metody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1. r. úvod, repetitoria, metody, planetární geografie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2.r.kartografie, geoinformatika, geografie obyvatel a sídel, geologie a geomorfologie, geografie výrobní sféry, 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3.r. klimatologie, geografie nevýrobní sféry, </a:t>
            </a:r>
            <a:r>
              <a:rPr lang="cs-CZ" sz="1600" dirty="0" err="1" smtClean="0">
                <a:solidFill>
                  <a:schemeClr val="tx2"/>
                </a:solidFill>
                <a:latin typeface="Arial" charset="0"/>
              </a:rPr>
              <a:t>pedogeografie</a:t>
            </a: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, biogeografie, obecná regionální geografie,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 kompendium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Státní zkouška, obhajoba bakalářské práce</a:t>
            </a:r>
          </a:p>
          <a:p>
            <a:pPr lvl="1" eaLnBrk="1" hangingPunct="1">
              <a:defRPr/>
            </a:pPr>
            <a:endParaRPr lang="cs-CZ" sz="1600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magisterské studium – 2 roky</a:t>
            </a:r>
          </a:p>
          <a:p>
            <a:pPr eaLnBrk="1" hangingPunct="1">
              <a:defRPr/>
            </a:pPr>
            <a:r>
              <a:rPr lang="cs-CZ" sz="2000" dirty="0" smtClean="0">
                <a:solidFill>
                  <a:schemeClr val="tx2"/>
                </a:solidFill>
                <a:latin typeface="Arial" charset="0"/>
              </a:rPr>
              <a:t>Syntetické disciplíny a didaktika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 regionální geografie, nauka o krajině, didaktika geografie</a:t>
            </a:r>
          </a:p>
          <a:p>
            <a:pPr lvl="1" eaLnBrk="1" hangingPunct="1"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charset="0"/>
              </a:rPr>
              <a:t>Státní zkouška, obhajoba diplomové práce</a:t>
            </a:r>
          </a:p>
          <a:p>
            <a:pPr lvl="1" eaLnBrk="1" hangingPunct="1">
              <a:defRPr/>
            </a:pPr>
            <a:endParaRPr lang="cs-CZ" sz="1600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Formy výuky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přednáška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Seminář,cvičení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terénní výuka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Exkurze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Praxe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Samostudium</a:t>
            </a:r>
          </a:p>
          <a:p>
            <a:pPr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Konzultace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learning</a:t>
            </a:r>
            <a:endParaRPr lang="cs-CZ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24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Ověřování znalostí studenta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průběžně ve výuce – otázky, úkoly na seminářích a cvičeních, písemné testy ohlášené, jejichž splnění (obvykle bodové hodnocení) je podmínkou získání zápočtu)</a:t>
            </a:r>
          </a:p>
          <a:p>
            <a:pPr eaLnBrk="1" hangingPunct="1"/>
            <a:r>
              <a:rPr lang="cs-CZ" smtClean="0"/>
              <a:t>prezentace a obhajoba písemné práce (např.seminární práce)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Ukončení předmětu:k, </a:t>
            </a:r>
            <a:r>
              <a:rPr lang="cs-CZ" dirty="0" err="1" smtClean="0"/>
              <a:t>zk</a:t>
            </a:r>
            <a:r>
              <a:rPr lang="cs-CZ" dirty="0" smtClean="0"/>
              <a:t>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kolokvium (rozprava) </a:t>
            </a:r>
          </a:p>
          <a:p>
            <a:pPr lvl="1" eaLnBrk="1" hangingPunct="1"/>
            <a:r>
              <a:rPr lang="cs-CZ" smtClean="0"/>
              <a:t>– splnil, nesplnil  </a:t>
            </a:r>
          </a:p>
          <a:p>
            <a:pPr eaLnBrk="1" hangingPunct="1"/>
            <a:r>
              <a:rPr lang="cs-CZ" smtClean="0"/>
              <a:t>Zkouška,</a:t>
            </a:r>
          </a:p>
          <a:p>
            <a:pPr lvl="1" eaLnBrk="1" hangingPunct="1"/>
            <a:r>
              <a:rPr lang="cs-CZ" smtClean="0"/>
              <a:t> různé formy – písemná, ústní, obojí,  A – F</a:t>
            </a:r>
          </a:p>
          <a:p>
            <a:pPr eaLnBrk="1" hangingPunct="1"/>
            <a:r>
              <a:rPr lang="cs-CZ" smtClean="0"/>
              <a:t>Závěrečná státní zkouška</a:t>
            </a:r>
          </a:p>
          <a:p>
            <a:pPr lvl="1" eaLnBrk="1" hangingPunct="1"/>
            <a:r>
              <a:rPr lang="cs-CZ" smtClean="0"/>
              <a:t>Komise, okruhy, obhajoba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Ukončení předmětu, z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zápočet – za splnění povinností během výukového období daného předmětu (učitel je na počátku semestru sdělí: např. odevzdání prací, referování, docházka, testy s min. počtem bodů apod.),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zápočtový týden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klasifikace: z, n,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příp. klasifikovaný zápočet  A - F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Komunikace student - učitel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ústní, dle zásad chování, slušnost,  univerzitní prostředí: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(zdravení, přednost ve dveřích, pomoc)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písemné: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žádost – čistý formulář nebo list, smysluplný text, podpis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email – dopis, tj, dle zásad psaní dopisu (oslovení, vlastní sdělení, poděkování, rozloučení, jméno + student…semestru, kombinace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Obecné předpoklady pro studium zeměpisu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1857364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chemeClr val="tx2"/>
                </a:solidFill>
                <a:latin typeface="Arial" charset="0"/>
              </a:rPr>
              <a:t>morálně volní vlastnosti, zodpovědnost, houževnatost, ctižádost</a:t>
            </a:r>
          </a:p>
          <a:p>
            <a:pPr eaLnBrk="1" hangingPunct="1">
              <a:defRPr/>
            </a:pPr>
            <a:r>
              <a:rPr lang="cs-CZ" sz="3600" dirty="0" smtClean="0">
                <a:solidFill>
                  <a:schemeClr val="tx2"/>
                </a:solidFill>
                <a:latin typeface="Arial" charset="0"/>
              </a:rPr>
              <a:t>zájem o obor</a:t>
            </a:r>
          </a:p>
          <a:p>
            <a:pPr eaLnBrk="1" hangingPunct="1">
              <a:defRPr/>
            </a:pPr>
            <a:r>
              <a:rPr lang="cs-CZ" sz="3600" dirty="0" smtClean="0">
                <a:solidFill>
                  <a:schemeClr val="tx2"/>
                </a:solidFill>
                <a:latin typeface="Arial" charset="0"/>
              </a:rPr>
              <a:t>dobrá fyzická a psychická kondice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Konkrétní předpoklady pro studium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1"/>
            <a:ext cx="8229600" cy="3000396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velmi dobrá znalost geografie SŠ</a:t>
            </a: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schopnost samostatně studovat a studium si organizovat</a:t>
            </a:r>
          </a:p>
          <a:p>
            <a:pPr eaLnBrk="1" hangingPunct="1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práce s PC, Word a Excel,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powerpoint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 příp. grafické programy,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714375"/>
            <a:ext cx="7772400" cy="1143000"/>
          </a:xfrm>
        </p:spPr>
        <p:txBody>
          <a:bodyPr/>
          <a:lstStyle/>
          <a:p>
            <a:pPr eaLnBrk="1" hangingPunct="1"/>
            <a:r>
              <a:rPr lang="cs-CZ" smtClean="0"/>
              <a:t>Zapojení se do geografického dění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2071678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odborná práce na katedře, spoluúčast na velkých projektech, výzkumu, terénních mapováních a šetřeních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fakultní projekty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členství v České geografické společnosti a aktivní práce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vlastní příprava akcí s geografickým obsahem (Studenti sobě)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vedení geografických kroužků, pomoc při zeměpisné olympiádě, podpora organizování konference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vlastní účast na soutěžích – SVOP, </a:t>
            </a:r>
            <a:r>
              <a:rPr lang="cs-CZ" sz="2800" dirty="0" err="1" smtClean="0"/>
              <a:t>GISáček</a:t>
            </a:r>
            <a:r>
              <a:rPr lang="cs-CZ" sz="2800" dirty="0" smtClean="0"/>
              <a:t>, studentská konference ESRI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857232"/>
            <a:ext cx="7772400" cy="1362075"/>
          </a:xfrm>
        </p:spPr>
        <p:txBody>
          <a:bodyPr/>
          <a:lstStyle/>
          <a:p>
            <a:r>
              <a:rPr lang="cs-CZ" sz="3200" dirty="0" smtClean="0"/>
              <a:t>PŘEDPOKLÁDANÝ PROGRAM A ORGANIZACE VÝUKY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57224" y="2214554"/>
            <a:ext cx="7000924" cy="4143404"/>
          </a:xfr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PŘEDNÁŠEJÍCÍ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doc.PaedDr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. Eduard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Hofmann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, CSc.  - Úvod do studia geografie 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oc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. RNDr. Jaromír Kolejka, CSc. – Úvod do studia 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geografie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PhDr.  Hana Svatoňová, PhD., garant předmětu</a:t>
            </a:r>
            <a:endParaRPr lang="cs-CZ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prof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. RNDr. Pavel Prošek,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CSc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,  MU- geografie ve výzkumu polárních oblastí 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prof. RNDr. Jaromír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Demek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DrSc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,; AOPK - geografie ve výzkumu krajiny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doc. RNDr.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Tadeusz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Siwek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CSc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, -OU prezident České geografické společnosti;  - světové a národní společenství  geografů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doc.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Ing.Marian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cs-CZ" sz="1800" dirty="0" err="1" smtClean="0">
                <a:solidFill>
                  <a:schemeClr val="tx2">
                    <a:lumMod val="75000"/>
                  </a:schemeClr>
                </a:solidFill>
              </a:rPr>
              <a:t>Rybansky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 ,CSc. –Univerzita obrany, geografie a kartografie pro armádu</a:t>
            </a:r>
            <a:endParaRPr lang="cs-CZ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/>
              <a:t>Bezpečnost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ochrana sebe i majetku školy</a:t>
            </a:r>
          </a:p>
          <a:p>
            <a:pPr eaLnBrk="1" hangingPunct="1"/>
            <a:r>
              <a:rPr lang="cs-CZ" smtClean="0"/>
              <a:t>zákaz kouření v budovách</a:t>
            </a:r>
          </a:p>
          <a:p>
            <a:pPr eaLnBrk="1" hangingPunct="1"/>
            <a:r>
              <a:rPr lang="cs-CZ" smtClean="0"/>
              <a:t>zákaz účasti ve výuce pod vlivem alkoholu či omamných látek</a:t>
            </a:r>
          </a:p>
          <a:p>
            <a:pPr eaLnBrk="1" hangingPunct="1"/>
            <a:r>
              <a:rPr lang="cs-CZ" smtClean="0"/>
              <a:t>pozor na krádeže – svoje věci, učebny musí být po odchodu všech ihned uzamčeny nebo zakódovány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Oblečení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857375"/>
            <a:ext cx="77724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během výuky: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ve škole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v terénu – vždy nutno přizpůsobit prostředí, myslet na možné změny počasí, 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000" dirty="0" smtClean="0"/>
              <a:t>sportovní pevná obuv, šusťáková  bunda,  sport. kalhoty, funkční oblečení, batoh, jídlo a pití, příp. léky s sebou a upozornění učitele - handicap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ústní zkouška- muži min. kravata nebo oblek, </a:t>
            </a:r>
            <a:r>
              <a:rPr lang="cs-CZ" sz="2800" dirty="0" err="1" smtClean="0"/>
              <a:t>oblek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písemná zkouška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zápočet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státní zkouška a obhajoba práce, slavnostní oblečení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928688" y="357188"/>
            <a:ext cx="7772400" cy="1143000"/>
          </a:xfrm>
        </p:spPr>
        <p:txBody>
          <a:bodyPr/>
          <a:lstStyle/>
          <a:p>
            <a:r>
              <a:rPr lang="cs-CZ" sz="2400" dirty="0" smtClean="0"/>
              <a:t>Úkoly vycházející z přednášky č. 1., doporučující charakter</a:t>
            </a:r>
            <a:br>
              <a:rPr lang="cs-CZ" sz="2400" dirty="0" smtClean="0"/>
            </a:br>
            <a:endParaRPr lang="cs-CZ" sz="2400" dirty="0" smtClean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857224" y="1214422"/>
            <a:ext cx="7772400" cy="4114800"/>
          </a:xfrm>
        </p:spPr>
        <p:txBody>
          <a:bodyPr>
            <a:noAutofit/>
          </a:bodyPr>
          <a:lstStyle/>
          <a:p>
            <a:pPr lvl="0"/>
            <a:r>
              <a:rPr lang="cs-CZ" sz="1800" dirty="0" smtClean="0"/>
              <a:t>seznámit se s webovými stránkami MU a </a:t>
            </a:r>
            <a:r>
              <a:rPr lang="cs-CZ" sz="1800" dirty="0" err="1" smtClean="0"/>
              <a:t>PdF</a:t>
            </a:r>
            <a:r>
              <a:rPr lang="cs-CZ" sz="1800" dirty="0" smtClean="0"/>
              <a:t>,</a:t>
            </a:r>
          </a:p>
          <a:p>
            <a:pPr lvl="0"/>
            <a:r>
              <a:rPr lang="cs-CZ" sz="1800" dirty="0" smtClean="0"/>
              <a:t>seznámit se s </a:t>
            </a:r>
            <a:r>
              <a:rPr lang="cs-CZ" sz="1800" dirty="0" err="1" smtClean="0"/>
              <a:t>IS.MUNI.cz</a:t>
            </a:r>
            <a:r>
              <a:rPr lang="cs-CZ" sz="1800" dirty="0" smtClean="0"/>
              <a:t>,</a:t>
            </a:r>
          </a:p>
          <a:p>
            <a:pPr lvl="0"/>
            <a:r>
              <a:rPr lang="cs-CZ" sz="1800" dirty="0" smtClean="0"/>
              <a:t>harmonogram akademického roku, </a:t>
            </a:r>
          </a:p>
          <a:p>
            <a:pPr lvl="0"/>
            <a:r>
              <a:rPr lang="cs-CZ" sz="1800" dirty="0" smtClean="0"/>
              <a:t>zjistit si, které podmínky je třeba splnit v daném roce – počet kreditů</a:t>
            </a:r>
          </a:p>
          <a:p>
            <a:pPr lvl="0"/>
            <a:r>
              <a:rPr lang="cs-CZ" sz="1800" dirty="0" smtClean="0"/>
              <a:t>zjistit si rozvrh</a:t>
            </a:r>
          </a:p>
          <a:p>
            <a:pPr lvl="0"/>
            <a:r>
              <a:rPr lang="cs-CZ" sz="1800" dirty="0" smtClean="0"/>
              <a:t>zpracovat si vlastní kalendář úkolů ,doplňovat  středoškolskou látku - zeměpis</a:t>
            </a:r>
          </a:p>
          <a:p>
            <a:pPr lvl="0"/>
            <a:r>
              <a:rPr lang="cs-CZ" sz="1800" dirty="0" smtClean="0"/>
              <a:t>projít si budovy </a:t>
            </a:r>
            <a:r>
              <a:rPr lang="cs-CZ" sz="1800" dirty="0" err="1" smtClean="0"/>
              <a:t>PdF</a:t>
            </a:r>
            <a:r>
              <a:rPr lang="cs-CZ" sz="1800" dirty="0" smtClean="0"/>
              <a:t> MU (tělocvična, hřiště, prodejna knih, občerstvení, katedry, studijní odd., děkanát).</a:t>
            </a:r>
          </a:p>
          <a:p>
            <a:pPr lvl="0"/>
            <a:r>
              <a:rPr lang="cs-CZ" sz="1800" dirty="0" smtClean="0"/>
              <a:t>navštívit studovnu </a:t>
            </a:r>
            <a:r>
              <a:rPr lang="cs-CZ" sz="1800" dirty="0" err="1" smtClean="0"/>
              <a:t>PdF</a:t>
            </a:r>
            <a:r>
              <a:rPr lang="cs-CZ" sz="1800" dirty="0" smtClean="0"/>
              <a:t> MU, zjistit , kde je geografická literatura, vyřídit si průkaz pro vypůjčování knih v </a:t>
            </a:r>
            <a:r>
              <a:rPr lang="cs-CZ" sz="1800" dirty="0" err="1" smtClean="0"/>
              <a:t>PdF</a:t>
            </a:r>
            <a:r>
              <a:rPr lang="cs-CZ" sz="1800" dirty="0" smtClean="0"/>
              <a:t>,</a:t>
            </a:r>
          </a:p>
          <a:p>
            <a:pPr lvl="0"/>
            <a:r>
              <a:rPr lang="cs-CZ" sz="1800" dirty="0" smtClean="0"/>
              <a:t>zjistit, kde jsou další univerzitní studovny a počítačové sály</a:t>
            </a:r>
          </a:p>
          <a:p>
            <a:pPr lvl="0"/>
            <a:r>
              <a:rPr lang="cs-CZ" sz="1800" b="1" dirty="0" smtClean="0"/>
              <a:t>koupit si  min. jeden dobrý atlas</a:t>
            </a:r>
          </a:p>
          <a:p>
            <a:pPr lvl="0"/>
            <a:r>
              <a:rPr lang="cs-CZ" sz="1800" dirty="0" smtClean="0"/>
              <a:t>mimoškolní vzdělávání – j</a:t>
            </a:r>
            <a:r>
              <a:rPr lang="cs-CZ" sz="1800" b="1" dirty="0" smtClean="0"/>
              <a:t>azyky</a:t>
            </a:r>
            <a:r>
              <a:rPr lang="cs-CZ" sz="1800" dirty="0" smtClean="0"/>
              <a:t>, PC, </a:t>
            </a:r>
            <a:r>
              <a:rPr lang="cs-CZ" sz="1800" b="1" dirty="0" smtClean="0"/>
              <a:t>kultura, sport </a:t>
            </a:r>
            <a:r>
              <a:rPr lang="cs-CZ" sz="1800" dirty="0" smtClean="0"/>
              <a:t>a další</a:t>
            </a:r>
          </a:p>
          <a:p>
            <a:pPr lvl="0"/>
            <a:r>
              <a:rPr lang="cs-CZ" sz="1800" b="1" dirty="0" smtClean="0"/>
              <a:t>vhodně organizovat svoje </a:t>
            </a:r>
            <a:r>
              <a:rPr lang="cs-CZ" sz="1800" dirty="0" smtClean="0"/>
              <a:t>poznámky z přednášek a cvičení, </a:t>
            </a:r>
          </a:p>
          <a:p>
            <a:pPr eaLnBrk="1" hangingPunct="1"/>
            <a:endParaRPr 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772400" cy="1362075"/>
          </a:xfrm>
        </p:spPr>
        <p:txBody>
          <a:bodyPr/>
          <a:lstStyle/>
          <a:p>
            <a:r>
              <a:rPr lang="cs-CZ" dirty="0" smtClean="0"/>
              <a:t>Podmínky pro úspěšné zakončení předmětu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2911" y="2571744"/>
            <a:ext cx="7072362" cy="28352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Podmínky a úkoly: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Účast na přednáškách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Práce : překlady textů  ve studijních materiálech, které se týkají  současné geografie  v zápočtovém týdnu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Splnění předmětů Repetitorií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Vykonání zkoušky (písemná forma) ve zkouškovém období 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Souborné otázky pro zkoušku (kromě dílčích)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2000240"/>
            <a:ext cx="7772400" cy="4572000"/>
          </a:xfrm>
        </p:spPr>
        <p:txBody>
          <a:bodyPr/>
          <a:lstStyle/>
          <a:p>
            <a:pPr lvl="0"/>
            <a:r>
              <a:rPr lang="cs-CZ" sz="2400" dirty="0" smtClean="0"/>
              <a:t>Věda, vědecké poznání a jeho vývoj, geografie jako vědní obor, definice geografie, objekt a předmět studia</a:t>
            </a:r>
          </a:p>
          <a:p>
            <a:pPr lvl="0"/>
            <a:r>
              <a:rPr lang="cs-CZ" sz="2400" dirty="0" smtClean="0"/>
              <a:t>Postavení geografie v systému věd a její vnitřní strukturace. Dílčí disciplíny geografie.</a:t>
            </a:r>
          </a:p>
          <a:p>
            <a:pPr lvl="0"/>
            <a:r>
              <a:rPr lang="cs-CZ" sz="2400" dirty="0" smtClean="0"/>
              <a:t>Krajinná sféra a její vymezení</a:t>
            </a:r>
          </a:p>
          <a:p>
            <a:pPr lvl="0"/>
            <a:r>
              <a:rPr lang="cs-CZ" sz="2400" dirty="0" smtClean="0"/>
              <a:t>Teorie systémů a  její aplikace v geografii</a:t>
            </a:r>
          </a:p>
          <a:p>
            <a:pPr lvl="0"/>
            <a:r>
              <a:rPr lang="cs-CZ" sz="2400" dirty="0" smtClean="0"/>
              <a:t>Etapy vývoje  geografie, velké zámořské objevy</a:t>
            </a:r>
          </a:p>
          <a:p>
            <a:pPr lvl="0"/>
            <a:r>
              <a:rPr lang="cs-CZ" sz="2400" dirty="0" smtClean="0"/>
              <a:t>Světové a české společnosti geografů, současný výzkum v geografii, přínos geografie pro společnost</a:t>
            </a:r>
          </a:p>
          <a:p>
            <a:pPr>
              <a:defRPr/>
            </a:pPr>
            <a:endParaRPr lang="cs-CZ" sz="2400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2400" dirty="0" smtClean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7772400" cy="1143000"/>
          </a:xfrm>
        </p:spPr>
        <p:txBody>
          <a:bodyPr/>
          <a:lstStyle/>
          <a:p>
            <a:r>
              <a:rPr lang="cs-CZ" dirty="0" smtClean="0"/>
              <a:t>Pedagogická fakulta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2071678"/>
            <a:ext cx="7772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umístění</a:t>
            </a:r>
          </a:p>
          <a:p>
            <a:pPr eaLnBrk="1" hangingPunct="1">
              <a:defRPr/>
            </a:pPr>
            <a:r>
              <a:rPr lang="cs-CZ" sz="2800" dirty="0" smtClean="0"/>
              <a:t>pracoviště fakulty </a:t>
            </a:r>
          </a:p>
          <a:p>
            <a:pPr eaLnBrk="1" hangingPunct="1">
              <a:defRPr/>
            </a:pPr>
            <a:r>
              <a:rPr lang="cs-CZ" sz="2800" dirty="0" smtClean="0"/>
              <a:t>vedení fakulty – děkan, proděkani</a:t>
            </a:r>
          </a:p>
          <a:p>
            <a:pPr eaLnBrk="1" hangingPunct="1">
              <a:defRPr/>
            </a:pPr>
            <a:r>
              <a:rPr lang="cs-CZ" sz="2800" dirty="0" smtClean="0"/>
              <a:t>senát</a:t>
            </a:r>
          </a:p>
          <a:p>
            <a:pPr eaLnBrk="1" hangingPunct="1">
              <a:defRPr/>
            </a:pPr>
            <a:r>
              <a:rPr lang="cs-CZ" sz="2800" dirty="0" smtClean="0"/>
              <a:t>studijní oddělení</a:t>
            </a:r>
          </a:p>
          <a:p>
            <a:pPr eaLnBrk="1" hangingPunct="1">
              <a:defRPr/>
            </a:pPr>
            <a:r>
              <a:rPr lang="cs-CZ" sz="2800" dirty="0" smtClean="0"/>
              <a:t>studovna a knihovna </a:t>
            </a: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>
                <a:hlinkClick r:id="rId3"/>
              </a:rPr>
              <a:t>www.</a:t>
            </a:r>
            <a:r>
              <a:rPr lang="cs-CZ" sz="2800" dirty="0" err="1" smtClean="0">
                <a:hlinkClick r:id="rId3"/>
              </a:rPr>
              <a:t>ped.muni.cz</a:t>
            </a: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Studijní a zkušební řád</a:t>
            </a:r>
            <a:endParaRPr lang="cs-CZ" sz="2800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929190" y="5715016"/>
          <a:ext cx="1019175" cy="485775"/>
        </p:xfrm>
        <a:graphic>
          <a:graphicData uri="http://schemas.openxmlformats.org/presentationml/2006/ole">
            <p:oleObj spid="_x0000_s1026" name="Balíček" r:id="rId4" imgW="101916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Katedra geografie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www.</a:t>
            </a:r>
            <a:r>
              <a:rPr lang="cs-CZ" sz="3200" dirty="0" err="1" smtClean="0">
                <a:solidFill>
                  <a:schemeClr val="tx2"/>
                </a:solidFill>
                <a:latin typeface="Arial" charset="0"/>
              </a:rPr>
              <a:t>ped.muni.cz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/</a:t>
            </a:r>
            <a:r>
              <a:rPr lang="cs-CZ" sz="3200" dirty="0" err="1" smtClean="0">
                <a:solidFill>
                  <a:schemeClr val="tx2"/>
                </a:solidFill>
                <a:latin typeface="Arial" charset="0"/>
              </a:rPr>
              <a:t>wgeo</a:t>
            </a:r>
            <a:r>
              <a:rPr lang="cs-CZ" sz="3200" dirty="0" smtClean="0">
                <a:solidFill>
                  <a:schemeClr val="tx2"/>
                </a:solidFill>
                <a:latin typeface="Arial" charset="0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2910" y="2000240"/>
            <a:ext cx="7707339" cy="2379675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Poříčí 7, 2. patro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Prostor  katedry geografie,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 učebny 5 a 5A – domovské učebny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5A – laboratoř 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geoinformatiky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 s nejmodernějším SW v oblasti geografických informačních systémů</a:t>
            </a:r>
          </a:p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Terénní pracoviště v </a:t>
            </a:r>
            <a:r>
              <a:rPr lang="cs-CZ" sz="2800" dirty="0" err="1" smtClean="0">
                <a:solidFill>
                  <a:schemeClr val="tx2">
                    <a:lumMod val="75000"/>
                  </a:schemeClr>
                </a:solidFill>
              </a:rPr>
              <a:t>Jedovnicích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1362075"/>
          </a:xfrm>
        </p:spPr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071678"/>
            <a:ext cx="7635901" cy="4572031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Vedoucí katedry 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: PhDr.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et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Mgr. Hana Svatoňová,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Učitelé: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Doc. PaedDr. Eduard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Hofmann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CSc.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Doc. RNDr. Jaromír Kolejka, CSc.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PhDr.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et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Mgr. Hana Svatoňová,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RNDr. Daniel Borecký, CSc.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RNDr. Aleš Ruda,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Mgr. Darina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Mísařová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Ph.D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512064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Mgr.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et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Ing. Libor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Lněnička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err="1" smtClean="0">
                <a:solidFill>
                  <a:schemeClr val="tx2">
                    <a:lumMod val="75000"/>
                  </a:schemeClr>
                </a:solidFill>
              </a:rPr>
              <a:t>Doktorandi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: Mgr. Kateřina Mrázková</a:t>
            </a:r>
          </a:p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Sekretářka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:  Kateřina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Honigová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358114" cy="714380"/>
          </a:xfrm>
        </p:spPr>
        <p:txBody>
          <a:bodyPr/>
          <a:lstStyle/>
          <a:p>
            <a:r>
              <a:rPr lang="cs-CZ" dirty="0" smtClean="0"/>
              <a:t>Struktura katedry,</a:t>
            </a:r>
            <a:br>
              <a:rPr lang="cs-CZ" dirty="0" smtClean="0"/>
            </a:br>
            <a:r>
              <a:rPr lang="cs-CZ" dirty="0" smtClean="0"/>
              <a:t> personální složení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0034" y="2357430"/>
            <a:ext cx="7772400" cy="1500187"/>
          </a:xfrm>
        </p:spPr>
        <p:txBody>
          <a:bodyPr/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1 projekt podporovaný EU,ESF</a:t>
            </a: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2 projekty podporované Grantovou agenturou ČR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772400" cy="1362075"/>
          </a:xfrm>
        </p:spPr>
        <p:txBody>
          <a:bodyPr/>
          <a:lstStyle/>
          <a:p>
            <a:r>
              <a:rPr lang="cs-CZ" dirty="0" smtClean="0"/>
              <a:t>Aktuálně  řešené velké projekty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1066</Words>
  <Application>Microsoft Office PowerPoint</Application>
  <PresentationFormat>Předvádění na obrazovce (4:3)</PresentationFormat>
  <Paragraphs>148</Paragraphs>
  <Slides>22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Metro</vt:lpstr>
      <vt:lpstr>Balíček</vt:lpstr>
      <vt:lpstr>Úvod do studia geografie</vt:lpstr>
      <vt:lpstr>PŘEDPOKLÁDANÝ PROGRAM A ORGANIZACE VÝUKY </vt:lpstr>
      <vt:lpstr>Podmínky pro úspěšné zakončení předmětu</vt:lpstr>
      <vt:lpstr>Souborné otázky pro zkoušku (kromě dílčích)</vt:lpstr>
      <vt:lpstr>Pedagogická fakulta   </vt:lpstr>
      <vt:lpstr>Katedra geografie</vt:lpstr>
      <vt:lpstr>umístění</vt:lpstr>
      <vt:lpstr>Struktura katedry,  personální složení </vt:lpstr>
      <vt:lpstr>Aktuálně  řešené velké projekty</vt:lpstr>
      <vt:lpstr>Programy podporující studenty, stipendia</vt:lpstr>
      <vt:lpstr>Studium zeměpisu na PdF  MU</vt:lpstr>
      <vt:lpstr>Formy výuky</vt:lpstr>
      <vt:lpstr>Ověřování znalostí studenta</vt:lpstr>
      <vt:lpstr>Ukončení předmětu:k, zk.</vt:lpstr>
      <vt:lpstr>Ukončení předmětu, z</vt:lpstr>
      <vt:lpstr>Komunikace student - učitel</vt:lpstr>
      <vt:lpstr>Obecné předpoklady pro studium zeměpisu</vt:lpstr>
      <vt:lpstr>Konkrétní předpoklady pro studium</vt:lpstr>
      <vt:lpstr>Zapojení se do geografického dění</vt:lpstr>
      <vt:lpstr>Bezpečnost</vt:lpstr>
      <vt:lpstr>Oblečení</vt:lpstr>
      <vt:lpstr>Úkoly vycházející z přednášky č. 1., doporučující charakter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fakulta   </dc:title>
  <dc:creator>Svatonova</dc:creator>
  <cp:lastModifiedBy>eduard</cp:lastModifiedBy>
  <cp:revision>13</cp:revision>
  <dcterms:created xsi:type="dcterms:W3CDTF">2009-09-16T07:54:08Z</dcterms:created>
  <dcterms:modified xsi:type="dcterms:W3CDTF">2010-09-23T14:02:16Z</dcterms:modified>
</cp:coreProperties>
</file>