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76" r:id="rId5"/>
    <p:sldId id="263" r:id="rId6"/>
    <p:sldId id="275" r:id="rId7"/>
    <p:sldId id="277" r:id="rId8"/>
    <p:sldId id="273" r:id="rId9"/>
    <p:sldId id="264" r:id="rId10"/>
    <p:sldId id="265" r:id="rId11"/>
    <p:sldId id="267" r:id="rId12"/>
    <p:sldId id="268" r:id="rId13"/>
    <p:sldId id="270" r:id="rId14"/>
    <p:sldId id="279" r:id="rId15"/>
    <p:sldId id="272" r:id="rId16"/>
    <p:sldId id="271" r:id="rId17"/>
    <p:sldId id="278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1B7F1B"/>
    <a:srgbClr val="009900"/>
    <a:srgbClr val="CC00CC"/>
    <a:srgbClr val="996F07"/>
    <a:srgbClr val="993300"/>
    <a:srgbClr val="33CC33"/>
    <a:srgbClr val="333399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16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14.10.2012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Documents and Settings\Petra\Plocha\lasotova\Nový objekt - Adobe Photoshop Image.tif"/>
          <p:cNvPicPr>
            <a:picLocks noChangeAspect="1" noChangeArrowheads="1"/>
          </p:cNvPicPr>
          <p:nvPr/>
        </p:nvPicPr>
        <p:blipFill>
          <a:blip r:embed="rId2"/>
          <a:srcRect t="27998" b="48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4143380"/>
            <a:ext cx="7772400" cy="1362075"/>
          </a:xfrm>
        </p:spPr>
        <p:txBody>
          <a:bodyPr>
            <a:normAutofit/>
          </a:bodyPr>
          <a:lstStyle/>
          <a:p>
            <a:r>
              <a:rPr lang="cs-CZ" sz="4600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Mgr. DÁŠA LASOTOVÁ, </a:t>
            </a:r>
            <a:r>
              <a:rPr lang="cs-CZ" sz="4600" cap="non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PhD</a:t>
            </a:r>
            <a:r>
              <a:rPr lang="cs-CZ" sz="4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cs-CZ" sz="4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Elipsa 15"/>
          <p:cNvSpPr/>
          <p:nvPr/>
        </p:nvSpPr>
        <p:spPr>
          <a:xfrm>
            <a:off x="428596" y="4714884"/>
            <a:ext cx="214314" cy="214314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4117" t="2886" r="4117" b="1613"/>
          <a:stretch>
            <a:fillRect/>
          </a:stretch>
        </p:blipFill>
        <p:spPr bwMode="auto">
          <a:xfrm>
            <a:off x="2714612" y="785794"/>
            <a:ext cx="371477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Volný tvar 6"/>
          <p:cNvSpPr/>
          <p:nvPr/>
        </p:nvSpPr>
        <p:spPr>
          <a:xfrm>
            <a:off x="-500098" y="-1350049"/>
            <a:ext cx="9929882" cy="8422387"/>
          </a:xfrm>
          <a:custGeom>
            <a:avLst/>
            <a:gdLst>
              <a:gd name="connsiteX0" fmla="*/ 1196087 w 2329863"/>
              <a:gd name="connsiteY0" fmla="*/ 532262 h 2129050"/>
              <a:gd name="connsiteX1" fmla="*/ 1182440 w 2329863"/>
              <a:gd name="connsiteY1" fmla="*/ 436728 h 2129050"/>
              <a:gd name="connsiteX2" fmla="*/ 1168792 w 2329863"/>
              <a:gd name="connsiteY2" fmla="*/ 395785 h 2129050"/>
              <a:gd name="connsiteX3" fmla="*/ 1086905 w 2329863"/>
              <a:gd name="connsiteY3" fmla="*/ 382137 h 2129050"/>
              <a:gd name="connsiteX4" fmla="*/ 1005019 w 2329863"/>
              <a:gd name="connsiteY4" fmla="*/ 327546 h 2129050"/>
              <a:gd name="connsiteX5" fmla="*/ 977723 w 2329863"/>
              <a:gd name="connsiteY5" fmla="*/ 286603 h 2129050"/>
              <a:gd name="connsiteX6" fmla="*/ 895837 w 2329863"/>
              <a:gd name="connsiteY6" fmla="*/ 259307 h 2129050"/>
              <a:gd name="connsiteX7" fmla="*/ 786654 w 2329863"/>
              <a:gd name="connsiteY7" fmla="*/ 232012 h 2129050"/>
              <a:gd name="connsiteX8" fmla="*/ 363574 w 2329863"/>
              <a:gd name="connsiteY8" fmla="*/ 245659 h 2129050"/>
              <a:gd name="connsiteX9" fmla="*/ 336278 w 2329863"/>
              <a:gd name="connsiteY9" fmla="*/ 286603 h 2129050"/>
              <a:gd name="connsiteX10" fmla="*/ 281687 w 2329863"/>
              <a:gd name="connsiteY10" fmla="*/ 300250 h 2129050"/>
              <a:gd name="connsiteX11" fmla="*/ 227096 w 2329863"/>
              <a:gd name="connsiteY11" fmla="*/ 382137 h 2129050"/>
              <a:gd name="connsiteX12" fmla="*/ 172505 w 2329863"/>
              <a:gd name="connsiteY12" fmla="*/ 464024 h 2129050"/>
              <a:gd name="connsiteX13" fmla="*/ 145210 w 2329863"/>
              <a:gd name="connsiteY13" fmla="*/ 559558 h 2129050"/>
              <a:gd name="connsiteX14" fmla="*/ 131562 w 2329863"/>
              <a:gd name="connsiteY14" fmla="*/ 627797 h 2129050"/>
              <a:gd name="connsiteX15" fmla="*/ 117914 w 2329863"/>
              <a:gd name="connsiteY15" fmla="*/ 682388 h 2129050"/>
              <a:gd name="connsiteX16" fmla="*/ 104266 w 2329863"/>
              <a:gd name="connsiteY16" fmla="*/ 750627 h 2129050"/>
              <a:gd name="connsiteX17" fmla="*/ 76971 w 2329863"/>
              <a:gd name="connsiteY17" fmla="*/ 832513 h 2129050"/>
              <a:gd name="connsiteX18" fmla="*/ 63323 w 2329863"/>
              <a:gd name="connsiteY18" fmla="*/ 873456 h 2129050"/>
              <a:gd name="connsiteX19" fmla="*/ 22380 w 2329863"/>
              <a:gd name="connsiteY19" fmla="*/ 968991 h 2129050"/>
              <a:gd name="connsiteX20" fmla="*/ 22380 w 2329863"/>
              <a:gd name="connsiteY20" fmla="*/ 1569492 h 2129050"/>
              <a:gd name="connsiteX21" fmla="*/ 90619 w 2329863"/>
              <a:gd name="connsiteY21" fmla="*/ 1665027 h 2129050"/>
              <a:gd name="connsiteX22" fmla="*/ 104266 w 2329863"/>
              <a:gd name="connsiteY22" fmla="*/ 1705970 h 2129050"/>
              <a:gd name="connsiteX23" fmla="*/ 240744 w 2329863"/>
              <a:gd name="connsiteY23" fmla="*/ 1787856 h 2129050"/>
              <a:gd name="connsiteX24" fmla="*/ 322631 w 2329863"/>
              <a:gd name="connsiteY24" fmla="*/ 1842448 h 2129050"/>
              <a:gd name="connsiteX25" fmla="*/ 349926 w 2329863"/>
              <a:gd name="connsiteY25" fmla="*/ 1883391 h 2129050"/>
              <a:gd name="connsiteX26" fmla="*/ 431813 w 2329863"/>
              <a:gd name="connsiteY26" fmla="*/ 1965277 h 2129050"/>
              <a:gd name="connsiteX27" fmla="*/ 472756 w 2329863"/>
              <a:gd name="connsiteY27" fmla="*/ 2047164 h 2129050"/>
              <a:gd name="connsiteX28" fmla="*/ 527347 w 2329863"/>
              <a:gd name="connsiteY28" fmla="*/ 2074459 h 2129050"/>
              <a:gd name="connsiteX29" fmla="*/ 609234 w 2329863"/>
              <a:gd name="connsiteY29" fmla="*/ 2101755 h 2129050"/>
              <a:gd name="connsiteX30" fmla="*/ 718416 w 2329863"/>
              <a:gd name="connsiteY30" fmla="*/ 2129050 h 2129050"/>
              <a:gd name="connsiteX31" fmla="*/ 1728350 w 2329863"/>
              <a:gd name="connsiteY31" fmla="*/ 2115403 h 2129050"/>
              <a:gd name="connsiteX32" fmla="*/ 1892123 w 2329863"/>
              <a:gd name="connsiteY32" fmla="*/ 2088107 h 2129050"/>
              <a:gd name="connsiteX33" fmla="*/ 1946714 w 2329863"/>
              <a:gd name="connsiteY33" fmla="*/ 2047164 h 2129050"/>
              <a:gd name="connsiteX34" fmla="*/ 1987657 w 2329863"/>
              <a:gd name="connsiteY34" fmla="*/ 2033516 h 2129050"/>
              <a:gd name="connsiteX35" fmla="*/ 2001305 w 2329863"/>
              <a:gd name="connsiteY35" fmla="*/ 1951630 h 2129050"/>
              <a:gd name="connsiteX36" fmla="*/ 2014953 w 2329863"/>
              <a:gd name="connsiteY36" fmla="*/ 1883391 h 2129050"/>
              <a:gd name="connsiteX37" fmla="*/ 2042249 w 2329863"/>
              <a:gd name="connsiteY37" fmla="*/ 1801504 h 2129050"/>
              <a:gd name="connsiteX38" fmla="*/ 2124135 w 2329863"/>
              <a:gd name="connsiteY38" fmla="*/ 1746913 h 2129050"/>
              <a:gd name="connsiteX39" fmla="*/ 2178726 w 2329863"/>
              <a:gd name="connsiteY39" fmla="*/ 1692322 h 2129050"/>
              <a:gd name="connsiteX40" fmla="*/ 2287908 w 2329863"/>
              <a:gd name="connsiteY40" fmla="*/ 1569492 h 2129050"/>
              <a:gd name="connsiteX41" fmla="*/ 2287908 w 2329863"/>
              <a:gd name="connsiteY41" fmla="*/ 1160059 h 2129050"/>
              <a:gd name="connsiteX42" fmla="*/ 2274260 w 2329863"/>
              <a:gd name="connsiteY42" fmla="*/ 928048 h 2129050"/>
              <a:gd name="connsiteX43" fmla="*/ 2246965 w 2329863"/>
              <a:gd name="connsiteY43" fmla="*/ 736979 h 2129050"/>
              <a:gd name="connsiteX44" fmla="*/ 2219669 w 2329863"/>
              <a:gd name="connsiteY44" fmla="*/ 696036 h 2129050"/>
              <a:gd name="connsiteX45" fmla="*/ 2192374 w 2329863"/>
              <a:gd name="connsiteY45" fmla="*/ 586853 h 2129050"/>
              <a:gd name="connsiteX46" fmla="*/ 2124135 w 2329863"/>
              <a:gd name="connsiteY46" fmla="*/ 504967 h 2129050"/>
              <a:gd name="connsiteX47" fmla="*/ 2069544 w 2329863"/>
              <a:gd name="connsiteY47" fmla="*/ 423080 h 2129050"/>
              <a:gd name="connsiteX48" fmla="*/ 2055896 w 2329863"/>
              <a:gd name="connsiteY48" fmla="*/ 382137 h 2129050"/>
              <a:gd name="connsiteX49" fmla="*/ 2014953 w 2329863"/>
              <a:gd name="connsiteY49" fmla="*/ 368489 h 2129050"/>
              <a:gd name="connsiteX50" fmla="*/ 1919419 w 2329863"/>
              <a:gd name="connsiteY50" fmla="*/ 300250 h 2129050"/>
              <a:gd name="connsiteX51" fmla="*/ 1878475 w 2329863"/>
              <a:gd name="connsiteY51" fmla="*/ 286603 h 2129050"/>
              <a:gd name="connsiteX52" fmla="*/ 1441747 w 2329863"/>
              <a:gd name="connsiteY52" fmla="*/ 300250 h 2129050"/>
              <a:gd name="connsiteX53" fmla="*/ 1387156 w 2329863"/>
              <a:gd name="connsiteY53" fmla="*/ 382137 h 2129050"/>
              <a:gd name="connsiteX54" fmla="*/ 1305269 w 2329863"/>
              <a:gd name="connsiteY54" fmla="*/ 423080 h 2129050"/>
              <a:gd name="connsiteX55" fmla="*/ 1250678 w 2329863"/>
              <a:gd name="connsiteY55" fmla="*/ 436728 h 2129050"/>
              <a:gd name="connsiteX56" fmla="*/ 1209735 w 2329863"/>
              <a:gd name="connsiteY56" fmla="*/ 191068 h 2129050"/>
              <a:gd name="connsiteX57" fmla="*/ 1127849 w 2329863"/>
              <a:gd name="connsiteY57" fmla="*/ 27295 h 2129050"/>
              <a:gd name="connsiteX58" fmla="*/ 1045962 w 2329863"/>
              <a:gd name="connsiteY58" fmla="*/ 0 h 21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29863" h="2129050">
                <a:moveTo>
                  <a:pt x="1196087" y="532262"/>
                </a:moveTo>
                <a:cubicBezTo>
                  <a:pt x="1191538" y="500417"/>
                  <a:pt x="1188749" y="468271"/>
                  <a:pt x="1182440" y="436728"/>
                </a:cubicBezTo>
                <a:cubicBezTo>
                  <a:pt x="1179619" y="422621"/>
                  <a:pt x="1181283" y="402922"/>
                  <a:pt x="1168792" y="395785"/>
                </a:cubicBezTo>
                <a:cubicBezTo>
                  <a:pt x="1144766" y="382056"/>
                  <a:pt x="1114201" y="386686"/>
                  <a:pt x="1086905" y="382137"/>
                </a:cubicBezTo>
                <a:cubicBezTo>
                  <a:pt x="1036444" y="365316"/>
                  <a:pt x="1044339" y="374729"/>
                  <a:pt x="1005019" y="327546"/>
                </a:cubicBezTo>
                <a:cubicBezTo>
                  <a:pt x="994518" y="314945"/>
                  <a:pt x="991632" y="295296"/>
                  <a:pt x="977723" y="286603"/>
                </a:cubicBezTo>
                <a:cubicBezTo>
                  <a:pt x="953325" y="271354"/>
                  <a:pt x="923750" y="266285"/>
                  <a:pt x="895837" y="259307"/>
                </a:cubicBezTo>
                <a:lnTo>
                  <a:pt x="786654" y="232012"/>
                </a:lnTo>
                <a:cubicBezTo>
                  <a:pt x="645627" y="236561"/>
                  <a:pt x="503649" y="228680"/>
                  <a:pt x="363574" y="245659"/>
                </a:cubicBezTo>
                <a:cubicBezTo>
                  <a:pt x="347290" y="247633"/>
                  <a:pt x="349926" y="277504"/>
                  <a:pt x="336278" y="286603"/>
                </a:cubicBezTo>
                <a:cubicBezTo>
                  <a:pt x="320671" y="297007"/>
                  <a:pt x="299884" y="295701"/>
                  <a:pt x="281687" y="300250"/>
                </a:cubicBezTo>
                <a:cubicBezTo>
                  <a:pt x="190823" y="391116"/>
                  <a:pt x="276474" y="293256"/>
                  <a:pt x="227096" y="382137"/>
                </a:cubicBezTo>
                <a:cubicBezTo>
                  <a:pt x="211164" y="410814"/>
                  <a:pt x="182879" y="432902"/>
                  <a:pt x="172505" y="464024"/>
                </a:cubicBezTo>
                <a:cubicBezTo>
                  <a:pt x="157305" y="509624"/>
                  <a:pt x="156636" y="508140"/>
                  <a:pt x="145210" y="559558"/>
                </a:cubicBezTo>
                <a:cubicBezTo>
                  <a:pt x="140178" y="582202"/>
                  <a:pt x="136594" y="605153"/>
                  <a:pt x="131562" y="627797"/>
                </a:cubicBezTo>
                <a:cubicBezTo>
                  <a:pt x="127493" y="646107"/>
                  <a:pt x="121983" y="664078"/>
                  <a:pt x="117914" y="682388"/>
                </a:cubicBezTo>
                <a:cubicBezTo>
                  <a:pt x="112882" y="705032"/>
                  <a:pt x="110369" y="728248"/>
                  <a:pt x="104266" y="750627"/>
                </a:cubicBezTo>
                <a:cubicBezTo>
                  <a:pt x="96696" y="778385"/>
                  <a:pt x="86069" y="805218"/>
                  <a:pt x="76971" y="832513"/>
                </a:cubicBezTo>
                <a:cubicBezTo>
                  <a:pt x="72422" y="846161"/>
                  <a:pt x="69756" y="860589"/>
                  <a:pt x="63323" y="873456"/>
                </a:cubicBezTo>
                <a:cubicBezTo>
                  <a:pt x="29595" y="940915"/>
                  <a:pt x="42462" y="908747"/>
                  <a:pt x="22380" y="968991"/>
                </a:cubicBezTo>
                <a:cubicBezTo>
                  <a:pt x="7931" y="1272418"/>
                  <a:pt x="0" y="1256173"/>
                  <a:pt x="22380" y="1569492"/>
                </a:cubicBezTo>
                <a:cubicBezTo>
                  <a:pt x="28259" y="1651801"/>
                  <a:pt x="25593" y="1632514"/>
                  <a:pt x="90619" y="1665027"/>
                </a:cubicBezTo>
                <a:cubicBezTo>
                  <a:pt x="95168" y="1678675"/>
                  <a:pt x="94094" y="1695798"/>
                  <a:pt x="104266" y="1705970"/>
                </a:cubicBezTo>
                <a:cubicBezTo>
                  <a:pt x="154572" y="1756276"/>
                  <a:pt x="186895" y="1755546"/>
                  <a:pt x="240744" y="1787856"/>
                </a:cubicBezTo>
                <a:cubicBezTo>
                  <a:pt x="268874" y="1804734"/>
                  <a:pt x="322631" y="1842448"/>
                  <a:pt x="322631" y="1842448"/>
                </a:cubicBezTo>
                <a:cubicBezTo>
                  <a:pt x="331729" y="1856096"/>
                  <a:pt x="339029" y="1871132"/>
                  <a:pt x="349926" y="1883391"/>
                </a:cubicBezTo>
                <a:cubicBezTo>
                  <a:pt x="375572" y="1912242"/>
                  <a:pt x="431813" y="1965277"/>
                  <a:pt x="431813" y="1965277"/>
                </a:cubicBezTo>
                <a:cubicBezTo>
                  <a:pt x="441128" y="1993224"/>
                  <a:pt x="448333" y="2026811"/>
                  <a:pt x="472756" y="2047164"/>
                </a:cubicBezTo>
                <a:cubicBezTo>
                  <a:pt x="488385" y="2060188"/>
                  <a:pt x="508457" y="2066903"/>
                  <a:pt x="527347" y="2074459"/>
                </a:cubicBezTo>
                <a:cubicBezTo>
                  <a:pt x="554061" y="2085145"/>
                  <a:pt x="581021" y="2096112"/>
                  <a:pt x="609234" y="2101755"/>
                </a:cubicBezTo>
                <a:cubicBezTo>
                  <a:pt x="691579" y="2118224"/>
                  <a:pt x="655466" y="2108068"/>
                  <a:pt x="718416" y="2129050"/>
                </a:cubicBezTo>
                <a:lnTo>
                  <a:pt x="1728350" y="2115403"/>
                </a:lnTo>
                <a:cubicBezTo>
                  <a:pt x="1826892" y="2113029"/>
                  <a:pt x="1825573" y="2110291"/>
                  <a:pt x="1892123" y="2088107"/>
                </a:cubicBezTo>
                <a:cubicBezTo>
                  <a:pt x="1910320" y="2074459"/>
                  <a:pt x="1926965" y="2058449"/>
                  <a:pt x="1946714" y="2047164"/>
                </a:cubicBezTo>
                <a:cubicBezTo>
                  <a:pt x="1959204" y="2040027"/>
                  <a:pt x="1980520" y="2046006"/>
                  <a:pt x="1987657" y="2033516"/>
                </a:cubicBezTo>
                <a:cubicBezTo>
                  <a:pt x="2001386" y="2009490"/>
                  <a:pt x="1996355" y="1978855"/>
                  <a:pt x="2001305" y="1951630"/>
                </a:cubicBezTo>
                <a:cubicBezTo>
                  <a:pt x="2005455" y="1928807"/>
                  <a:pt x="2008849" y="1905770"/>
                  <a:pt x="2014953" y="1883391"/>
                </a:cubicBezTo>
                <a:cubicBezTo>
                  <a:pt x="2022524" y="1855633"/>
                  <a:pt x="2018309" y="1817464"/>
                  <a:pt x="2042249" y="1801504"/>
                </a:cubicBezTo>
                <a:lnTo>
                  <a:pt x="2124135" y="1746913"/>
                </a:lnTo>
                <a:cubicBezTo>
                  <a:pt x="2153251" y="1659569"/>
                  <a:pt x="2113217" y="1743273"/>
                  <a:pt x="2178726" y="1692322"/>
                </a:cubicBezTo>
                <a:cubicBezTo>
                  <a:pt x="2243450" y="1641981"/>
                  <a:pt x="2251422" y="1624222"/>
                  <a:pt x="2287908" y="1569492"/>
                </a:cubicBezTo>
                <a:cubicBezTo>
                  <a:pt x="2329863" y="1401674"/>
                  <a:pt x="2304813" y="1523502"/>
                  <a:pt x="2287908" y="1160059"/>
                </a:cubicBezTo>
                <a:cubicBezTo>
                  <a:pt x="2284309" y="1082672"/>
                  <a:pt x="2279983" y="1005307"/>
                  <a:pt x="2274260" y="928048"/>
                </a:cubicBezTo>
                <a:cubicBezTo>
                  <a:pt x="2272607" y="905737"/>
                  <a:pt x="2266015" y="781429"/>
                  <a:pt x="2246965" y="736979"/>
                </a:cubicBezTo>
                <a:cubicBezTo>
                  <a:pt x="2240504" y="721903"/>
                  <a:pt x="2228768" y="709684"/>
                  <a:pt x="2219669" y="696036"/>
                </a:cubicBezTo>
                <a:cubicBezTo>
                  <a:pt x="2217700" y="686190"/>
                  <a:pt x="2204365" y="604840"/>
                  <a:pt x="2192374" y="586853"/>
                </a:cubicBezTo>
                <a:cubicBezTo>
                  <a:pt x="2132005" y="496299"/>
                  <a:pt x="2168789" y="594274"/>
                  <a:pt x="2124135" y="504967"/>
                </a:cubicBezTo>
                <a:cubicBezTo>
                  <a:pt x="2084631" y="425960"/>
                  <a:pt x="2147160" y="500698"/>
                  <a:pt x="2069544" y="423080"/>
                </a:cubicBezTo>
                <a:cubicBezTo>
                  <a:pt x="2064995" y="409432"/>
                  <a:pt x="2066068" y="392309"/>
                  <a:pt x="2055896" y="382137"/>
                </a:cubicBezTo>
                <a:cubicBezTo>
                  <a:pt x="2045724" y="371965"/>
                  <a:pt x="2027443" y="375626"/>
                  <a:pt x="2014953" y="368489"/>
                </a:cubicBezTo>
                <a:cubicBezTo>
                  <a:pt x="1971706" y="343777"/>
                  <a:pt x="1961645" y="321363"/>
                  <a:pt x="1919419" y="300250"/>
                </a:cubicBezTo>
                <a:cubicBezTo>
                  <a:pt x="1906552" y="293816"/>
                  <a:pt x="1892123" y="291152"/>
                  <a:pt x="1878475" y="286603"/>
                </a:cubicBezTo>
                <a:cubicBezTo>
                  <a:pt x="1732899" y="291152"/>
                  <a:pt x="1584716" y="272450"/>
                  <a:pt x="1441747" y="300250"/>
                </a:cubicBezTo>
                <a:cubicBezTo>
                  <a:pt x="1409545" y="306512"/>
                  <a:pt x="1418278" y="371763"/>
                  <a:pt x="1387156" y="382137"/>
                </a:cubicBezTo>
                <a:cubicBezTo>
                  <a:pt x="1214624" y="439649"/>
                  <a:pt x="1490477" y="343706"/>
                  <a:pt x="1305269" y="423080"/>
                </a:cubicBezTo>
                <a:cubicBezTo>
                  <a:pt x="1288029" y="430469"/>
                  <a:pt x="1268875" y="432179"/>
                  <a:pt x="1250678" y="436728"/>
                </a:cubicBezTo>
                <a:cubicBezTo>
                  <a:pt x="1167503" y="561492"/>
                  <a:pt x="1240652" y="469321"/>
                  <a:pt x="1209735" y="191068"/>
                </a:cubicBezTo>
                <a:cubicBezTo>
                  <a:pt x="1206474" y="161719"/>
                  <a:pt x="1159168" y="37734"/>
                  <a:pt x="1127849" y="27295"/>
                </a:cubicBezTo>
                <a:lnTo>
                  <a:pt x="1045962" y="0"/>
                </a:lnTo>
              </a:path>
            </a:pathLst>
          </a:custGeom>
          <a:ln cap="rnd">
            <a:solidFill>
              <a:srgbClr val="D600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785794"/>
            <a:ext cx="7772400" cy="5643602"/>
          </a:xfrm>
        </p:spPr>
        <p:txBody>
          <a:bodyPr>
            <a:normAutofit/>
          </a:bodyPr>
          <a:lstStyle/>
          <a:p>
            <a:r>
              <a:rPr lang="cs-CZ" sz="2000" cap="none" dirty="0" smtClean="0">
                <a:solidFill>
                  <a:srgbClr val="009900"/>
                </a:solidFill>
              </a:rPr>
              <a:t/>
            </a:r>
            <a:br>
              <a:rPr lang="cs-CZ" sz="2000" cap="none" dirty="0" smtClean="0">
                <a:solidFill>
                  <a:srgbClr val="009900"/>
                </a:solidFill>
              </a:rPr>
            </a:br>
            <a:r>
              <a:rPr lang="cs-CZ" sz="2400" u="sng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METODIKA VÝUKY VÝTVARNÉ VÝCHOVY </a:t>
            </a:r>
            <a:r>
              <a:rPr lang="pl-PL" sz="2400" u="sng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2. STUPNI ZÁKLADNÍCH ŠKOL </a:t>
            </a:r>
            <a:r>
              <a:rPr lang="cs-CZ" sz="2400" u="sng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STŘEDNÍCH ŠKOLÁCH Z POHLEDU PEDAGOGICKÉ PRAXE – </a:t>
            </a:r>
            <a:br>
              <a:rPr lang="cs-CZ" sz="2400" u="sng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cs-CZ" sz="2400" u="sng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NÁMĚTY PRO ZAČÍNAJÍCÍHO UČITELE</a:t>
            </a:r>
            <a:r>
              <a:rPr lang="cs-CZ" sz="2000" cap="none" dirty="0" smtClean="0">
                <a:solidFill>
                  <a:srgbClr val="009900"/>
                </a:solidFill>
              </a:rPr>
              <a:t/>
            </a:r>
            <a:br>
              <a:rPr lang="cs-CZ" sz="2000" cap="none" dirty="0" smtClean="0">
                <a:solidFill>
                  <a:srgbClr val="009900"/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Dáša </a:t>
            </a:r>
            <a:r>
              <a:rPr lang="cs-CZ" sz="20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Lasotová</a:t>
            </a: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Radim </a:t>
            </a:r>
            <a:r>
              <a:rPr lang="cs-CZ" sz="20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Bejlovec</a:t>
            </a: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 to průvodce, rádce a inspirátor v etapě přípravy, realizace a reflexe pedagogické praxe.</a:t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Cílové znalosti :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strategie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přípravy souvislé profesní praxe</a:t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formy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přípravy, realizace, hodnocení, reflektování a dokumentování výuky</a:t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komunikační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sociální strategie ve výuce</a:t>
            </a:r>
          </a:p>
        </p:txBody>
      </p:sp>
      <p:sp>
        <p:nvSpPr>
          <p:cNvPr id="14" name="Elipsa 13"/>
          <p:cNvSpPr/>
          <p:nvPr/>
        </p:nvSpPr>
        <p:spPr>
          <a:xfrm>
            <a:off x="500034" y="1214422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642910" y="4214818"/>
            <a:ext cx="142876" cy="142876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785794"/>
            <a:ext cx="7772400" cy="4983181"/>
          </a:xfrm>
        </p:spPr>
        <p:txBody>
          <a:bodyPr>
            <a:normAutofit fontScale="90000"/>
          </a:bodyPr>
          <a:lstStyle/>
          <a:p>
            <a:r>
              <a:rPr lang="cs-CZ" sz="2000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cs-CZ" sz="2400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STRUKTURA KAPITOL:</a:t>
            </a: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„v této kapitole se dozvíte</a:t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 jejím prostudování byste měli být schopni</a:t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shrnutí kapitoly</a:t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kontrolní otázky a úkoly</a:t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úkoly k textu</a:t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otázky k zamyšlení</a:t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korespondenční úkoly</a:t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citovaná a doporučená literatura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cs-CZ" sz="22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„Realizace konkrétní výuky učitelem je jeho  osobitou, poučenou, tvůrčí a citovou integrací, transformací a aplikací oborového, institucionálního a legislativního do dialogu se žáky.“ </a:t>
            </a:r>
            <a:b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                                                        </a:t>
            </a:r>
            <a:r>
              <a:rPr lang="cs-CZ" sz="22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Dáša </a:t>
            </a:r>
            <a:r>
              <a:rPr lang="cs-CZ" sz="220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Lasotová</a:t>
            </a:r>
            <a:r>
              <a:rPr lang="cs-CZ" sz="22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sz="1800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-32" y="357166"/>
            <a:ext cx="714380" cy="714380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571472" y="4500570"/>
            <a:ext cx="214314" cy="214314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8429652" y="5643578"/>
            <a:ext cx="142876" cy="142876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785794"/>
            <a:ext cx="7772400" cy="4983181"/>
          </a:xfrm>
        </p:spPr>
        <p:txBody>
          <a:bodyPr>
            <a:normAutofit fontScale="90000"/>
          </a:bodyPr>
          <a:lstStyle/>
          <a:p>
            <a:r>
              <a:rPr lang="cs-CZ" sz="2000" cap="none" dirty="0" smtClean="0"/>
              <a:t/>
            </a:r>
            <a:br>
              <a:rPr lang="cs-CZ" sz="2000" cap="none" dirty="0" smtClean="0"/>
            </a:br>
            <a:r>
              <a:rPr lang="cs-CZ" sz="2400" u="sng" cap="none" dirty="0" smtClean="0"/>
              <a:t>DIALOGOVÉ KATALOGY </a:t>
            </a: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řídla </a:t>
            </a: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arla </a:t>
            </a:r>
            <a:r>
              <a:rPr lang="cs-CZ" sz="22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cs-CZ" sz="220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epíka</a:t>
            </a: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výstavě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Karla </a:t>
            </a:r>
            <a:r>
              <a:rPr lang="cs-CZ" sz="22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Lepíka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Křídla v Galerii Student, Ostrava,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6.12.2005 - 13.1.2006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</a:t>
            </a:r>
            <a:r>
              <a:rPr lang="pl-PL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 Wojnar: Vizuální realizace : kresby, obrazy</a:t>
            </a:r>
            <a:br>
              <a:rPr lang="pl-PL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k výstavě </a:t>
            </a: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konané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 Galerii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Student, </a:t>
            </a: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- 20. </a:t>
            </a: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5. 2004</a:t>
            </a:r>
            <a:b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Vendula Fremlová: Příbuzní</a:t>
            </a:r>
            <a:br>
              <a:rPr lang="pl-PL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dialogové listy (2008)</a:t>
            </a:r>
            <a:b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 </a:t>
            </a:r>
            <a:r>
              <a:rPr lang="pl-PL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papírů </a:t>
            </a:r>
            <a:r>
              <a:rPr lang="pl-PL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 otci </a:t>
            </a:r>
            <a:br>
              <a:rPr lang="pl-PL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ke </a:t>
            </a: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stejnojmenné výstavě Dáši Lasotové </a:t>
            </a: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konané v </a:t>
            </a: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Galerii </a:t>
            </a: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Student, Ostrava,</a:t>
            </a:r>
            <a:r>
              <a:rPr lang="pl-PL" sz="27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6.12.2004 - 14.1.2005 </a:t>
            </a:r>
            <a:endParaRPr lang="cs-CZ" sz="2000" b="0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Elipsa 5"/>
          <p:cNvSpPr/>
          <p:nvPr/>
        </p:nvSpPr>
        <p:spPr>
          <a:xfrm>
            <a:off x="214282" y="1071546"/>
            <a:ext cx="500066" cy="5000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785794"/>
            <a:ext cx="7772400" cy="4983181"/>
          </a:xfrm>
        </p:spPr>
        <p:txBody>
          <a:bodyPr>
            <a:normAutofit/>
          </a:bodyPr>
          <a:lstStyle/>
          <a:p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ČTYŘI Z TVÁŘÍ JIŘÍHO VALOCHA </a:t>
            </a: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ialogový katalog, Galerie Student Ostravské univerzity v Ostravě (19.10. do 12.12.2004)</a:t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 části = 4 pole působení J. </a:t>
            </a:r>
            <a:r>
              <a:rPr lang="cs-CZ" sz="20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Valocha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umělec, teoretik, kurátor, sběratel</a:t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konceptuální poezie, obrazy, otázky a úkoly k zamyšlení</a:t>
            </a:r>
            <a:endParaRPr lang="cs-CZ" sz="2000" b="0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Elipsa 5"/>
          <p:cNvSpPr/>
          <p:nvPr/>
        </p:nvSpPr>
        <p:spPr>
          <a:xfrm>
            <a:off x="285720" y="714356"/>
            <a:ext cx="428628" cy="428628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571472" y="2714620"/>
            <a:ext cx="142876" cy="142876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785794"/>
            <a:ext cx="7772400" cy="5786478"/>
          </a:xfrm>
        </p:spPr>
        <p:txBody>
          <a:bodyPr>
            <a:normAutofit/>
          </a:bodyPr>
          <a:lstStyle/>
          <a:p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KURZ - ARTEFILETIKA</a:t>
            </a: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20.-25. května 2012 </a:t>
            </a:r>
            <a:r>
              <a:rPr lang="cs-CZ" sz="20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20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Reflexivní, tvořivé a zážitkové pojetí výchovy uměním.</a:t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 t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0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sebezkušenostní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sebepoznávací, prožitkový výcvikový program.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Pro: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pedagogy, speciální pedagogy, psychology, učitele výtvarné výchovy, vychovatele, učitele ZUŠ, vedoucí zájmových kroužků, učitelky MŠ, školní metodiky prevence rizikového chování, studenty daných oborů , pracovníky pomáhajících profesí a další zájemce. </a:t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Obsah: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výtvarné umění, hudbu, </a:t>
            </a:r>
            <a:r>
              <a:rPr lang="cs-CZ" sz="20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dramaterapii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práci s tělem, relaxace, meditace, komunitní setkání, relaxační bloky, </a:t>
            </a:r>
            <a:r>
              <a:rPr lang="cs-CZ" sz="20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artefiletické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 </a:t>
            </a:r>
            <a:r>
              <a:rPr lang="cs-CZ" sz="20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arteterapeutické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bloky, psaní deníků,…</a:t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Cíl: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uvolnit tvořivý potenciál, osobnostní růst, schopnost používat metodiku prevence krizového chování</a:t>
            </a:r>
            <a:endParaRPr lang="cs-CZ" sz="2000" b="0" cap="none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-928726" y="-214338"/>
            <a:ext cx="1714512" cy="1714512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Elipsa 3"/>
          <p:cNvSpPr/>
          <p:nvPr/>
        </p:nvSpPr>
        <p:spPr>
          <a:xfrm>
            <a:off x="571472" y="3357562"/>
            <a:ext cx="142876" cy="142876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571472" y="4643446"/>
            <a:ext cx="142876" cy="142876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500034" y="5500702"/>
            <a:ext cx="142876" cy="142876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785794"/>
            <a:ext cx="7772400" cy="4983181"/>
          </a:xfrm>
        </p:spPr>
        <p:txBody>
          <a:bodyPr>
            <a:noAutofit/>
          </a:bodyPr>
          <a:lstStyle/>
          <a:p>
            <a:r>
              <a:rPr lang="cs-CZ" sz="18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Zdroje: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1600" b="0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Lasotová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Dagmar (Dáša). 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AbART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Archiv výtvarného umění, o.s. [online]. 2005-2006 [cit. 2012-10-10]. Dostupné z: http://abart-full.artarchiv.cz/osoby.php?Fvazba=zahajovatel&amp;IDosoby=19752 </a:t>
            </a:r>
            <a:b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Mgr. Dáša 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Lasotová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LASOTOVÁ, Dáša. Ostravská univerzita v Ostravě [online]. [cit. 2012-10-10]. Dostupné z: http://www.osu.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cz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/katedry/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kvv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pers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lasot.htm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b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http://www.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kreatos.philosophy.cz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/index.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php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/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artefiletika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reflexivni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tvoive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-a-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zaitkove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pojeti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vychovy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umnim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tydenni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-kurz </a:t>
            </a:r>
            <a:b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http://pdf.osu.cz/kvv/dokumenty/pozvanka-lasotova_koncepty.pdf </a:t>
            </a:r>
            <a:b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LASOTOVÁ, Dáša a Radim BEJLOVEC. Metodika výuky výtvarné výchovy na 2. stupni základních škol a středních školách z pohledu pedagogické praxe - náměty pro začínajícího učitele. 1. 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vyd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Ostrava: Ostravská univerzita v Ostravě, 2010, 101 s. ISBN 978-80-7368-892-9. </a:t>
            </a:r>
            <a:b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/>
            </a:r>
            <a:b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LASOTOVÁ, Dáša. </a:t>
            </a:r>
            <a:r>
              <a:rPr lang="cs-CZ" sz="16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Čtyři z tváří Jiřího </a:t>
            </a:r>
            <a:r>
              <a:rPr lang="cs-CZ" sz="16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Valocha</a:t>
            </a:r>
            <a:r>
              <a:rPr lang="cs-CZ" sz="16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[dialogový katalog byl vydán k výstavě Jiřího 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Valocha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konané od 19.10. do 12.12.2004 v galerii Student Ostravské univerzity v Ostravě]. </a:t>
            </a:r>
            <a:r>
              <a:rPr lang="cs-CZ" sz="16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Vyd</a:t>
            </a:r>
            <a:r>
              <a:rPr lang="cs-CZ" sz="16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1. Ostrava: Ostravská univerzita, Pedagogická fakulta, Katedra výtvarné výchovy, 2004, 43 s. ISBN 80-7042-370-6.</a:t>
            </a:r>
            <a:endParaRPr lang="cs-CZ" sz="1600" b="0" cap="none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Elipsa 2"/>
          <p:cNvSpPr/>
          <p:nvPr/>
        </p:nvSpPr>
        <p:spPr>
          <a:xfrm>
            <a:off x="571472" y="857232"/>
            <a:ext cx="142876" cy="142876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57216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</a:t>
            </a:r>
            <a:r>
              <a:rPr lang="pl-PL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omunikace s výtvarným dílem I. II.</a:t>
            </a:r>
          </a:p>
          <a:p>
            <a:pPr>
              <a:buNone/>
            </a:pPr>
            <a:endParaRPr lang="pl-PL" sz="1600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pl-PL" sz="1600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pl-PL" sz="1600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pl-PL" sz="1600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pl-PL" sz="1600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pl-PL" sz="1600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pl-PL" sz="1600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cs-CZ" sz="1600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cs-CZ" sz="16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cs-CZ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etodika výuky výtvarné výchovy </a:t>
            </a:r>
            <a:r>
              <a:rPr lang="pl-PL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 2. stupni Základních škol  </a:t>
            </a:r>
          </a:p>
          <a:p>
            <a:pPr>
              <a:buNone/>
            </a:pPr>
            <a:r>
              <a:rPr lang="cs-CZ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Středních školách z pohledu pedagogické praxe – náměty pro začínajícího učitele </a:t>
            </a:r>
            <a:endParaRPr lang="cs-CZ" sz="1600" dirty="0" smtClean="0"/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endParaRPr lang="cs-CZ" sz="1200" dirty="0" smtClean="0"/>
          </a:p>
          <a:p>
            <a:pPr>
              <a:buNone/>
            </a:pPr>
            <a:r>
              <a:rPr lang="cs-CZ" sz="1200" dirty="0" smtClean="0"/>
              <a:t>http://projekty.osu.</a:t>
            </a:r>
            <a:r>
              <a:rPr lang="cs-CZ" sz="1200" dirty="0" err="1" smtClean="0"/>
              <a:t>cz</a:t>
            </a:r>
            <a:r>
              <a:rPr lang="cs-CZ" sz="1200" dirty="0" smtClean="0"/>
              <a:t>/synergie/dok/opory/</a:t>
            </a:r>
            <a:r>
              <a:rPr lang="cs-CZ" sz="1200" dirty="0" err="1" smtClean="0"/>
              <a:t>lasotova</a:t>
            </a:r>
            <a:r>
              <a:rPr lang="cs-CZ" sz="1200" dirty="0" smtClean="0"/>
              <a:t>-metodika-</a:t>
            </a:r>
            <a:r>
              <a:rPr lang="cs-CZ" sz="1200" dirty="0" err="1" smtClean="0"/>
              <a:t>vyuky</a:t>
            </a:r>
            <a:r>
              <a:rPr lang="cs-CZ" sz="1200" dirty="0" smtClean="0"/>
              <a:t>-</a:t>
            </a:r>
            <a:r>
              <a:rPr lang="cs-CZ" sz="1200" dirty="0" err="1" smtClean="0"/>
              <a:t>vytvarne</a:t>
            </a:r>
            <a:r>
              <a:rPr lang="cs-CZ" sz="1200" dirty="0" smtClean="0"/>
              <a:t>-</a:t>
            </a:r>
            <a:r>
              <a:rPr lang="cs-CZ" sz="1200" dirty="0" err="1" smtClean="0"/>
              <a:t>vychovy</a:t>
            </a:r>
            <a:r>
              <a:rPr lang="cs-CZ" sz="1200" dirty="0" smtClean="0"/>
              <a:t>-na-2-stupni-</a:t>
            </a:r>
            <a:r>
              <a:rPr lang="cs-CZ" sz="1200" dirty="0" err="1" smtClean="0"/>
              <a:t>zs</a:t>
            </a:r>
            <a:r>
              <a:rPr lang="cs-CZ" sz="1200" dirty="0" smtClean="0"/>
              <a:t>-a-</a:t>
            </a:r>
            <a:r>
              <a:rPr lang="cs-CZ" sz="1200" dirty="0" err="1" smtClean="0"/>
              <a:t>ss.pdf</a:t>
            </a:r>
            <a:endParaRPr lang="cs-CZ" sz="1200" dirty="0" smtClean="0"/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r>
              <a:rPr lang="cs-CZ" sz="1500" dirty="0" smtClean="0"/>
              <a:t>							            Vypracovala Lucie </a:t>
            </a:r>
            <a:r>
              <a:rPr lang="cs-CZ" sz="1500" dirty="0" err="1" smtClean="0"/>
              <a:t>Valuchová</a:t>
            </a:r>
            <a:endParaRPr lang="cs-CZ" sz="1500" dirty="0" smtClean="0"/>
          </a:p>
          <a:p>
            <a:pPr>
              <a:buNone/>
            </a:pPr>
            <a:r>
              <a:rPr lang="cs-CZ" sz="1500" dirty="0" smtClean="0"/>
              <a:t>							             2012, Brno</a:t>
            </a:r>
            <a:endParaRPr lang="cs-CZ" sz="1500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42910" y="1299286"/>
          <a:ext cx="1000132" cy="1415334"/>
        </p:xfrm>
        <a:graphic>
          <a:graphicData uri="http://schemas.openxmlformats.org/presentationml/2006/ole">
            <p:oleObj spid="_x0000_s4098" name="Acrobat Document" r:id="rId3" imgW="5667375" imgH="8020050" progId="AcroExch.Document.7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2000232" y="1299286"/>
          <a:ext cx="1000132" cy="1415334"/>
        </p:xfrm>
        <a:graphic>
          <a:graphicData uri="http://schemas.openxmlformats.org/presentationml/2006/ole">
            <p:oleObj spid="_x0000_s4099" name="Acrobat Document" r:id="rId4" imgW="5667375" imgH="8020050" progId="AcroExch.Document.7">
              <p:embed/>
            </p:oleObj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571472" y="3714752"/>
          <a:ext cx="1029712" cy="1428760"/>
        </p:xfrm>
        <a:graphic>
          <a:graphicData uri="http://schemas.openxmlformats.org/presentationml/2006/ole">
            <p:oleObj spid="_x0000_s4100" name="Acrobat Document" r:id="rId5" imgW="6067425" imgH="84201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785794"/>
            <a:ext cx="7772400" cy="4983181"/>
          </a:xfrm>
        </p:spPr>
        <p:txBody>
          <a:bodyPr>
            <a:noAutofit/>
          </a:bodyPr>
          <a:lstStyle/>
          <a:p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Mgr. Dagmar </a:t>
            </a:r>
            <a:r>
              <a:rPr lang="cs-CZ" sz="24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Lasotová</a:t>
            </a:r>
            <a:r>
              <a:rPr lang="cs-CZ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Ph.D</a:t>
            </a:r>
            <a:r>
              <a:rPr lang="cs-CZ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*15.9.1951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Ostrava</a:t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žije a pracuje ve Vřesíně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cap="none" dirty="0" smtClean="0"/>
              <a:t>S</a:t>
            </a:r>
            <a:r>
              <a:rPr lang="cs-CZ" sz="2200" cap="none" dirty="0" smtClean="0"/>
              <a:t>tudium</a:t>
            </a:r>
            <a:r>
              <a:rPr lang="cs-CZ" sz="2200" cap="none" dirty="0" smtClean="0"/>
              <a:t>:</a:t>
            </a:r>
            <a:r>
              <a:rPr lang="cs-CZ" sz="2200" b="0" cap="none" dirty="0" smtClean="0"/>
              <a:t/>
            </a:r>
            <a:br>
              <a:rPr lang="cs-CZ" sz="2200" b="0" cap="none" dirty="0" smtClean="0"/>
            </a:br>
            <a: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Pedagogická fakulta Ostravské Univerzity v Ostravě</a:t>
            </a:r>
            <a:b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Český jazyk - výtvarná výchova (ukončení 1973)</a:t>
            </a:r>
            <a:b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Pedagogická fakulta Masarykovy Univerzity v Brně</a:t>
            </a:r>
            <a:b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Český jazyk - výtvarná výchova</a:t>
            </a:r>
            <a:b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rozšiřující studium pro SŠ (ukončení 1990)</a:t>
            </a:r>
            <a:b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doktorské studium (ukončení 2003)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Volný tvar 17"/>
          <p:cNvSpPr/>
          <p:nvPr/>
        </p:nvSpPr>
        <p:spPr>
          <a:xfrm>
            <a:off x="-928726" y="-428652"/>
            <a:ext cx="10759547" cy="9126097"/>
          </a:xfrm>
          <a:custGeom>
            <a:avLst/>
            <a:gdLst>
              <a:gd name="connsiteX0" fmla="*/ 1196087 w 2329863"/>
              <a:gd name="connsiteY0" fmla="*/ 532262 h 2129050"/>
              <a:gd name="connsiteX1" fmla="*/ 1182440 w 2329863"/>
              <a:gd name="connsiteY1" fmla="*/ 436728 h 2129050"/>
              <a:gd name="connsiteX2" fmla="*/ 1168792 w 2329863"/>
              <a:gd name="connsiteY2" fmla="*/ 395785 h 2129050"/>
              <a:gd name="connsiteX3" fmla="*/ 1086905 w 2329863"/>
              <a:gd name="connsiteY3" fmla="*/ 382137 h 2129050"/>
              <a:gd name="connsiteX4" fmla="*/ 1005019 w 2329863"/>
              <a:gd name="connsiteY4" fmla="*/ 327546 h 2129050"/>
              <a:gd name="connsiteX5" fmla="*/ 977723 w 2329863"/>
              <a:gd name="connsiteY5" fmla="*/ 286603 h 2129050"/>
              <a:gd name="connsiteX6" fmla="*/ 895837 w 2329863"/>
              <a:gd name="connsiteY6" fmla="*/ 259307 h 2129050"/>
              <a:gd name="connsiteX7" fmla="*/ 786654 w 2329863"/>
              <a:gd name="connsiteY7" fmla="*/ 232012 h 2129050"/>
              <a:gd name="connsiteX8" fmla="*/ 363574 w 2329863"/>
              <a:gd name="connsiteY8" fmla="*/ 245659 h 2129050"/>
              <a:gd name="connsiteX9" fmla="*/ 336278 w 2329863"/>
              <a:gd name="connsiteY9" fmla="*/ 286603 h 2129050"/>
              <a:gd name="connsiteX10" fmla="*/ 281687 w 2329863"/>
              <a:gd name="connsiteY10" fmla="*/ 300250 h 2129050"/>
              <a:gd name="connsiteX11" fmla="*/ 227096 w 2329863"/>
              <a:gd name="connsiteY11" fmla="*/ 382137 h 2129050"/>
              <a:gd name="connsiteX12" fmla="*/ 172505 w 2329863"/>
              <a:gd name="connsiteY12" fmla="*/ 464024 h 2129050"/>
              <a:gd name="connsiteX13" fmla="*/ 145210 w 2329863"/>
              <a:gd name="connsiteY13" fmla="*/ 559558 h 2129050"/>
              <a:gd name="connsiteX14" fmla="*/ 131562 w 2329863"/>
              <a:gd name="connsiteY14" fmla="*/ 627797 h 2129050"/>
              <a:gd name="connsiteX15" fmla="*/ 117914 w 2329863"/>
              <a:gd name="connsiteY15" fmla="*/ 682388 h 2129050"/>
              <a:gd name="connsiteX16" fmla="*/ 104266 w 2329863"/>
              <a:gd name="connsiteY16" fmla="*/ 750627 h 2129050"/>
              <a:gd name="connsiteX17" fmla="*/ 76971 w 2329863"/>
              <a:gd name="connsiteY17" fmla="*/ 832513 h 2129050"/>
              <a:gd name="connsiteX18" fmla="*/ 63323 w 2329863"/>
              <a:gd name="connsiteY18" fmla="*/ 873456 h 2129050"/>
              <a:gd name="connsiteX19" fmla="*/ 22380 w 2329863"/>
              <a:gd name="connsiteY19" fmla="*/ 968991 h 2129050"/>
              <a:gd name="connsiteX20" fmla="*/ 22380 w 2329863"/>
              <a:gd name="connsiteY20" fmla="*/ 1569492 h 2129050"/>
              <a:gd name="connsiteX21" fmla="*/ 90619 w 2329863"/>
              <a:gd name="connsiteY21" fmla="*/ 1665027 h 2129050"/>
              <a:gd name="connsiteX22" fmla="*/ 104266 w 2329863"/>
              <a:gd name="connsiteY22" fmla="*/ 1705970 h 2129050"/>
              <a:gd name="connsiteX23" fmla="*/ 240744 w 2329863"/>
              <a:gd name="connsiteY23" fmla="*/ 1787856 h 2129050"/>
              <a:gd name="connsiteX24" fmla="*/ 322631 w 2329863"/>
              <a:gd name="connsiteY24" fmla="*/ 1842448 h 2129050"/>
              <a:gd name="connsiteX25" fmla="*/ 349926 w 2329863"/>
              <a:gd name="connsiteY25" fmla="*/ 1883391 h 2129050"/>
              <a:gd name="connsiteX26" fmla="*/ 431813 w 2329863"/>
              <a:gd name="connsiteY26" fmla="*/ 1965277 h 2129050"/>
              <a:gd name="connsiteX27" fmla="*/ 472756 w 2329863"/>
              <a:gd name="connsiteY27" fmla="*/ 2047164 h 2129050"/>
              <a:gd name="connsiteX28" fmla="*/ 527347 w 2329863"/>
              <a:gd name="connsiteY28" fmla="*/ 2074459 h 2129050"/>
              <a:gd name="connsiteX29" fmla="*/ 609234 w 2329863"/>
              <a:gd name="connsiteY29" fmla="*/ 2101755 h 2129050"/>
              <a:gd name="connsiteX30" fmla="*/ 718416 w 2329863"/>
              <a:gd name="connsiteY30" fmla="*/ 2129050 h 2129050"/>
              <a:gd name="connsiteX31" fmla="*/ 1728350 w 2329863"/>
              <a:gd name="connsiteY31" fmla="*/ 2115403 h 2129050"/>
              <a:gd name="connsiteX32" fmla="*/ 1892123 w 2329863"/>
              <a:gd name="connsiteY32" fmla="*/ 2088107 h 2129050"/>
              <a:gd name="connsiteX33" fmla="*/ 1946714 w 2329863"/>
              <a:gd name="connsiteY33" fmla="*/ 2047164 h 2129050"/>
              <a:gd name="connsiteX34" fmla="*/ 1987657 w 2329863"/>
              <a:gd name="connsiteY34" fmla="*/ 2033516 h 2129050"/>
              <a:gd name="connsiteX35" fmla="*/ 2001305 w 2329863"/>
              <a:gd name="connsiteY35" fmla="*/ 1951630 h 2129050"/>
              <a:gd name="connsiteX36" fmla="*/ 2014953 w 2329863"/>
              <a:gd name="connsiteY36" fmla="*/ 1883391 h 2129050"/>
              <a:gd name="connsiteX37" fmla="*/ 2042249 w 2329863"/>
              <a:gd name="connsiteY37" fmla="*/ 1801504 h 2129050"/>
              <a:gd name="connsiteX38" fmla="*/ 2124135 w 2329863"/>
              <a:gd name="connsiteY38" fmla="*/ 1746913 h 2129050"/>
              <a:gd name="connsiteX39" fmla="*/ 2178726 w 2329863"/>
              <a:gd name="connsiteY39" fmla="*/ 1692322 h 2129050"/>
              <a:gd name="connsiteX40" fmla="*/ 2287908 w 2329863"/>
              <a:gd name="connsiteY40" fmla="*/ 1569492 h 2129050"/>
              <a:gd name="connsiteX41" fmla="*/ 2287908 w 2329863"/>
              <a:gd name="connsiteY41" fmla="*/ 1160059 h 2129050"/>
              <a:gd name="connsiteX42" fmla="*/ 2274260 w 2329863"/>
              <a:gd name="connsiteY42" fmla="*/ 928048 h 2129050"/>
              <a:gd name="connsiteX43" fmla="*/ 2246965 w 2329863"/>
              <a:gd name="connsiteY43" fmla="*/ 736979 h 2129050"/>
              <a:gd name="connsiteX44" fmla="*/ 2219669 w 2329863"/>
              <a:gd name="connsiteY44" fmla="*/ 696036 h 2129050"/>
              <a:gd name="connsiteX45" fmla="*/ 2192374 w 2329863"/>
              <a:gd name="connsiteY45" fmla="*/ 586853 h 2129050"/>
              <a:gd name="connsiteX46" fmla="*/ 2124135 w 2329863"/>
              <a:gd name="connsiteY46" fmla="*/ 504967 h 2129050"/>
              <a:gd name="connsiteX47" fmla="*/ 2069544 w 2329863"/>
              <a:gd name="connsiteY47" fmla="*/ 423080 h 2129050"/>
              <a:gd name="connsiteX48" fmla="*/ 2055896 w 2329863"/>
              <a:gd name="connsiteY48" fmla="*/ 382137 h 2129050"/>
              <a:gd name="connsiteX49" fmla="*/ 2014953 w 2329863"/>
              <a:gd name="connsiteY49" fmla="*/ 368489 h 2129050"/>
              <a:gd name="connsiteX50" fmla="*/ 1919419 w 2329863"/>
              <a:gd name="connsiteY50" fmla="*/ 300250 h 2129050"/>
              <a:gd name="connsiteX51" fmla="*/ 1878475 w 2329863"/>
              <a:gd name="connsiteY51" fmla="*/ 286603 h 2129050"/>
              <a:gd name="connsiteX52" fmla="*/ 1441747 w 2329863"/>
              <a:gd name="connsiteY52" fmla="*/ 300250 h 2129050"/>
              <a:gd name="connsiteX53" fmla="*/ 1387156 w 2329863"/>
              <a:gd name="connsiteY53" fmla="*/ 382137 h 2129050"/>
              <a:gd name="connsiteX54" fmla="*/ 1305269 w 2329863"/>
              <a:gd name="connsiteY54" fmla="*/ 423080 h 2129050"/>
              <a:gd name="connsiteX55" fmla="*/ 1250678 w 2329863"/>
              <a:gd name="connsiteY55" fmla="*/ 436728 h 2129050"/>
              <a:gd name="connsiteX56" fmla="*/ 1209735 w 2329863"/>
              <a:gd name="connsiteY56" fmla="*/ 191068 h 2129050"/>
              <a:gd name="connsiteX57" fmla="*/ 1127849 w 2329863"/>
              <a:gd name="connsiteY57" fmla="*/ 27295 h 2129050"/>
              <a:gd name="connsiteX58" fmla="*/ 1045962 w 2329863"/>
              <a:gd name="connsiteY58" fmla="*/ 0 h 21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29863" h="2129050">
                <a:moveTo>
                  <a:pt x="1196087" y="532262"/>
                </a:moveTo>
                <a:cubicBezTo>
                  <a:pt x="1191538" y="500417"/>
                  <a:pt x="1188749" y="468271"/>
                  <a:pt x="1182440" y="436728"/>
                </a:cubicBezTo>
                <a:cubicBezTo>
                  <a:pt x="1179619" y="422621"/>
                  <a:pt x="1181283" y="402922"/>
                  <a:pt x="1168792" y="395785"/>
                </a:cubicBezTo>
                <a:cubicBezTo>
                  <a:pt x="1144766" y="382056"/>
                  <a:pt x="1114201" y="386686"/>
                  <a:pt x="1086905" y="382137"/>
                </a:cubicBezTo>
                <a:cubicBezTo>
                  <a:pt x="1036444" y="365316"/>
                  <a:pt x="1044339" y="374729"/>
                  <a:pt x="1005019" y="327546"/>
                </a:cubicBezTo>
                <a:cubicBezTo>
                  <a:pt x="994518" y="314945"/>
                  <a:pt x="991632" y="295296"/>
                  <a:pt x="977723" y="286603"/>
                </a:cubicBezTo>
                <a:cubicBezTo>
                  <a:pt x="953325" y="271354"/>
                  <a:pt x="923750" y="266285"/>
                  <a:pt x="895837" y="259307"/>
                </a:cubicBezTo>
                <a:lnTo>
                  <a:pt x="786654" y="232012"/>
                </a:lnTo>
                <a:cubicBezTo>
                  <a:pt x="645627" y="236561"/>
                  <a:pt x="503649" y="228680"/>
                  <a:pt x="363574" y="245659"/>
                </a:cubicBezTo>
                <a:cubicBezTo>
                  <a:pt x="347290" y="247633"/>
                  <a:pt x="349926" y="277504"/>
                  <a:pt x="336278" y="286603"/>
                </a:cubicBezTo>
                <a:cubicBezTo>
                  <a:pt x="320671" y="297007"/>
                  <a:pt x="299884" y="295701"/>
                  <a:pt x="281687" y="300250"/>
                </a:cubicBezTo>
                <a:cubicBezTo>
                  <a:pt x="190823" y="391116"/>
                  <a:pt x="276474" y="293256"/>
                  <a:pt x="227096" y="382137"/>
                </a:cubicBezTo>
                <a:cubicBezTo>
                  <a:pt x="211164" y="410814"/>
                  <a:pt x="182879" y="432902"/>
                  <a:pt x="172505" y="464024"/>
                </a:cubicBezTo>
                <a:cubicBezTo>
                  <a:pt x="157305" y="509624"/>
                  <a:pt x="156636" y="508140"/>
                  <a:pt x="145210" y="559558"/>
                </a:cubicBezTo>
                <a:cubicBezTo>
                  <a:pt x="140178" y="582202"/>
                  <a:pt x="136594" y="605153"/>
                  <a:pt x="131562" y="627797"/>
                </a:cubicBezTo>
                <a:cubicBezTo>
                  <a:pt x="127493" y="646107"/>
                  <a:pt x="121983" y="664078"/>
                  <a:pt x="117914" y="682388"/>
                </a:cubicBezTo>
                <a:cubicBezTo>
                  <a:pt x="112882" y="705032"/>
                  <a:pt x="110369" y="728248"/>
                  <a:pt x="104266" y="750627"/>
                </a:cubicBezTo>
                <a:cubicBezTo>
                  <a:pt x="96696" y="778385"/>
                  <a:pt x="86069" y="805218"/>
                  <a:pt x="76971" y="832513"/>
                </a:cubicBezTo>
                <a:cubicBezTo>
                  <a:pt x="72422" y="846161"/>
                  <a:pt x="69756" y="860589"/>
                  <a:pt x="63323" y="873456"/>
                </a:cubicBezTo>
                <a:cubicBezTo>
                  <a:pt x="29595" y="940915"/>
                  <a:pt x="42462" y="908747"/>
                  <a:pt x="22380" y="968991"/>
                </a:cubicBezTo>
                <a:cubicBezTo>
                  <a:pt x="7931" y="1272418"/>
                  <a:pt x="0" y="1256173"/>
                  <a:pt x="22380" y="1569492"/>
                </a:cubicBezTo>
                <a:cubicBezTo>
                  <a:pt x="28259" y="1651801"/>
                  <a:pt x="25593" y="1632514"/>
                  <a:pt x="90619" y="1665027"/>
                </a:cubicBezTo>
                <a:cubicBezTo>
                  <a:pt x="95168" y="1678675"/>
                  <a:pt x="94094" y="1695798"/>
                  <a:pt x="104266" y="1705970"/>
                </a:cubicBezTo>
                <a:cubicBezTo>
                  <a:pt x="154572" y="1756276"/>
                  <a:pt x="186895" y="1755546"/>
                  <a:pt x="240744" y="1787856"/>
                </a:cubicBezTo>
                <a:cubicBezTo>
                  <a:pt x="268874" y="1804734"/>
                  <a:pt x="322631" y="1842448"/>
                  <a:pt x="322631" y="1842448"/>
                </a:cubicBezTo>
                <a:cubicBezTo>
                  <a:pt x="331729" y="1856096"/>
                  <a:pt x="339029" y="1871132"/>
                  <a:pt x="349926" y="1883391"/>
                </a:cubicBezTo>
                <a:cubicBezTo>
                  <a:pt x="375572" y="1912242"/>
                  <a:pt x="431813" y="1965277"/>
                  <a:pt x="431813" y="1965277"/>
                </a:cubicBezTo>
                <a:cubicBezTo>
                  <a:pt x="441128" y="1993224"/>
                  <a:pt x="448333" y="2026811"/>
                  <a:pt x="472756" y="2047164"/>
                </a:cubicBezTo>
                <a:cubicBezTo>
                  <a:pt x="488385" y="2060188"/>
                  <a:pt x="508457" y="2066903"/>
                  <a:pt x="527347" y="2074459"/>
                </a:cubicBezTo>
                <a:cubicBezTo>
                  <a:pt x="554061" y="2085145"/>
                  <a:pt x="581021" y="2096112"/>
                  <a:pt x="609234" y="2101755"/>
                </a:cubicBezTo>
                <a:cubicBezTo>
                  <a:pt x="691579" y="2118224"/>
                  <a:pt x="655466" y="2108068"/>
                  <a:pt x="718416" y="2129050"/>
                </a:cubicBezTo>
                <a:lnTo>
                  <a:pt x="1728350" y="2115403"/>
                </a:lnTo>
                <a:cubicBezTo>
                  <a:pt x="1826892" y="2113029"/>
                  <a:pt x="1825573" y="2110291"/>
                  <a:pt x="1892123" y="2088107"/>
                </a:cubicBezTo>
                <a:cubicBezTo>
                  <a:pt x="1910320" y="2074459"/>
                  <a:pt x="1926965" y="2058449"/>
                  <a:pt x="1946714" y="2047164"/>
                </a:cubicBezTo>
                <a:cubicBezTo>
                  <a:pt x="1959204" y="2040027"/>
                  <a:pt x="1980520" y="2046006"/>
                  <a:pt x="1987657" y="2033516"/>
                </a:cubicBezTo>
                <a:cubicBezTo>
                  <a:pt x="2001386" y="2009490"/>
                  <a:pt x="1996355" y="1978855"/>
                  <a:pt x="2001305" y="1951630"/>
                </a:cubicBezTo>
                <a:cubicBezTo>
                  <a:pt x="2005455" y="1928807"/>
                  <a:pt x="2008849" y="1905770"/>
                  <a:pt x="2014953" y="1883391"/>
                </a:cubicBezTo>
                <a:cubicBezTo>
                  <a:pt x="2022524" y="1855633"/>
                  <a:pt x="2018309" y="1817464"/>
                  <a:pt x="2042249" y="1801504"/>
                </a:cubicBezTo>
                <a:lnTo>
                  <a:pt x="2124135" y="1746913"/>
                </a:lnTo>
                <a:cubicBezTo>
                  <a:pt x="2153251" y="1659569"/>
                  <a:pt x="2113217" y="1743273"/>
                  <a:pt x="2178726" y="1692322"/>
                </a:cubicBezTo>
                <a:cubicBezTo>
                  <a:pt x="2243450" y="1641981"/>
                  <a:pt x="2251422" y="1624222"/>
                  <a:pt x="2287908" y="1569492"/>
                </a:cubicBezTo>
                <a:cubicBezTo>
                  <a:pt x="2329863" y="1401674"/>
                  <a:pt x="2304813" y="1523502"/>
                  <a:pt x="2287908" y="1160059"/>
                </a:cubicBezTo>
                <a:cubicBezTo>
                  <a:pt x="2284309" y="1082672"/>
                  <a:pt x="2279983" y="1005307"/>
                  <a:pt x="2274260" y="928048"/>
                </a:cubicBezTo>
                <a:cubicBezTo>
                  <a:pt x="2272607" y="905737"/>
                  <a:pt x="2266015" y="781429"/>
                  <a:pt x="2246965" y="736979"/>
                </a:cubicBezTo>
                <a:cubicBezTo>
                  <a:pt x="2240504" y="721903"/>
                  <a:pt x="2228768" y="709684"/>
                  <a:pt x="2219669" y="696036"/>
                </a:cubicBezTo>
                <a:cubicBezTo>
                  <a:pt x="2217700" y="686190"/>
                  <a:pt x="2204365" y="604840"/>
                  <a:pt x="2192374" y="586853"/>
                </a:cubicBezTo>
                <a:cubicBezTo>
                  <a:pt x="2132005" y="496299"/>
                  <a:pt x="2168789" y="594274"/>
                  <a:pt x="2124135" y="504967"/>
                </a:cubicBezTo>
                <a:cubicBezTo>
                  <a:pt x="2084631" y="425960"/>
                  <a:pt x="2147160" y="500698"/>
                  <a:pt x="2069544" y="423080"/>
                </a:cubicBezTo>
                <a:cubicBezTo>
                  <a:pt x="2064995" y="409432"/>
                  <a:pt x="2066068" y="392309"/>
                  <a:pt x="2055896" y="382137"/>
                </a:cubicBezTo>
                <a:cubicBezTo>
                  <a:pt x="2045724" y="371965"/>
                  <a:pt x="2027443" y="375626"/>
                  <a:pt x="2014953" y="368489"/>
                </a:cubicBezTo>
                <a:cubicBezTo>
                  <a:pt x="1971706" y="343777"/>
                  <a:pt x="1961645" y="321363"/>
                  <a:pt x="1919419" y="300250"/>
                </a:cubicBezTo>
                <a:cubicBezTo>
                  <a:pt x="1906552" y="293816"/>
                  <a:pt x="1892123" y="291152"/>
                  <a:pt x="1878475" y="286603"/>
                </a:cubicBezTo>
                <a:cubicBezTo>
                  <a:pt x="1732899" y="291152"/>
                  <a:pt x="1584716" y="272450"/>
                  <a:pt x="1441747" y="300250"/>
                </a:cubicBezTo>
                <a:cubicBezTo>
                  <a:pt x="1409545" y="306512"/>
                  <a:pt x="1418278" y="371763"/>
                  <a:pt x="1387156" y="382137"/>
                </a:cubicBezTo>
                <a:cubicBezTo>
                  <a:pt x="1214624" y="439649"/>
                  <a:pt x="1490477" y="343706"/>
                  <a:pt x="1305269" y="423080"/>
                </a:cubicBezTo>
                <a:cubicBezTo>
                  <a:pt x="1288029" y="430469"/>
                  <a:pt x="1268875" y="432179"/>
                  <a:pt x="1250678" y="436728"/>
                </a:cubicBezTo>
                <a:cubicBezTo>
                  <a:pt x="1167503" y="561492"/>
                  <a:pt x="1240652" y="469321"/>
                  <a:pt x="1209735" y="191068"/>
                </a:cubicBezTo>
                <a:cubicBezTo>
                  <a:pt x="1206474" y="161719"/>
                  <a:pt x="1159168" y="37734"/>
                  <a:pt x="1127849" y="27295"/>
                </a:cubicBezTo>
                <a:lnTo>
                  <a:pt x="1045962" y="0"/>
                </a:lnTo>
              </a:path>
            </a:pathLst>
          </a:custGeom>
          <a:ln cap="rnd">
            <a:solidFill>
              <a:srgbClr val="D600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Elipsa 24"/>
          <p:cNvSpPr/>
          <p:nvPr/>
        </p:nvSpPr>
        <p:spPr>
          <a:xfrm>
            <a:off x="428596" y="1142984"/>
            <a:ext cx="214314" cy="214314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Elipsa 25"/>
          <p:cNvSpPr/>
          <p:nvPr/>
        </p:nvSpPr>
        <p:spPr>
          <a:xfrm>
            <a:off x="500034" y="2643182"/>
            <a:ext cx="214314" cy="214314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Elipsa 26"/>
          <p:cNvSpPr/>
          <p:nvPr/>
        </p:nvSpPr>
        <p:spPr>
          <a:xfrm>
            <a:off x="571472" y="3929066"/>
            <a:ext cx="214314" cy="214314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428596" y="1071546"/>
            <a:ext cx="285752" cy="285752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785794"/>
            <a:ext cx="7772400" cy="5214974"/>
          </a:xfrm>
        </p:spPr>
        <p:txBody>
          <a:bodyPr>
            <a:noAutofit/>
          </a:bodyPr>
          <a:lstStyle/>
          <a:p>
            <a:r>
              <a:rPr lang="cs-CZ" sz="1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8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vysokoškolská profesorka na pedagogické fakultě OSU </a:t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(výtvarná pedagogika, teorie a didaktika výtvarné výchovy, kapitoly z </a:t>
            </a:r>
            <a:r>
              <a:rPr lang="cs-CZ" sz="22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artefiletiky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zprostředkování </a:t>
            </a:r>
            <a:r>
              <a:rPr lang="cs-CZ" sz="22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vizuálna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konceptuální tendence, psaní umění ve studijních oborech učitelství </a:t>
            </a:r>
            <a:r>
              <a:rPr lang="cs-CZ" sz="22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zš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22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sš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22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zuš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vychovatelství)</a:t>
            </a: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lektorka </a:t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lyrická konceptualistka</a:t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(silná spojitost s přírodními prvky doplněné textem, haiku)</a:t>
            </a:r>
            <a:r>
              <a:rPr lang="cs-CZ" sz="22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cs-CZ" sz="18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</a:t>
            </a:r>
            <a:br>
              <a:rPr lang="cs-CZ" sz="18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sz="1800" i="1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Volný tvar 6"/>
          <p:cNvSpPr/>
          <p:nvPr/>
        </p:nvSpPr>
        <p:spPr>
          <a:xfrm>
            <a:off x="-714412" y="-2643230"/>
            <a:ext cx="10759547" cy="9126097"/>
          </a:xfrm>
          <a:custGeom>
            <a:avLst/>
            <a:gdLst>
              <a:gd name="connsiteX0" fmla="*/ 1196087 w 2329863"/>
              <a:gd name="connsiteY0" fmla="*/ 532262 h 2129050"/>
              <a:gd name="connsiteX1" fmla="*/ 1182440 w 2329863"/>
              <a:gd name="connsiteY1" fmla="*/ 436728 h 2129050"/>
              <a:gd name="connsiteX2" fmla="*/ 1168792 w 2329863"/>
              <a:gd name="connsiteY2" fmla="*/ 395785 h 2129050"/>
              <a:gd name="connsiteX3" fmla="*/ 1086905 w 2329863"/>
              <a:gd name="connsiteY3" fmla="*/ 382137 h 2129050"/>
              <a:gd name="connsiteX4" fmla="*/ 1005019 w 2329863"/>
              <a:gd name="connsiteY4" fmla="*/ 327546 h 2129050"/>
              <a:gd name="connsiteX5" fmla="*/ 977723 w 2329863"/>
              <a:gd name="connsiteY5" fmla="*/ 286603 h 2129050"/>
              <a:gd name="connsiteX6" fmla="*/ 895837 w 2329863"/>
              <a:gd name="connsiteY6" fmla="*/ 259307 h 2129050"/>
              <a:gd name="connsiteX7" fmla="*/ 786654 w 2329863"/>
              <a:gd name="connsiteY7" fmla="*/ 232012 h 2129050"/>
              <a:gd name="connsiteX8" fmla="*/ 363574 w 2329863"/>
              <a:gd name="connsiteY8" fmla="*/ 245659 h 2129050"/>
              <a:gd name="connsiteX9" fmla="*/ 336278 w 2329863"/>
              <a:gd name="connsiteY9" fmla="*/ 286603 h 2129050"/>
              <a:gd name="connsiteX10" fmla="*/ 281687 w 2329863"/>
              <a:gd name="connsiteY10" fmla="*/ 300250 h 2129050"/>
              <a:gd name="connsiteX11" fmla="*/ 227096 w 2329863"/>
              <a:gd name="connsiteY11" fmla="*/ 382137 h 2129050"/>
              <a:gd name="connsiteX12" fmla="*/ 172505 w 2329863"/>
              <a:gd name="connsiteY12" fmla="*/ 464024 h 2129050"/>
              <a:gd name="connsiteX13" fmla="*/ 145210 w 2329863"/>
              <a:gd name="connsiteY13" fmla="*/ 559558 h 2129050"/>
              <a:gd name="connsiteX14" fmla="*/ 131562 w 2329863"/>
              <a:gd name="connsiteY14" fmla="*/ 627797 h 2129050"/>
              <a:gd name="connsiteX15" fmla="*/ 117914 w 2329863"/>
              <a:gd name="connsiteY15" fmla="*/ 682388 h 2129050"/>
              <a:gd name="connsiteX16" fmla="*/ 104266 w 2329863"/>
              <a:gd name="connsiteY16" fmla="*/ 750627 h 2129050"/>
              <a:gd name="connsiteX17" fmla="*/ 76971 w 2329863"/>
              <a:gd name="connsiteY17" fmla="*/ 832513 h 2129050"/>
              <a:gd name="connsiteX18" fmla="*/ 63323 w 2329863"/>
              <a:gd name="connsiteY18" fmla="*/ 873456 h 2129050"/>
              <a:gd name="connsiteX19" fmla="*/ 22380 w 2329863"/>
              <a:gd name="connsiteY19" fmla="*/ 968991 h 2129050"/>
              <a:gd name="connsiteX20" fmla="*/ 22380 w 2329863"/>
              <a:gd name="connsiteY20" fmla="*/ 1569492 h 2129050"/>
              <a:gd name="connsiteX21" fmla="*/ 90619 w 2329863"/>
              <a:gd name="connsiteY21" fmla="*/ 1665027 h 2129050"/>
              <a:gd name="connsiteX22" fmla="*/ 104266 w 2329863"/>
              <a:gd name="connsiteY22" fmla="*/ 1705970 h 2129050"/>
              <a:gd name="connsiteX23" fmla="*/ 240744 w 2329863"/>
              <a:gd name="connsiteY23" fmla="*/ 1787856 h 2129050"/>
              <a:gd name="connsiteX24" fmla="*/ 322631 w 2329863"/>
              <a:gd name="connsiteY24" fmla="*/ 1842448 h 2129050"/>
              <a:gd name="connsiteX25" fmla="*/ 349926 w 2329863"/>
              <a:gd name="connsiteY25" fmla="*/ 1883391 h 2129050"/>
              <a:gd name="connsiteX26" fmla="*/ 431813 w 2329863"/>
              <a:gd name="connsiteY26" fmla="*/ 1965277 h 2129050"/>
              <a:gd name="connsiteX27" fmla="*/ 472756 w 2329863"/>
              <a:gd name="connsiteY27" fmla="*/ 2047164 h 2129050"/>
              <a:gd name="connsiteX28" fmla="*/ 527347 w 2329863"/>
              <a:gd name="connsiteY28" fmla="*/ 2074459 h 2129050"/>
              <a:gd name="connsiteX29" fmla="*/ 609234 w 2329863"/>
              <a:gd name="connsiteY29" fmla="*/ 2101755 h 2129050"/>
              <a:gd name="connsiteX30" fmla="*/ 718416 w 2329863"/>
              <a:gd name="connsiteY30" fmla="*/ 2129050 h 2129050"/>
              <a:gd name="connsiteX31" fmla="*/ 1728350 w 2329863"/>
              <a:gd name="connsiteY31" fmla="*/ 2115403 h 2129050"/>
              <a:gd name="connsiteX32" fmla="*/ 1892123 w 2329863"/>
              <a:gd name="connsiteY32" fmla="*/ 2088107 h 2129050"/>
              <a:gd name="connsiteX33" fmla="*/ 1946714 w 2329863"/>
              <a:gd name="connsiteY33" fmla="*/ 2047164 h 2129050"/>
              <a:gd name="connsiteX34" fmla="*/ 1987657 w 2329863"/>
              <a:gd name="connsiteY34" fmla="*/ 2033516 h 2129050"/>
              <a:gd name="connsiteX35" fmla="*/ 2001305 w 2329863"/>
              <a:gd name="connsiteY35" fmla="*/ 1951630 h 2129050"/>
              <a:gd name="connsiteX36" fmla="*/ 2014953 w 2329863"/>
              <a:gd name="connsiteY36" fmla="*/ 1883391 h 2129050"/>
              <a:gd name="connsiteX37" fmla="*/ 2042249 w 2329863"/>
              <a:gd name="connsiteY37" fmla="*/ 1801504 h 2129050"/>
              <a:gd name="connsiteX38" fmla="*/ 2124135 w 2329863"/>
              <a:gd name="connsiteY38" fmla="*/ 1746913 h 2129050"/>
              <a:gd name="connsiteX39" fmla="*/ 2178726 w 2329863"/>
              <a:gd name="connsiteY39" fmla="*/ 1692322 h 2129050"/>
              <a:gd name="connsiteX40" fmla="*/ 2287908 w 2329863"/>
              <a:gd name="connsiteY40" fmla="*/ 1569492 h 2129050"/>
              <a:gd name="connsiteX41" fmla="*/ 2287908 w 2329863"/>
              <a:gd name="connsiteY41" fmla="*/ 1160059 h 2129050"/>
              <a:gd name="connsiteX42" fmla="*/ 2274260 w 2329863"/>
              <a:gd name="connsiteY42" fmla="*/ 928048 h 2129050"/>
              <a:gd name="connsiteX43" fmla="*/ 2246965 w 2329863"/>
              <a:gd name="connsiteY43" fmla="*/ 736979 h 2129050"/>
              <a:gd name="connsiteX44" fmla="*/ 2219669 w 2329863"/>
              <a:gd name="connsiteY44" fmla="*/ 696036 h 2129050"/>
              <a:gd name="connsiteX45" fmla="*/ 2192374 w 2329863"/>
              <a:gd name="connsiteY45" fmla="*/ 586853 h 2129050"/>
              <a:gd name="connsiteX46" fmla="*/ 2124135 w 2329863"/>
              <a:gd name="connsiteY46" fmla="*/ 504967 h 2129050"/>
              <a:gd name="connsiteX47" fmla="*/ 2069544 w 2329863"/>
              <a:gd name="connsiteY47" fmla="*/ 423080 h 2129050"/>
              <a:gd name="connsiteX48" fmla="*/ 2055896 w 2329863"/>
              <a:gd name="connsiteY48" fmla="*/ 382137 h 2129050"/>
              <a:gd name="connsiteX49" fmla="*/ 2014953 w 2329863"/>
              <a:gd name="connsiteY49" fmla="*/ 368489 h 2129050"/>
              <a:gd name="connsiteX50" fmla="*/ 1919419 w 2329863"/>
              <a:gd name="connsiteY50" fmla="*/ 300250 h 2129050"/>
              <a:gd name="connsiteX51" fmla="*/ 1878475 w 2329863"/>
              <a:gd name="connsiteY51" fmla="*/ 286603 h 2129050"/>
              <a:gd name="connsiteX52" fmla="*/ 1441747 w 2329863"/>
              <a:gd name="connsiteY52" fmla="*/ 300250 h 2129050"/>
              <a:gd name="connsiteX53" fmla="*/ 1387156 w 2329863"/>
              <a:gd name="connsiteY53" fmla="*/ 382137 h 2129050"/>
              <a:gd name="connsiteX54" fmla="*/ 1305269 w 2329863"/>
              <a:gd name="connsiteY54" fmla="*/ 423080 h 2129050"/>
              <a:gd name="connsiteX55" fmla="*/ 1250678 w 2329863"/>
              <a:gd name="connsiteY55" fmla="*/ 436728 h 2129050"/>
              <a:gd name="connsiteX56" fmla="*/ 1209735 w 2329863"/>
              <a:gd name="connsiteY56" fmla="*/ 191068 h 2129050"/>
              <a:gd name="connsiteX57" fmla="*/ 1127849 w 2329863"/>
              <a:gd name="connsiteY57" fmla="*/ 27295 h 2129050"/>
              <a:gd name="connsiteX58" fmla="*/ 1045962 w 2329863"/>
              <a:gd name="connsiteY58" fmla="*/ 0 h 21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29863" h="2129050">
                <a:moveTo>
                  <a:pt x="1196087" y="532262"/>
                </a:moveTo>
                <a:cubicBezTo>
                  <a:pt x="1191538" y="500417"/>
                  <a:pt x="1188749" y="468271"/>
                  <a:pt x="1182440" y="436728"/>
                </a:cubicBezTo>
                <a:cubicBezTo>
                  <a:pt x="1179619" y="422621"/>
                  <a:pt x="1181283" y="402922"/>
                  <a:pt x="1168792" y="395785"/>
                </a:cubicBezTo>
                <a:cubicBezTo>
                  <a:pt x="1144766" y="382056"/>
                  <a:pt x="1114201" y="386686"/>
                  <a:pt x="1086905" y="382137"/>
                </a:cubicBezTo>
                <a:cubicBezTo>
                  <a:pt x="1036444" y="365316"/>
                  <a:pt x="1044339" y="374729"/>
                  <a:pt x="1005019" y="327546"/>
                </a:cubicBezTo>
                <a:cubicBezTo>
                  <a:pt x="994518" y="314945"/>
                  <a:pt x="991632" y="295296"/>
                  <a:pt x="977723" y="286603"/>
                </a:cubicBezTo>
                <a:cubicBezTo>
                  <a:pt x="953325" y="271354"/>
                  <a:pt x="923750" y="266285"/>
                  <a:pt x="895837" y="259307"/>
                </a:cubicBezTo>
                <a:lnTo>
                  <a:pt x="786654" y="232012"/>
                </a:lnTo>
                <a:cubicBezTo>
                  <a:pt x="645627" y="236561"/>
                  <a:pt x="503649" y="228680"/>
                  <a:pt x="363574" y="245659"/>
                </a:cubicBezTo>
                <a:cubicBezTo>
                  <a:pt x="347290" y="247633"/>
                  <a:pt x="349926" y="277504"/>
                  <a:pt x="336278" y="286603"/>
                </a:cubicBezTo>
                <a:cubicBezTo>
                  <a:pt x="320671" y="297007"/>
                  <a:pt x="299884" y="295701"/>
                  <a:pt x="281687" y="300250"/>
                </a:cubicBezTo>
                <a:cubicBezTo>
                  <a:pt x="190823" y="391116"/>
                  <a:pt x="276474" y="293256"/>
                  <a:pt x="227096" y="382137"/>
                </a:cubicBezTo>
                <a:cubicBezTo>
                  <a:pt x="211164" y="410814"/>
                  <a:pt x="182879" y="432902"/>
                  <a:pt x="172505" y="464024"/>
                </a:cubicBezTo>
                <a:cubicBezTo>
                  <a:pt x="157305" y="509624"/>
                  <a:pt x="156636" y="508140"/>
                  <a:pt x="145210" y="559558"/>
                </a:cubicBezTo>
                <a:cubicBezTo>
                  <a:pt x="140178" y="582202"/>
                  <a:pt x="136594" y="605153"/>
                  <a:pt x="131562" y="627797"/>
                </a:cubicBezTo>
                <a:cubicBezTo>
                  <a:pt x="127493" y="646107"/>
                  <a:pt x="121983" y="664078"/>
                  <a:pt x="117914" y="682388"/>
                </a:cubicBezTo>
                <a:cubicBezTo>
                  <a:pt x="112882" y="705032"/>
                  <a:pt x="110369" y="728248"/>
                  <a:pt x="104266" y="750627"/>
                </a:cubicBezTo>
                <a:cubicBezTo>
                  <a:pt x="96696" y="778385"/>
                  <a:pt x="86069" y="805218"/>
                  <a:pt x="76971" y="832513"/>
                </a:cubicBezTo>
                <a:cubicBezTo>
                  <a:pt x="72422" y="846161"/>
                  <a:pt x="69756" y="860589"/>
                  <a:pt x="63323" y="873456"/>
                </a:cubicBezTo>
                <a:cubicBezTo>
                  <a:pt x="29595" y="940915"/>
                  <a:pt x="42462" y="908747"/>
                  <a:pt x="22380" y="968991"/>
                </a:cubicBezTo>
                <a:cubicBezTo>
                  <a:pt x="7931" y="1272418"/>
                  <a:pt x="0" y="1256173"/>
                  <a:pt x="22380" y="1569492"/>
                </a:cubicBezTo>
                <a:cubicBezTo>
                  <a:pt x="28259" y="1651801"/>
                  <a:pt x="25593" y="1632514"/>
                  <a:pt x="90619" y="1665027"/>
                </a:cubicBezTo>
                <a:cubicBezTo>
                  <a:pt x="95168" y="1678675"/>
                  <a:pt x="94094" y="1695798"/>
                  <a:pt x="104266" y="1705970"/>
                </a:cubicBezTo>
                <a:cubicBezTo>
                  <a:pt x="154572" y="1756276"/>
                  <a:pt x="186895" y="1755546"/>
                  <a:pt x="240744" y="1787856"/>
                </a:cubicBezTo>
                <a:cubicBezTo>
                  <a:pt x="268874" y="1804734"/>
                  <a:pt x="322631" y="1842448"/>
                  <a:pt x="322631" y="1842448"/>
                </a:cubicBezTo>
                <a:cubicBezTo>
                  <a:pt x="331729" y="1856096"/>
                  <a:pt x="339029" y="1871132"/>
                  <a:pt x="349926" y="1883391"/>
                </a:cubicBezTo>
                <a:cubicBezTo>
                  <a:pt x="375572" y="1912242"/>
                  <a:pt x="431813" y="1965277"/>
                  <a:pt x="431813" y="1965277"/>
                </a:cubicBezTo>
                <a:cubicBezTo>
                  <a:pt x="441128" y="1993224"/>
                  <a:pt x="448333" y="2026811"/>
                  <a:pt x="472756" y="2047164"/>
                </a:cubicBezTo>
                <a:cubicBezTo>
                  <a:pt x="488385" y="2060188"/>
                  <a:pt x="508457" y="2066903"/>
                  <a:pt x="527347" y="2074459"/>
                </a:cubicBezTo>
                <a:cubicBezTo>
                  <a:pt x="554061" y="2085145"/>
                  <a:pt x="581021" y="2096112"/>
                  <a:pt x="609234" y="2101755"/>
                </a:cubicBezTo>
                <a:cubicBezTo>
                  <a:pt x="691579" y="2118224"/>
                  <a:pt x="655466" y="2108068"/>
                  <a:pt x="718416" y="2129050"/>
                </a:cubicBezTo>
                <a:lnTo>
                  <a:pt x="1728350" y="2115403"/>
                </a:lnTo>
                <a:cubicBezTo>
                  <a:pt x="1826892" y="2113029"/>
                  <a:pt x="1825573" y="2110291"/>
                  <a:pt x="1892123" y="2088107"/>
                </a:cubicBezTo>
                <a:cubicBezTo>
                  <a:pt x="1910320" y="2074459"/>
                  <a:pt x="1926965" y="2058449"/>
                  <a:pt x="1946714" y="2047164"/>
                </a:cubicBezTo>
                <a:cubicBezTo>
                  <a:pt x="1959204" y="2040027"/>
                  <a:pt x="1980520" y="2046006"/>
                  <a:pt x="1987657" y="2033516"/>
                </a:cubicBezTo>
                <a:cubicBezTo>
                  <a:pt x="2001386" y="2009490"/>
                  <a:pt x="1996355" y="1978855"/>
                  <a:pt x="2001305" y="1951630"/>
                </a:cubicBezTo>
                <a:cubicBezTo>
                  <a:pt x="2005455" y="1928807"/>
                  <a:pt x="2008849" y="1905770"/>
                  <a:pt x="2014953" y="1883391"/>
                </a:cubicBezTo>
                <a:cubicBezTo>
                  <a:pt x="2022524" y="1855633"/>
                  <a:pt x="2018309" y="1817464"/>
                  <a:pt x="2042249" y="1801504"/>
                </a:cubicBezTo>
                <a:lnTo>
                  <a:pt x="2124135" y="1746913"/>
                </a:lnTo>
                <a:cubicBezTo>
                  <a:pt x="2153251" y="1659569"/>
                  <a:pt x="2113217" y="1743273"/>
                  <a:pt x="2178726" y="1692322"/>
                </a:cubicBezTo>
                <a:cubicBezTo>
                  <a:pt x="2243450" y="1641981"/>
                  <a:pt x="2251422" y="1624222"/>
                  <a:pt x="2287908" y="1569492"/>
                </a:cubicBezTo>
                <a:cubicBezTo>
                  <a:pt x="2329863" y="1401674"/>
                  <a:pt x="2304813" y="1523502"/>
                  <a:pt x="2287908" y="1160059"/>
                </a:cubicBezTo>
                <a:cubicBezTo>
                  <a:pt x="2284309" y="1082672"/>
                  <a:pt x="2279983" y="1005307"/>
                  <a:pt x="2274260" y="928048"/>
                </a:cubicBezTo>
                <a:cubicBezTo>
                  <a:pt x="2272607" y="905737"/>
                  <a:pt x="2266015" y="781429"/>
                  <a:pt x="2246965" y="736979"/>
                </a:cubicBezTo>
                <a:cubicBezTo>
                  <a:pt x="2240504" y="721903"/>
                  <a:pt x="2228768" y="709684"/>
                  <a:pt x="2219669" y="696036"/>
                </a:cubicBezTo>
                <a:cubicBezTo>
                  <a:pt x="2217700" y="686190"/>
                  <a:pt x="2204365" y="604840"/>
                  <a:pt x="2192374" y="586853"/>
                </a:cubicBezTo>
                <a:cubicBezTo>
                  <a:pt x="2132005" y="496299"/>
                  <a:pt x="2168789" y="594274"/>
                  <a:pt x="2124135" y="504967"/>
                </a:cubicBezTo>
                <a:cubicBezTo>
                  <a:pt x="2084631" y="425960"/>
                  <a:pt x="2147160" y="500698"/>
                  <a:pt x="2069544" y="423080"/>
                </a:cubicBezTo>
                <a:cubicBezTo>
                  <a:pt x="2064995" y="409432"/>
                  <a:pt x="2066068" y="392309"/>
                  <a:pt x="2055896" y="382137"/>
                </a:cubicBezTo>
                <a:cubicBezTo>
                  <a:pt x="2045724" y="371965"/>
                  <a:pt x="2027443" y="375626"/>
                  <a:pt x="2014953" y="368489"/>
                </a:cubicBezTo>
                <a:cubicBezTo>
                  <a:pt x="1971706" y="343777"/>
                  <a:pt x="1961645" y="321363"/>
                  <a:pt x="1919419" y="300250"/>
                </a:cubicBezTo>
                <a:cubicBezTo>
                  <a:pt x="1906552" y="293816"/>
                  <a:pt x="1892123" y="291152"/>
                  <a:pt x="1878475" y="286603"/>
                </a:cubicBezTo>
                <a:cubicBezTo>
                  <a:pt x="1732899" y="291152"/>
                  <a:pt x="1584716" y="272450"/>
                  <a:pt x="1441747" y="300250"/>
                </a:cubicBezTo>
                <a:cubicBezTo>
                  <a:pt x="1409545" y="306512"/>
                  <a:pt x="1418278" y="371763"/>
                  <a:pt x="1387156" y="382137"/>
                </a:cubicBezTo>
                <a:cubicBezTo>
                  <a:pt x="1214624" y="439649"/>
                  <a:pt x="1490477" y="343706"/>
                  <a:pt x="1305269" y="423080"/>
                </a:cubicBezTo>
                <a:cubicBezTo>
                  <a:pt x="1288029" y="430469"/>
                  <a:pt x="1268875" y="432179"/>
                  <a:pt x="1250678" y="436728"/>
                </a:cubicBezTo>
                <a:cubicBezTo>
                  <a:pt x="1167503" y="561492"/>
                  <a:pt x="1240652" y="469321"/>
                  <a:pt x="1209735" y="191068"/>
                </a:cubicBezTo>
                <a:cubicBezTo>
                  <a:pt x="1206474" y="161719"/>
                  <a:pt x="1159168" y="37734"/>
                  <a:pt x="1127849" y="27295"/>
                </a:cubicBezTo>
                <a:lnTo>
                  <a:pt x="1045962" y="0"/>
                </a:lnTo>
              </a:path>
            </a:pathLst>
          </a:custGeom>
          <a:ln cap="rnd">
            <a:solidFill>
              <a:srgbClr val="D600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8143900" y="5500702"/>
            <a:ext cx="285752" cy="285752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785794"/>
            <a:ext cx="7772400" cy="5214974"/>
          </a:xfrm>
        </p:spPr>
        <p:txBody>
          <a:bodyPr>
            <a:noAutofit/>
          </a:bodyPr>
          <a:lstStyle/>
          <a:p>
            <a:r>
              <a:rPr lang="cs-CZ" sz="1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8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„Od roku 1991 působím jako odborná asistentka v oboru didaktiky a teorie vyučování výtvarné výchovy na katedře výtvarné výchovy </a:t>
            </a:r>
            <a:r>
              <a:rPr lang="cs-CZ" sz="2000" b="0" i="1" cap="non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cs-CZ" sz="20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df</a:t>
            </a:r>
            <a: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Ostravské </a:t>
            </a:r>
            <a:r>
              <a:rPr lang="cs-CZ" sz="2000" b="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</a:t>
            </a:r>
            <a: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niverzity v </a:t>
            </a:r>
            <a:r>
              <a:rPr lang="cs-CZ" sz="2000" b="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stravě. </a:t>
            </a:r>
            <a:b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Specifikuji se na oblast komunikace s výtvarným dílem, především s uměním 2. poloviny 20. století. Zajímají mne směry kladoucí důraz na proces a jeho pojmovou reflexi. Realizované studie umění akce a konceptuálních tendencí ve výuce dokumentuji videozáznamy. </a:t>
            </a:r>
            <a:b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Další okruh mých zájmů se dotýká svou procesuálností a reflexní složkou expresivních výtvarných projevů vztahujících se k </a:t>
            </a:r>
            <a:r>
              <a:rPr lang="cs-CZ" sz="20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arteterapii</a:t>
            </a:r>
            <a: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cs-CZ" sz="20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artefiletice</a:t>
            </a:r>
            <a: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b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Součást mé práce tvoří vlastní výtvarná činnost, v níž se snažím zachycovat podoby uvažování v obrazových záznamech. V letech 1989 – 1998 byly kresby představeny na sedmi samostatných a sedmi společných výstavách.“</a:t>
            </a:r>
            <a:r>
              <a:rPr lang="cs-CZ" sz="18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8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8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				          </a:t>
            </a:r>
            <a:r>
              <a:rPr lang="cs-CZ" sz="20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Dáša </a:t>
            </a:r>
            <a:r>
              <a:rPr lang="cs-CZ" sz="200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Lasotová</a:t>
            </a:r>
            <a:r>
              <a:rPr lang="cs-CZ" sz="20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sz="1800" i="1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Volný tvar 6"/>
          <p:cNvSpPr/>
          <p:nvPr/>
        </p:nvSpPr>
        <p:spPr>
          <a:xfrm>
            <a:off x="-714412" y="-2643230"/>
            <a:ext cx="10759547" cy="9126097"/>
          </a:xfrm>
          <a:custGeom>
            <a:avLst/>
            <a:gdLst>
              <a:gd name="connsiteX0" fmla="*/ 1196087 w 2329863"/>
              <a:gd name="connsiteY0" fmla="*/ 532262 h 2129050"/>
              <a:gd name="connsiteX1" fmla="*/ 1182440 w 2329863"/>
              <a:gd name="connsiteY1" fmla="*/ 436728 h 2129050"/>
              <a:gd name="connsiteX2" fmla="*/ 1168792 w 2329863"/>
              <a:gd name="connsiteY2" fmla="*/ 395785 h 2129050"/>
              <a:gd name="connsiteX3" fmla="*/ 1086905 w 2329863"/>
              <a:gd name="connsiteY3" fmla="*/ 382137 h 2129050"/>
              <a:gd name="connsiteX4" fmla="*/ 1005019 w 2329863"/>
              <a:gd name="connsiteY4" fmla="*/ 327546 h 2129050"/>
              <a:gd name="connsiteX5" fmla="*/ 977723 w 2329863"/>
              <a:gd name="connsiteY5" fmla="*/ 286603 h 2129050"/>
              <a:gd name="connsiteX6" fmla="*/ 895837 w 2329863"/>
              <a:gd name="connsiteY6" fmla="*/ 259307 h 2129050"/>
              <a:gd name="connsiteX7" fmla="*/ 786654 w 2329863"/>
              <a:gd name="connsiteY7" fmla="*/ 232012 h 2129050"/>
              <a:gd name="connsiteX8" fmla="*/ 363574 w 2329863"/>
              <a:gd name="connsiteY8" fmla="*/ 245659 h 2129050"/>
              <a:gd name="connsiteX9" fmla="*/ 336278 w 2329863"/>
              <a:gd name="connsiteY9" fmla="*/ 286603 h 2129050"/>
              <a:gd name="connsiteX10" fmla="*/ 281687 w 2329863"/>
              <a:gd name="connsiteY10" fmla="*/ 300250 h 2129050"/>
              <a:gd name="connsiteX11" fmla="*/ 227096 w 2329863"/>
              <a:gd name="connsiteY11" fmla="*/ 382137 h 2129050"/>
              <a:gd name="connsiteX12" fmla="*/ 172505 w 2329863"/>
              <a:gd name="connsiteY12" fmla="*/ 464024 h 2129050"/>
              <a:gd name="connsiteX13" fmla="*/ 145210 w 2329863"/>
              <a:gd name="connsiteY13" fmla="*/ 559558 h 2129050"/>
              <a:gd name="connsiteX14" fmla="*/ 131562 w 2329863"/>
              <a:gd name="connsiteY14" fmla="*/ 627797 h 2129050"/>
              <a:gd name="connsiteX15" fmla="*/ 117914 w 2329863"/>
              <a:gd name="connsiteY15" fmla="*/ 682388 h 2129050"/>
              <a:gd name="connsiteX16" fmla="*/ 104266 w 2329863"/>
              <a:gd name="connsiteY16" fmla="*/ 750627 h 2129050"/>
              <a:gd name="connsiteX17" fmla="*/ 76971 w 2329863"/>
              <a:gd name="connsiteY17" fmla="*/ 832513 h 2129050"/>
              <a:gd name="connsiteX18" fmla="*/ 63323 w 2329863"/>
              <a:gd name="connsiteY18" fmla="*/ 873456 h 2129050"/>
              <a:gd name="connsiteX19" fmla="*/ 22380 w 2329863"/>
              <a:gd name="connsiteY19" fmla="*/ 968991 h 2129050"/>
              <a:gd name="connsiteX20" fmla="*/ 22380 w 2329863"/>
              <a:gd name="connsiteY20" fmla="*/ 1569492 h 2129050"/>
              <a:gd name="connsiteX21" fmla="*/ 90619 w 2329863"/>
              <a:gd name="connsiteY21" fmla="*/ 1665027 h 2129050"/>
              <a:gd name="connsiteX22" fmla="*/ 104266 w 2329863"/>
              <a:gd name="connsiteY22" fmla="*/ 1705970 h 2129050"/>
              <a:gd name="connsiteX23" fmla="*/ 240744 w 2329863"/>
              <a:gd name="connsiteY23" fmla="*/ 1787856 h 2129050"/>
              <a:gd name="connsiteX24" fmla="*/ 322631 w 2329863"/>
              <a:gd name="connsiteY24" fmla="*/ 1842448 h 2129050"/>
              <a:gd name="connsiteX25" fmla="*/ 349926 w 2329863"/>
              <a:gd name="connsiteY25" fmla="*/ 1883391 h 2129050"/>
              <a:gd name="connsiteX26" fmla="*/ 431813 w 2329863"/>
              <a:gd name="connsiteY26" fmla="*/ 1965277 h 2129050"/>
              <a:gd name="connsiteX27" fmla="*/ 472756 w 2329863"/>
              <a:gd name="connsiteY27" fmla="*/ 2047164 h 2129050"/>
              <a:gd name="connsiteX28" fmla="*/ 527347 w 2329863"/>
              <a:gd name="connsiteY28" fmla="*/ 2074459 h 2129050"/>
              <a:gd name="connsiteX29" fmla="*/ 609234 w 2329863"/>
              <a:gd name="connsiteY29" fmla="*/ 2101755 h 2129050"/>
              <a:gd name="connsiteX30" fmla="*/ 718416 w 2329863"/>
              <a:gd name="connsiteY30" fmla="*/ 2129050 h 2129050"/>
              <a:gd name="connsiteX31" fmla="*/ 1728350 w 2329863"/>
              <a:gd name="connsiteY31" fmla="*/ 2115403 h 2129050"/>
              <a:gd name="connsiteX32" fmla="*/ 1892123 w 2329863"/>
              <a:gd name="connsiteY32" fmla="*/ 2088107 h 2129050"/>
              <a:gd name="connsiteX33" fmla="*/ 1946714 w 2329863"/>
              <a:gd name="connsiteY33" fmla="*/ 2047164 h 2129050"/>
              <a:gd name="connsiteX34" fmla="*/ 1987657 w 2329863"/>
              <a:gd name="connsiteY34" fmla="*/ 2033516 h 2129050"/>
              <a:gd name="connsiteX35" fmla="*/ 2001305 w 2329863"/>
              <a:gd name="connsiteY35" fmla="*/ 1951630 h 2129050"/>
              <a:gd name="connsiteX36" fmla="*/ 2014953 w 2329863"/>
              <a:gd name="connsiteY36" fmla="*/ 1883391 h 2129050"/>
              <a:gd name="connsiteX37" fmla="*/ 2042249 w 2329863"/>
              <a:gd name="connsiteY37" fmla="*/ 1801504 h 2129050"/>
              <a:gd name="connsiteX38" fmla="*/ 2124135 w 2329863"/>
              <a:gd name="connsiteY38" fmla="*/ 1746913 h 2129050"/>
              <a:gd name="connsiteX39" fmla="*/ 2178726 w 2329863"/>
              <a:gd name="connsiteY39" fmla="*/ 1692322 h 2129050"/>
              <a:gd name="connsiteX40" fmla="*/ 2287908 w 2329863"/>
              <a:gd name="connsiteY40" fmla="*/ 1569492 h 2129050"/>
              <a:gd name="connsiteX41" fmla="*/ 2287908 w 2329863"/>
              <a:gd name="connsiteY41" fmla="*/ 1160059 h 2129050"/>
              <a:gd name="connsiteX42" fmla="*/ 2274260 w 2329863"/>
              <a:gd name="connsiteY42" fmla="*/ 928048 h 2129050"/>
              <a:gd name="connsiteX43" fmla="*/ 2246965 w 2329863"/>
              <a:gd name="connsiteY43" fmla="*/ 736979 h 2129050"/>
              <a:gd name="connsiteX44" fmla="*/ 2219669 w 2329863"/>
              <a:gd name="connsiteY44" fmla="*/ 696036 h 2129050"/>
              <a:gd name="connsiteX45" fmla="*/ 2192374 w 2329863"/>
              <a:gd name="connsiteY45" fmla="*/ 586853 h 2129050"/>
              <a:gd name="connsiteX46" fmla="*/ 2124135 w 2329863"/>
              <a:gd name="connsiteY46" fmla="*/ 504967 h 2129050"/>
              <a:gd name="connsiteX47" fmla="*/ 2069544 w 2329863"/>
              <a:gd name="connsiteY47" fmla="*/ 423080 h 2129050"/>
              <a:gd name="connsiteX48" fmla="*/ 2055896 w 2329863"/>
              <a:gd name="connsiteY48" fmla="*/ 382137 h 2129050"/>
              <a:gd name="connsiteX49" fmla="*/ 2014953 w 2329863"/>
              <a:gd name="connsiteY49" fmla="*/ 368489 h 2129050"/>
              <a:gd name="connsiteX50" fmla="*/ 1919419 w 2329863"/>
              <a:gd name="connsiteY50" fmla="*/ 300250 h 2129050"/>
              <a:gd name="connsiteX51" fmla="*/ 1878475 w 2329863"/>
              <a:gd name="connsiteY51" fmla="*/ 286603 h 2129050"/>
              <a:gd name="connsiteX52" fmla="*/ 1441747 w 2329863"/>
              <a:gd name="connsiteY52" fmla="*/ 300250 h 2129050"/>
              <a:gd name="connsiteX53" fmla="*/ 1387156 w 2329863"/>
              <a:gd name="connsiteY53" fmla="*/ 382137 h 2129050"/>
              <a:gd name="connsiteX54" fmla="*/ 1305269 w 2329863"/>
              <a:gd name="connsiteY54" fmla="*/ 423080 h 2129050"/>
              <a:gd name="connsiteX55" fmla="*/ 1250678 w 2329863"/>
              <a:gd name="connsiteY55" fmla="*/ 436728 h 2129050"/>
              <a:gd name="connsiteX56" fmla="*/ 1209735 w 2329863"/>
              <a:gd name="connsiteY56" fmla="*/ 191068 h 2129050"/>
              <a:gd name="connsiteX57" fmla="*/ 1127849 w 2329863"/>
              <a:gd name="connsiteY57" fmla="*/ 27295 h 2129050"/>
              <a:gd name="connsiteX58" fmla="*/ 1045962 w 2329863"/>
              <a:gd name="connsiteY58" fmla="*/ 0 h 21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29863" h="2129050">
                <a:moveTo>
                  <a:pt x="1196087" y="532262"/>
                </a:moveTo>
                <a:cubicBezTo>
                  <a:pt x="1191538" y="500417"/>
                  <a:pt x="1188749" y="468271"/>
                  <a:pt x="1182440" y="436728"/>
                </a:cubicBezTo>
                <a:cubicBezTo>
                  <a:pt x="1179619" y="422621"/>
                  <a:pt x="1181283" y="402922"/>
                  <a:pt x="1168792" y="395785"/>
                </a:cubicBezTo>
                <a:cubicBezTo>
                  <a:pt x="1144766" y="382056"/>
                  <a:pt x="1114201" y="386686"/>
                  <a:pt x="1086905" y="382137"/>
                </a:cubicBezTo>
                <a:cubicBezTo>
                  <a:pt x="1036444" y="365316"/>
                  <a:pt x="1044339" y="374729"/>
                  <a:pt x="1005019" y="327546"/>
                </a:cubicBezTo>
                <a:cubicBezTo>
                  <a:pt x="994518" y="314945"/>
                  <a:pt x="991632" y="295296"/>
                  <a:pt x="977723" y="286603"/>
                </a:cubicBezTo>
                <a:cubicBezTo>
                  <a:pt x="953325" y="271354"/>
                  <a:pt x="923750" y="266285"/>
                  <a:pt x="895837" y="259307"/>
                </a:cubicBezTo>
                <a:lnTo>
                  <a:pt x="786654" y="232012"/>
                </a:lnTo>
                <a:cubicBezTo>
                  <a:pt x="645627" y="236561"/>
                  <a:pt x="503649" y="228680"/>
                  <a:pt x="363574" y="245659"/>
                </a:cubicBezTo>
                <a:cubicBezTo>
                  <a:pt x="347290" y="247633"/>
                  <a:pt x="349926" y="277504"/>
                  <a:pt x="336278" y="286603"/>
                </a:cubicBezTo>
                <a:cubicBezTo>
                  <a:pt x="320671" y="297007"/>
                  <a:pt x="299884" y="295701"/>
                  <a:pt x="281687" y="300250"/>
                </a:cubicBezTo>
                <a:cubicBezTo>
                  <a:pt x="190823" y="391116"/>
                  <a:pt x="276474" y="293256"/>
                  <a:pt x="227096" y="382137"/>
                </a:cubicBezTo>
                <a:cubicBezTo>
                  <a:pt x="211164" y="410814"/>
                  <a:pt x="182879" y="432902"/>
                  <a:pt x="172505" y="464024"/>
                </a:cubicBezTo>
                <a:cubicBezTo>
                  <a:pt x="157305" y="509624"/>
                  <a:pt x="156636" y="508140"/>
                  <a:pt x="145210" y="559558"/>
                </a:cubicBezTo>
                <a:cubicBezTo>
                  <a:pt x="140178" y="582202"/>
                  <a:pt x="136594" y="605153"/>
                  <a:pt x="131562" y="627797"/>
                </a:cubicBezTo>
                <a:cubicBezTo>
                  <a:pt x="127493" y="646107"/>
                  <a:pt x="121983" y="664078"/>
                  <a:pt x="117914" y="682388"/>
                </a:cubicBezTo>
                <a:cubicBezTo>
                  <a:pt x="112882" y="705032"/>
                  <a:pt x="110369" y="728248"/>
                  <a:pt x="104266" y="750627"/>
                </a:cubicBezTo>
                <a:cubicBezTo>
                  <a:pt x="96696" y="778385"/>
                  <a:pt x="86069" y="805218"/>
                  <a:pt x="76971" y="832513"/>
                </a:cubicBezTo>
                <a:cubicBezTo>
                  <a:pt x="72422" y="846161"/>
                  <a:pt x="69756" y="860589"/>
                  <a:pt x="63323" y="873456"/>
                </a:cubicBezTo>
                <a:cubicBezTo>
                  <a:pt x="29595" y="940915"/>
                  <a:pt x="42462" y="908747"/>
                  <a:pt x="22380" y="968991"/>
                </a:cubicBezTo>
                <a:cubicBezTo>
                  <a:pt x="7931" y="1272418"/>
                  <a:pt x="0" y="1256173"/>
                  <a:pt x="22380" y="1569492"/>
                </a:cubicBezTo>
                <a:cubicBezTo>
                  <a:pt x="28259" y="1651801"/>
                  <a:pt x="25593" y="1632514"/>
                  <a:pt x="90619" y="1665027"/>
                </a:cubicBezTo>
                <a:cubicBezTo>
                  <a:pt x="95168" y="1678675"/>
                  <a:pt x="94094" y="1695798"/>
                  <a:pt x="104266" y="1705970"/>
                </a:cubicBezTo>
                <a:cubicBezTo>
                  <a:pt x="154572" y="1756276"/>
                  <a:pt x="186895" y="1755546"/>
                  <a:pt x="240744" y="1787856"/>
                </a:cubicBezTo>
                <a:cubicBezTo>
                  <a:pt x="268874" y="1804734"/>
                  <a:pt x="322631" y="1842448"/>
                  <a:pt x="322631" y="1842448"/>
                </a:cubicBezTo>
                <a:cubicBezTo>
                  <a:pt x="331729" y="1856096"/>
                  <a:pt x="339029" y="1871132"/>
                  <a:pt x="349926" y="1883391"/>
                </a:cubicBezTo>
                <a:cubicBezTo>
                  <a:pt x="375572" y="1912242"/>
                  <a:pt x="431813" y="1965277"/>
                  <a:pt x="431813" y="1965277"/>
                </a:cubicBezTo>
                <a:cubicBezTo>
                  <a:pt x="441128" y="1993224"/>
                  <a:pt x="448333" y="2026811"/>
                  <a:pt x="472756" y="2047164"/>
                </a:cubicBezTo>
                <a:cubicBezTo>
                  <a:pt x="488385" y="2060188"/>
                  <a:pt x="508457" y="2066903"/>
                  <a:pt x="527347" y="2074459"/>
                </a:cubicBezTo>
                <a:cubicBezTo>
                  <a:pt x="554061" y="2085145"/>
                  <a:pt x="581021" y="2096112"/>
                  <a:pt x="609234" y="2101755"/>
                </a:cubicBezTo>
                <a:cubicBezTo>
                  <a:pt x="691579" y="2118224"/>
                  <a:pt x="655466" y="2108068"/>
                  <a:pt x="718416" y="2129050"/>
                </a:cubicBezTo>
                <a:lnTo>
                  <a:pt x="1728350" y="2115403"/>
                </a:lnTo>
                <a:cubicBezTo>
                  <a:pt x="1826892" y="2113029"/>
                  <a:pt x="1825573" y="2110291"/>
                  <a:pt x="1892123" y="2088107"/>
                </a:cubicBezTo>
                <a:cubicBezTo>
                  <a:pt x="1910320" y="2074459"/>
                  <a:pt x="1926965" y="2058449"/>
                  <a:pt x="1946714" y="2047164"/>
                </a:cubicBezTo>
                <a:cubicBezTo>
                  <a:pt x="1959204" y="2040027"/>
                  <a:pt x="1980520" y="2046006"/>
                  <a:pt x="1987657" y="2033516"/>
                </a:cubicBezTo>
                <a:cubicBezTo>
                  <a:pt x="2001386" y="2009490"/>
                  <a:pt x="1996355" y="1978855"/>
                  <a:pt x="2001305" y="1951630"/>
                </a:cubicBezTo>
                <a:cubicBezTo>
                  <a:pt x="2005455" y="1928807"/>
                  <a:pt x="2008849" y="1905770"/>
                  <a:pt x="2014953" y="1883391"/>
                </a:cubicBezTo>
                <a:cubicBezTo>
                  <a:pt x="2022524" y="1855633"/>
                  <a:pt x="2018309" y="1817464"/>
                  <a:pt x="2042249" y="1801504"/>
                </a:cubicBezTo>
                <a:lnTo>
                  <a:pt x="2124135" y="1746913"/>
                </a:lnTo>
                <a:cubicBezTo>
                  <a:pt x="2153251" y="1659569"/>
                  <a:pt x="2113217" y="1743273"/>
                  <a:pt x="2178726" y="1692322"/>
                </a:cubicBezTo>
                <a:cubicBezTo>
                  <a:pt x="2243450" y="1641981"/>
                  <a:pt x="2251422" y="1624222"/>
                  <a:pt x="2287908" y="1569492"/>
                </a:cubicBezTo>
                <a:cubicBezTo>
                  <a:pt x="2329863" y="1401674"/>
                  <a:pt x="2304813" y="1523502"/>
                  <a:pt x="2287908" y="1160059"/>
                </a:cubicBezTo>
                <a:cubicBezTo>
                  <a:pt x="2284309" y="1082672"/>
                  <a:pt x="2279983" y="1005307"/>
                  <a:pt x="2274260" y="928048"/>
                </a:cubicBezTo>
                <a:cubicBezTo>
                  <a:pt x="2272607" y="905737"/>
                  <a:pt x="2266015" y="781429"/>
                  <a:pt x="2246965" y="736979"/>
                </a:cubicBezTo>
                <a:cubicBezTo>
                  <a:pt x="2240504" y="721903"/>
                  <a:pt x="2228768" y="709684"/>
                  <a:pt x="2219669" y="696036"/>
                </a:cubicBezTo>
                <a:cubicBezTo>
                  <a:pt x="2217700" y="686190"/>
                  <a:pt x="2204365" y="604840"/>
                  <a:pt x="2192374" y="586853"/>
                </a:cubicBezTo>
                <a:cubicBezTo>
                  <a:pt x="2132005" y="496299"/>
                  <a:pt x="2168789" y="594274"/>
                  <a:pt x="2124135" y="504967"/>
                </a:cubicBezTo>
                <a:cubicBezTo>
                  <a:pt x="2084631" y="425960"/>
                  <a:pt x="2147160" y="500698"/>
                  <a:pt x="2069544" y="423080"/>
                </a:cubicBezTo>
                <a:cubicBezTo>
                  <a:pt x="2064995" y="409432"/>
                  <a:pt x="2066068" y="392309"/>
                  <a:pt x="2055896" y="382137"/>
                </a:cubicBezTo>
                <a:cubicBezTo>
                  <a:pt x="2045724" y="371965"/>
                  <a:pt x="2027443" y="375626"/>
                  <a:pt x="2014953" y="368489"/>
                </a:cubicBezTo>
                <a:cubicBezTo>
                  <a:pt x="1971706" y="343777"/>
                  <a:pt x="1961645" y="321363"/>
                  <a:pt x="1919419" y="300250"/>
                </a:cubicBezTo>
                <a:cubicBezTo>
                  <a:pt x="1906552" y="293816"/>
                  <a:pt x="1892123" y="291152"/>
                  <a:pt x="1878475" y="286603"/>
                </a:cubicBezTo>
                <a:cubicBezTo>
                  <a:pt x="1732899" y="291152"/>
                  <a:pt x="1584716" y="272450"/>
                  <a:pt x="1441747" y="300250"/>
                </a:cubicBezTo>
                <a:cubicBezTo>
                  <a:pt x="1409545" y="306512"/>
                  <a:pt x="1418278" y="371763"/>
                  <a:pt x="1387156" y="382137"/>
                </a:cubicBezTo>
                <a:cubicBezTo>
                  <a:pt x="1214624" y="439649"/>
                  <a:pt x="1490477" y="343706"/>
                  <a:pt x="1305269" y="423080"/>
                </a:cubicBezTo>
                <a:cubicBezTo>
                  <a:pt x="1288029" y="430469"/>
                  <a:pt x="1268875" y="432179"/>
                  <a:pt x="1250678" y="436728"/>
                </a:cubicBezTo>
                <a:cubicBezTo>
                  <a:pt x="1167503" y="561492"/>
                  <a:pt x="1240652" y="469321"/>
                  <a:pt x="1209735" y="191068"/>
                </a:cubicBezTo>
                <a:cubicBezTo>
                  <a:pt x="1206474" y="161719"/>
                  <a:pt x="1159168" y="37734"/>
                  <a:pt x="1127849" y="27295"/>
                </a:cubicBezTo>
                <a:lnTo>
                  <a:pt x="1045962" y="0"/>
                </a:lnTo>
              </a:path>
            </a:pathLst>
          </a:custGeom>
          <a:ln cap="rnd">
            <a:solidFill>
              <a:srgbClr val="D600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2" y="785794"/>
            <a:ext cx="7993092" cy="4983181"/>
          </a:xfrm>
        </p:spPr>
        <p:txBody>
          <a:bodyPr>
            <a:normAutofit fontScale="90000"/>
          </a:bodyPr>
          <a:lstStyle/>
          <a:p>
            <a:r>
              <a:rPr lang="cs-CZ" sz="2400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VÝSTAVY</a:t>
            </a:r>
            <a:r>
              <a:rPr lang="cs-CZ" sz="18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8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Autorské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Podoby hvězd,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Galerie Langův dům, </a:t>
            </a:r>
            <a:r>
              <a:rPr lang="cs-CZ" sz="22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Frýdek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-Místek (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14.12. 1994 – 17.1. 1995)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 papírů po otci,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Galerie student, Ostrava (2004)</a:t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Nalezený, ztratil a jiné obrazy,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Výstavní prostor Na Chodbě, PF UJEP, Ústí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nad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Labem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(1.3. 2006 – 7.4. 2006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Společné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630 cm2 Mail-</a:t>
            </a:r>
            <a:r>
              <a:rPr lang="cs-CZ" sz="22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art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Ostrava 2001,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Nová síň</a:t>
            </a:r>
            <a:r>
              <a:rPr lang="cs-CZ" sz="2200" b="0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(11.9. 2001 – 20.10. 2001)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Ostrava </a:t>
            </a:r>
            <a:r>
              <a:rPr lang="cs-CZ" sz="22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Art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2008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Galerie Kruh, Ostrava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(17.9. 2008- 10.10. 2008)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Partitury, parafráze,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Galerie Dole,Ostrava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(24.8. 2011 - 9.9. 2011)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Lyrické koncepty,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Galerie Langův dům, </a:t>
            </a:r>
            <a:r>
              <a:rPr lang="cs-CZ" sz="22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Frýdek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-Místek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(16.9. 2011 –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21.10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2011)</a:t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 zahradě, </a:t>
            </a:r>
            <a:r>
              <a:rPr lang="cs-CZ" sz="22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Třinec 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(1.2. 2012)	</a:t>
            </a:r>
            <a:r>
              <a:rPr lang="cs-CZ" sz="18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endParaRPr lang="cs-CZ" sz="1800" b="0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500034" y="1000108"/>
            <a:ext cx="214314" cy="214314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0" y="-214338"/>
            <a:ext cx="2274060" cy="1928826"/>
          </a:xfrm>
          <a:custGeom>
            <a:avLst/>
            <a:gdLst>
              <a:gd name="connsiteX0" fmla="*/ 1196087 w 2329863"/>
              <a:gd name="connsiteY0" fmla="*/ 532262 h 2129050"/>
              <a:gd name="connsiteX1" fmla="*/ 1182440 w 2329863"/>
              <a:gd name="connsiteY1" fmla="*/ 436728 h 2129050"/>
              <a:gd name="connsiteX2" fmla="*/ 1168792 w 2329863"/>
              <a:gd name="connsiteY2" fmla="*/ 395785 h 2129050"/>
              <a:gd name="connsiteX3" fmla="*/ 1086905 w 2329863"/>
              <a:gd name="connsiteY3" fmla="*/ 382137 h 2129050"/>
              <a:gd name="connsiteX4" fmla="*/ 1005019 w 2329863"/>
              <a:gd name="connsiteY4" fmla="*/ 327546 h 2129050"/>
              <a:gd name="connsiteX5" fmla="*/ 977723 w 2329863"/>
              <a:gd name="connsiteY5" fmla="*/ 286603 h 2129050"/>
              <a:gd name="connsiteX6" fmla="*/ 895837 w 2329863"/>
              <a:gd name="connsiteY6" fmla="*/ 259307 h 2129050"/>
              <a:gd name="connsiteX7" fmla="*/ 786654 w 2329863"/>
              <a:gd name="connsiteY7" fmla="*/ 232012 h 2129050"/>
              <a:gd name="connsiteX8" fmla="*/ 363574 w 2329863"/>
              <a:gd name="connsiteY8" fmla="*/ 245659 h 2129050"/>
              <a:gd name="connsiteX9" fmla="*/ 336278 w 2329863"/>
              <a:gd name="connsiteY9" fmla="*/ 286603 h 2129050"/>
              <a:gd name="connsiteX10" fmla="*/ 281687 w 2329863"/>
              <a:gd name="connsiteY10" fmla="*/ 300250 h 2129050"/>
              <a:gd name="connsiteX11" fmla="*/ 227096 w 2329863"/>
              <a:gd name="connsiteY11" fmla="*/ 382137 h 2129050"/>
              <a:gd name="connsiteX12" fmla="*/ 172505 w 2329863"/>
              <a:gd name="connsiteY12" fmla="*/ 464024 h 2129050"/>
              <a:gd name="connsiteX13" fmla="*/ 145210 w 2329863"/>
              <a:gd name="connsiteY13" fmla="*/ 559558 h 2129050"/>
              <a:gd name="connsiteX14" fmla="*/ 131562 w 2329863"/>
              <a:gd name="connsiteY14" fmla="*/ 627797 h 2129050"/>
              <a:gd name="connsiteX15" fmla="*/ 117914 w 2329863"/>
              <a:gd name="connsiteY15" fmla="*/ 682388 h 2129050"/>
              <a:gd name="connsiteX16" fmla="*/ 104266 w 2329863"/>
              <a:gd name="connsiteY16" fmla="*/ 750627 h 2129050"/>
              <a:gd name="connsiteX17" fmla="*/ 76971 w 2329863"/>
              <a:gd name="connsiteY17" fmla="*/ 832513 h 2129050"/>
              <a:gd name="connsiteX18" fmla="*/ 63323 w 2329863"/>
              <a:gd name="connsiteY18" fmla="*/ 873456 h 2129050"/>
              <a:gd name="connsiteX19" fmla="*/ 22380 w 2329863"/>
              <a:gd name="connsiteY19" fmla="*/ 968991 h 2129050"/>
              <a:gd name="connsiteX20" fmla="*/ 22380 w 2329863"/>
              <a:gd name="connsiteY20" fmla="*/ 1569492 h 2129050"/>
              <a:gd name="connsiteX21" fmla="*/ 90619 w 2329863"/>
              <a:gd name="connsiteY21" fmla="*/ 1665027 h 2129050"/>
              <a:gd name="connsiteX22" fmla="*/ 104266 w 2329863"/>
              <a:gd name="connsiteY22" fmla="*/ 1705970 h 2129050"/>
              <a:gd name="connsiteX23" fmla="*/ 240744 w 2329863"/>
              <a:gd name="connsiteY23" fmla="*/ 1787856 h 2129050"/>
              <a:gd name="connsiteX24" fmla="*/ 322631 w 2329863"/>
              <a:gd name="connsiteY24" fmla="*/ 1842448 h 2129050"/>
              <a:gd name="connsiteX25" fmla="*/ 349926 w 2329863"/>
              <a:gd name="connsiteY25" fmla="*/ 1883391 h 2129050"/>
              <a:gd name="connsiteX26" fmla="*/ 431813 w 2329863"/>
              <a:gd name="connsiteY26" fmla="*/ 1965277 h 2129050"/>
              <a:gd name="connsiteX27" fmla="*/ 472756 w 2329863"/>
              <a:gd name="connsiteY27" fmla="*/ 2047164 h 2129050"/>
              <a:gd name="connsiteX28" fmla="*/ 527347 w 2329863"/>
              <a:gd name="connsiteY28" fmla="*/ 2074459 h 2129050"/>
              <a:gd name="connsiteX29" fmla="*/ 609234 w 2329863"/>
              <a:gd name="connsiteY29" fmla="*/ 2101755 h 2129050"/>
              <a:gd name="connsiteX30" fmla="*/ 718416 w 2329863"/>
              <a:gd name="connsiteY30" fmla="*/ 2129050 h 2129050"/>
              <a:gd name="connsiteX31" fmla="*/ 1728350 w 2329863"/>
              <a:gd name="connsiteY31" fmla="*/ 2115403 h 2129050"/>
              <a:gd name="connsiteX32" fmla="*/ 1892123 w 2329863"/>
              <a:gd name="connsiteY32" fmla="*/ 2088107 h 2129050"/>
              <a:gd name="connsiteX33" fmla="*/ 1946714 w 2329863"/>
              <a:gd name="connsiteY33" fmla="*/ 2047164 h 2129050"/>
              <a:gd name="connsiteX34" fmla="*/ 1987657 w 2329863"/>
              <a:gd name="connsiteY34" fmla="*/ 2033516 h 2129050"/>
              <a:gd name="connsiteX35" fmla="*/ 2001305 w 2329863"/>
              <a:gd name="connsiteY35" fmla="*/ 1951630 h 2129050"/>
              <a:gd name="connsiteX36" fmla="*/ 2014953 w 2329863"/>
              <a:gd name="connsiteY36" fmla="*/ 1883391 h 2129050"/>
              <a:gd name="connsiteX37" fmla="*/ 2042249 w 2329863"/>
              <a:gd name="connsiteY37" fmla="*/ 1801504 h 2129050"/>
              <a:gd name="connsiteX38" fmla="*/ 2124135 w 2329863"/>
              <a:gd name="connsiteY38" fmla="*/ 1746913 h 2129050"/>
              <a:gd name="connsiteX39" fmla="*/ 2178726 w 2329863"/>
              <a:gd name="connsiteY39" fmla="*/ 1692322 h 2129050"/>
              <a:gd name="connsiteX40" fmla="*/ 2287908 w 2329863"/>
              <a:gd name="connsiteY40" fmla="*/ 1569492 h 2129050"/>
              <a:gd name="connsiteX41" fmla="*/ 2287908 w 2329863"/>
              <a:gd name="connsiteY41" fmla="*/ 1160059 h 2129050"/>
              <a:gd name="connsiteX42" fmla="*/ 2274260 w 2329863"/>
              <a:gd name="connsiteY42" fmla="*/ 928048 h 2129050"/>
              <a:gd name="connsiteX43" fmla="*/ 2246965 w 2329863"/>
              <a:gd name="connsiteY43" fmla="*/ 736979 h 2129050"/>
              <a:gd name="connsiteX44" fmla="*/ 2219669 w 2329863"/>
              <a:gd name="connsiteY44" fmla="*/ 696036 h 2129050"/>
              <a:gd name="connsiteX45" fmla="*/ 2192374 w 2329863"/>
              <a:gd name="connsiteY45" fmla="*/ 586853 h 2129050"/>
              <a:gd name="connsiteX46" fmla="*/ 2124135 w 2329863"/>
              <a:gd name="connsiteY46" fmla="*/ 504967 h 2129050"/>
              <a:gd name="connsiteX47" fmla="*/ 2069544 w 2329863"/>
              <a:gd name="connsiteY47" fmla="*/ 423080 h 2129050"/>
              <a:gd name="connsiteX48" fmla="*/ 2055896 w 2329863"/>
              <a:gd name="connsiteY48" fmla="*/ 382137 h 2129050"/>
              <a:gd name="connsiteX49" fmla="*/ 2014953 w 2329863"/>
              <a:gd name="connsiteY49" fmla="*/ 368489 h 2129050"/>
              <a:gd name="connsiteX50" fmla="*/ 1919419 w 2329863"/>
              <a:gd name="connsiteY50" fmla="*/ 300250 h 2129050"/>
              <a:gd name="connsiteX51" fmla="*/ 1878475 w 2329863"/>
              <a:gd name="connsiteY51" fmla="*/ 286603 h 2129050"/>
              <a:gd name="connsiteX52" fmla="*/ 1441747 w 2329863"/>
              <a:gd name="connsiteY52" fmla="*/ 300250 h 2129050"/>
              <a:gd name="connsiteX53" fmla="*/ 1387156 w 2329863"/>
              <a:gd name="connsiteY53" fmla="*/ 382137 h 2129050"/>
              <a:gd name="connsiteX54" fmla="*/ 1305269 w 2329863"/>
              <a:gd name="connsiteY54" fmla="*/ 423080 h 2129050"/>
              <a:gd name="connsiteX55" fmla="*/ 1250678 w 2329863"/>
              <a:gd name="connsiteY55" fmla="*/ 436728 h 2129050"/>
              <a:gd name="connsiteX56" fmla="*/ 1209735 w 2329863"/>
              <a:gd name="connsiteY56" fmla="*/ 191068 h 2129050"/>
              <a:gd name="connsiteX57" fmla="*/ 1127849 w 2329863"/>
              <a:gd name="connsiteY57" fmla="*/ 27295 h 2129050"/>
              <a:gd name="connsiteX58" fmla="*/ 1045962 w 2329863"/>
              <a:gd name="connsiteY58" fmla="*/ 0 h 21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29863" h="2129050">
                <a:moveTo>
                  <a:pt x="1196087" y="532262"/>
                </a:moveTo>
                <a:cubicBezTo>
                  <a:pt x="1191538" y="500417"/>
                  <a:pt x="1188749" y="468271"/>
                  <a:pt x="1182440" y="436728"/>
                </a:cubicBezTo>
                <a:cubicBezTo>
                  <a:pt x="1179619" y="422621"/>
                  <a:pt x="1181283" y="402922"/>
                  <a:pt x="1168792" y="395785"/>
                </a:cubicBezTo>
                <a:cubicBezTo>
                  <a:pt x="1144766" y="382056"/>
                  <a:pt x="1114201" y="386686"/>
                  <a:pt x="1086905" y="382137"/>
                </a:cubicBezTo>
                <a:cubicBezTo>
                  <a:pt x="1036444" y="365316"/>
                  <a:pt x="1044339" y="374729"/>
                  <a:pt x="1005019" y="327546"/>
                </a:cubicBezTo>
                <a:cubicBezTo>
                  <a:pt x="994518" y="314945"/>
                  <a:pt x="991632" y="295296"/>
                  <a:pt x="977723" y="286603"/>
                </a:cubicBezTo>
                <a:cubicBezTo>
                  <a:pt x="953325" y="271354"/>
                  <a:pt x="923750" y="266285"/>
                  <a:pt x="895837" y="259307"/>
                </a:cubicBezTo>
                <a:lnTo>
                  <a:pt x="786654" y="232012"/>
                </a:lnTo>
                <a:cubicBezTo>
                  <a:pt x="645627" y="236561"/>
                  <a:pt x="503649" y="228680"/>
                  <a:pt x="363574" y="245659"/>
                </a:cubicBezTo>
                <a:cubicBezTo>
                  <a:pt x="347290" y="247633"/>
                  <a:pt x="349926" y="277504"/>
                  <a:pt x="336278" y="286603"/>
                </a:cubicBezTo>
                <a:cubicBezTo>
                  <a:pt x="320671" y="297007"/>
                  <a:pt x="299884" y="295701"/>
                  <a:pt x="281687" y="300250"/>
                </a:cubicBezTo>
                <a:cubicBezTo>
                  <a:pt x="190823" y="391116"/>
                  <a:pt x="276474" y="293256"/>
                  <a:pt x="227096" y="382137"/>
                </a:cubicBezTo>
                <a:cubicBezTo>
                  <a:pt x="211164" y="410814"/>
                  <a:pt x="182879" y="432902"/>
                  <a:pt x="172505" y="464024"/>
                </a:cubicBezTo>
                <a:cubicBezTo>
                  <a:pt x="157305" y="509624"/>
                  <a:pt x="156636" y="508140"/>
                  <a:pt x="145210" y="559558"/>
                </a:cubicBezTo>
                <a:cubicBezTo>
                  <a:pt x="140178" y="582202"/>
                  <a:pt x="136594" y="605153"/>
                  <a:pt x="131562" y="627797"/>
                </a:cubicBezTo>
                <a:cubicBezTo>
                  <a:pt x="127493" y="646107"/>
                  <a:pt x="121983" y="664078"/>
                  <a:pt x="117914" y="682388"/>
                </a:cubicBezTo>
                <a:cubicBezTo>
                  <a:pt x="112882" y="705032"/>
                  <a:pt x="110369" y="728248"/>
                  <a:pt x="104266" y="750627"/>
                </a:cubicBezTo>
                <a:cubicBezTo>
                  <a:pt x="96696" y="778385"/>
                  <a:pt x="86069" y="805218"/>
                  <a:pt x="76971" y="832513"/>
                </a:cubicBezTo>
                <a:cubicBezTo>
                  <a:pt x="72422" y="846161"/>
                  <a:pt x="69756" y="860589"/>
                  <a:pt x="63323" y="873456"/>
                </a:cubicBezTo>
                <a:cubicBezTo>
                  <a:pt x="29595" y="940915"/>
                  <a:pt x="42462" y="908747"/>
                  <a:pt x="22380" y="968991"/>
                </a:cubicBezTo>
                <a:cubicBezTo>
                  <a:pt x="7931" y="1272418"/>
                  <a:pt x="0" y="1256173"/>
                  <a:pt x="22380" y="1569492"/>
                </a:cubicBezTo>
                <a:cubicBezTo>
                  <a:pt x="28259" y="1651801"/>
                  <a:pt x="25593" y="1632514"/>
                  <a:pt x="90619" y="1665027"/>
                </a:cubicBezTo>
                <a:cubicBezTo>
                  <a:pt x="95168" y="1678675"/>
                  <a:pt x="94094" y="1695798"/>
                  <a:pt x="104266" y="1705970"/>
                </a:cubicBezTo>
                <a:cubicBezTo>
                  <a:pt x="154572" y="1756276"/>
                  <a:pt x="186895" y="1755546"/>
                  <a:pt x="240744" y="1787856"/>
                </a:cubicBezTo>
                <a:cubicBezTo>
                  <a:pt x="268874" y="1804734"/>
                  <a:pt x="322631" y="1842448"/>
                  <a:pt x="322631" y="1842448"/>
                </a:cubicBezTo>
                <a:cubicBezTo>
                  <a:pt x="331729" y="1856096"/>
                  <a:pt x="339029" y="1871132"/>
                  <a:pt x="349926" y="1883391"/>
                </a:cubicBezTo>
                <a:cubicBezTo>
                  <a:pt x="375572" y="1912242"/>
                  <a:pt x="431813" y="1965277"/>
                  <a:pt x="431813" y="1965277"/>
                </a:cubicBezTo>
                <a:cubicBezTo>
                  <a:pt x="441128" y="1993224"/>
                  <a:pt x="448333" y="2026811"/>
                  <a:pt x="472756" y="2047164"/>
                </a:cubicBezTo>
                <a:cubicBezTo>
                  <a:pt x="488385" y="2060188"/>
                  <a:pt x="508457" y="2066903"/>
                  <a:pt x="527347" y="2074459"/>
                </a:cubicBezTo>
                <a:cubicBezTo>
                  <a:pt x="554061" y="2085145"/>
                  <a:pt x="581021" y="2096112"/>
                  <a:pt x="609234" y="2101755"/>
                </a:cubicBezTo>
                <a:cubicBezTo>
                  <a:pt x="691579" y="2118224"/>
                  <a:pt x="655466" y="2108068"/>
                  <a:pt x="718416" y="2129050"/>
                </a:cubicBezTo>
                <a:lnTo>
                  <a:pt x="1728350" y="2115403"/>
                </a:lnTo>
                <a:cubicBezTo>
                  <a:pt x="1826892" y="2113029"/>
                  <a:pt x="1825573" y="2110291"/>
                  <a:pt x="1892123" y="2088107"/>
                </a:cubicBezTo>
                <a:cubicBezTo>
                  <a:pt x="1910320" y="2074459"/>
                  <a:pt x="1926965" y="2058449"/>
                  <a:pt x="1946714" y="2047164"/>
                </a:cubicBezTo>
                <a:cubicBezTo>
                  <a:pt x="1959204" y="2040027"/>
                  <a:pt x="1980520" y="2046006"/>
                  <a:pt x="1987657" y="2033516"/>
                </a:cubicBezTo>
                <a:cubicBezTo>
                  <a:pt x="2001386" y="2009490"/>
                  <a:pt x="1996355" y="1978855"/>
                  <a:pt x="2001305" y="1951630"/>
                </a:cubicBezTo>
                <a:cubicBezTo>
                  <a:pt x="2005455" y="1928807"/>
                  <a:pt x="2008849" y="1905770"/>
                  <a:pt x="2014953" y="1883391"/>
                </a:cubicBezTo>
                <a:cubicBezTo>
                  <a:pt x="2022524" y="1855633"/>
                  <a:pt x="2018309" y="1817464"/>
                  <a:pt x="2042249" y="1801504"/>
                </a:cubicBezTo>
                <a:lnTo>
                  <a:pt x="2124135" y="1746913"/>
                </a:lnTo>
                <a:cubicBezTo>
                  <a:pt x="2153251" y="1659569"/>
                  <a:pt x="2113217" y="1743273"/>
                  <a:pt x="2178726" y="1692322"/>
                </a:cubicBezTo>
                <a:cubicBezTo>
                  <a:pt x="2243450" y="1641981"/>
                  <a:pt x="2251422" y="1624222"/>
                  <a:pt x="2287908" y="1569492"/>
                </a:cubicBezTo>
                <a:cubicBezTo>
                  <a:pt x="2329863" y="1401674"/>
                  <a:pt x="2304813" y="1523502"/>
                  <a:pt x="2287908" y="1160059"/>
                </a:cubicBezTo>
                <a:cubicBezTo>
                  <a:pt x="2284309" y="1082672"/>
                  <a:pt x="2279983" y="1005307"/>
                  <a:pt x="2274260" y="928048"/>
                </a:cubicBezTo>
                <a:cubicBezTo>
                  <a:pt x="2272607" y="905737"/>
                  <a:pt x="2266015" y="781429"/>
                  <a:pt x="2246965" y="736979"/>
                </a:cubicBezTo>
                <a:cubicBezTo>
                  <a:pt x="2240504" y="721903"/>
                  <a:pt x="2228768" y="709684"/>
                  <a:pt x="2219669" y="696036"/>
                </a:cubicBezTo>
                <a:cubicBezTo>
                  <a:pt x="2217700" y="686190"/>
                  <a:pt x="2204365" y="604840"/>
                  <a:pt x="2192374" y="586853"/>
                </a:cubicBezTo>
                <a:cubicBezTo>
                  <a:pt x="2132005" y="496299"/>
                  <a:pt x="2168789" y="594274"/>
                  <a:pt x="2124135" y="504967"/>
                </a:cubicBezTo>
                <a:cubicBezTo>
                  <a:pt x="2084631" y="425960"/>
                  <a:pt x="2147160" y="500698"/>
                  <a:pt x="2069544" y="423080"/>
                </a:cubicBezTo>
                <a:cubicBezTo>
                  <a:pt x="2064995" y="409432"/>
                  <a:pt x="2066068" y="392309"/>
                  <a:pt x="2055896" y="382137"/>
                </a:cubicBezTo>
                <a:cubicBezTo>
                  <a:pt x="2045724" y="371965"/>
                  <a:pt x="2027443" y="375626"/>
                  <a:pt x="2014953" y="368489"/>
                </a:cubicBezTo>
                <a:cubicBezTo>
                  <a:pt x="1971706" y="343777"/>
                  <a:pt x="1961645" y="321363"/>
                  <a:pt x="1919419" y="300250"/>
                </a:cubicBezTo>
                <a:cubicBezTo>
                  <a:pt x="1906552" y="293816"/>
                  <a:pt x="1892123" y="291152"/>
                  <a:pt x="1878475" y="286603"/>
                </a:cubicBezTo>
                <a:cubicBezTo>
                  <a:pt x="1732899" y="291152"/>
                  <a:pt x="1584716" y="272450"/>
                  <a:pt x="1441747" y="300250"/>
                </a:cubicBezTo>
                <a:cubicBezTo>
                  <a:pt x="1409545" y="306512"/>
                  <a:pt x="1418278" y="371763"/>
                  <a:pt x="1387156" y="382137"/>
                </a:cubicBezTo>
                <a:cubicBezTo>
                  <a:pt x="1214624" y="439649"/>
                  <a:pt x="1490477" y="343706"/>
                  <a:pt x="1305269" y="423080"/>
                </a:cubicBezTo>
                <a:cubicBezTo>
                  <a:pt x="1288029" y="430469"/>
                  <a:pt x="1268875" y="432179"/>
                  <a:pt x="1250678" y="436728"/>
                </a:cubicBezTo>
                <a:cubicBezTo>
                  <a:pt x="1167503" y="561492"/>
                  <a:pt x="1240652" y="469321"/>
                  <a:pt x="1209735" y="191068"/>
                </a:cubicBezTo>
                <a:cubicBezTo>
                  <a:pt x="1206474" y="161719"/>
                  <a:pt x="1159168" y="37734"/>
                  <a:pt x="1127849" y="27295"/>
                </a:cubicBezTo>
                <a:lnTo>
                  <a:pt x="1045962" y="0"/>
                </a:lnTo>
              </a:path>
            </a:pathLst>
          </a:custGeom>
          <a:ln cap="rnd">
            <a:solidFill>
              <a:srgbClr val="D600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1876"/>
          <a:stretch>
            <a:fillRect/>
          </a:stretch>
        </p:blipFill>
        <p:spPr bwMode="auto">
          <a:xfrm>
            <a:off x="0" y="571480"/>
            <a:ext cx="91440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785794"/>
            <a:ext cx="7772400" cy="4983181"/>
          </a:xfrm>
        </p:spPr>
        <p:txBody>
          <a:bodyPr>
            <a:normAutofit/>
          </a:bodyPr>
          <a:lstStyle/>
          <a:p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kresba, akvarel, tisk, serigrafie, fotografie, </a:t>
            </a:r>
            <a:r>
              <a:rPr lang="cs-CZ" sz="2000" b="0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fotografika</a:t>
            </a: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000" b="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 zobrazení své myšlenky využívá prvku opakování, rytmizace, prolínání. Tvoří skoro až minimalisticky.</a:t>
            </a:r>
            <a:endParaRPr lang="cs-CZ" sz="2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571472" y="2143116"/>
            <a:ext cx="214314" cy="214314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428596" y="4786322"/>
            <a:ext cx="214314" cy="214314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0" y="571480"/>
            <a:ext cx="9144000" cy="2786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 l="18344" r="9524"/>
          <a:stretch>
            <a:fillRect/>
          </a:stretch>
        </p:blipFill>
        <p:spPr bwMode="auto">
          <a:xfrm>
            <a:off x="1500166" y="642918"/>
            <a:ext cx="221457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714356"/>
            <a:ext cx="2357454" cy="237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Volný tvar 12"/>
          <p:cNvSpPr/>
          <p:nvPr/>
        </p:nvSpPr>
        <p:spPr>
          <a:xfrm>
            <a:off x="0" y="-1428784"/>
            <a:ext cx="10759547" cy="9126097"/>
          </a:xfrm>
          <a:custGeom>
            <a:avLst/>
            <a:gdLst>
              <a:gd name="connsiteX0" fmla="*/ 1196087 w 2329863"/>
              <a:gd name="connsiteY0" fmla="*/ 532262 h 2129050"/>
              <a:gd name="connsiteX1" fmla="*/ 1182440 w 2329863"/>
              <a:gd name="connsiteY1" fmla="*/ 436728 h 2129050"/>
              <a:gd name="connsiteX2" fmla="*/ 1168792 w 2329863"/>
              <a:gd name="connsiteY2" fmla="*/ 395785 h 2129050"/>
              <a:gd name="connsiteX3" fmla="*/ 1086905 w 2329863"/>
              <a:gd name="connsiteY3" fmla="*/ 382137 h 2129050"/>
              <a:gd name="connsiteX4" fmla="*/ 1005019 w 2329863"/>
              <a:gd name="connsiteY4" fmla="*/ 327546 h 2129050"/>
              <a:gd name="connsiteX5" fmla="*/ 977723 w 2329863"/>
              <a:gd name="connsiteY5" fmla="*/ 286603 h 2129050"/>
              <a:gd name="connsiteX6" fmla="*/ 895837 w 2329863"/>
              <a:gd name="connsiteY6" fmla="*/ 259307 h 2129050"/>
              <a:gd name="connsiteX7" fmla="*/ 786654 w 2329863"/>
              <a:gd name="connsiteY7" fmla="*/ 232012 h 2129050"/>
              <a:gd name="connsiteX8" fmla="*/ 363574 w 2329863"/>
              <a:gd name="connsiteY8" fmla="*/ 245659 h 2129050"/>
              <a:gd name="connsiteX9" fmla="*/ 336278 w 2329863"/>
              <a:gd name="connsiteY9" fmla="*/ 286603 h 2129050"/>
              <a:gd name="connsiteX10" fmla="*/ 281687 w 2329863"/>
              <a:gd name="connsiteY10" fmla="*/ 300250 h 2129050"/>
              <a:gd name="connsiteX11" fmla="*/ 227096 w 2329863"/>
              <a:gd name="connsiteY11" fmla="*/ 382137 h 2129050"/>
              <a:gd name="connsiteX12" fmla="*/ 172505 w 2329863"/>
              <a:gd name="connsiteY12" fmla="*/ 464024 h 2129050"/>
              <a:gd name="connsiteX13" fmla="*/ 145210 w 2329863"/>
              <a:gd name="connsiteY13" fmla="*/ 559558 h 2129050"/>
              <a:gd name="connsiteX14" fmla="*/ 131562 w 2329863"/>
              <a:gd name="connsiteY14" fmla="*/ 627797 h 2129050"/>
              <a:gd name="connsiteX15" fmla="*/ 117914 w 2329863"/>
              <a:gd name="connsiteY15" fmla="*/ 682388 h 2129050"/>
              <a:gd name="connsiteX16" fmla="*/ 104266 w 2329863"/>
              <a:gd name="connsiteY16" fmla="*/ 750627 h 2129050"/>
              <a:gd name="connsiteX17" fmla="*/ 76971 w 2329863"/>
              <a:gd name="connsiteY17" fmla="*/ 832513 h 2129050"/>
              <a:gd name="connsiteX18" fmla="*/ 63323 w 2329863"/>
              <a:gd name="connsiteY18" fmla="*/ 873456 h 2129050"/>
              <a:gd name="connsiteX19" fmla="*/ 22380 w 2329863"/>
              <a:gd name="connsiteY19" fmla="*/ 968991 h 2129050"/>
              <a:gd name="connsiteX20" fmla="*/ 22380 w 2329863"/>
              <a:gd name="connsiteY20" fmla="*/ 1569492 h 2129050"/>
              <a:gd name="connsiteX21" fmla="*/ 90619 w 2329863"/>
              <a:gd name="connsiteY21" fmla="*/ 1665027 h 2129050"/>
              <a:gd name="connsiteX22" fmla="*/ 104266 w 2329863"/>
              <a:gd name="connsiteY22" fmla="*/ 1705970 h 2129050"/>
              <a:gd name="connsiteX23" fmla="*/ 240744 w 2329863"/>
              <a:gd name="connsiteY23" fmla="*/ 1787856 h 2129050"/>
              <a:gd name="connsiteX24" fmla="*/ 322631 w 2329863"/>
              <a:gd name="connsiteY24" fmla="*/ 1842448 h 2129050"/>
              <a:gd name="connsiteX25" fmla="*/ 349926 w 2329863"/>
              <a:gd name="connsiteY25" fmla="*/ 1883391 h 2129050"/>
              <a:gd name="connsiteX26" fmla="*/ 431813 w 2329863"/>
              <a:gd name="connsiteY26" fmla="*/ 1965277 h 2129050"/>
              <a:gd name="connsiteX27" fmla="*/ 472756 w 2329863"/>
              <a:gd name="connsiteY27" fmla="*/ 2047164 h 2129050"/>
              <a:gd name="connsiteX28" fmla="*/ 527347 w 2329863"/>
              <a:gd name="connsiteY28" fmla="*/ 2074459 h 2129050"/>
              <a:gd name="connsiteX29" fmla="*/ 609234 w 2329863"/>
              <a:gd name="connsiteY29" fmla="*/ 2101755 h 2129050"/>
              <a:gd name="connsiteX30" fmla="*/ 718416 w 2329863"/>
              <a:gd name="connsiteY30" fmla="*/ 2129050 h 2129050"/>
              <a:gd name="connsiteX31" fmla="*/ 1728350 w 2329863"/>
              <a:gd name="connsiteY31" fmla="*/ 2115403 h 2129050"/>
              <a:gd name="connsiteX32" fmla="*/ 1892123 w 2329863"/>
              <a:gd name="connsiteY32" fmla="*/ 2088107 h 2129050"/>
              <a:gd name="connsiteX33" fmla="*/ 1946714 w 2329863"/>
              <a:gd name="connsiteY33" fmla="*/ 2047164 h 2129050"/>
              <a:gd name="connsiteX34" fmla="*/ 1987657 w 2329863"/>
              <a:gd name="connsiteY34" fmla="*/ 2033516 h 2129050"/>
              <a:gd name="connsiteX35" fmla="*/ 2001305 w 2329863"/>
              <a:gd name="connsiteY35" fmla="*/ 1951630 h 2129050"/>
              <a:gd name="connsiteX36" fmla="*/ 2014953 w 2329863"/>
              <a:gd name="connsiteY36" fmla="*/ 1883391 h 2129050"/>
              <a:gd name="connsiteX37" fmla="*/ 2042249 w 2329863"/>
              <a:gd name="connsiteY37" fmla="*/ 1801504 h 2129050"/>
              <a:gd name="connsiteX38" fmla="*/ 2124135 w 2329863"/>
              <a:gd name="connsiteY38" fmla="*/ 1746913 h 2129050"/>
              <a:gd name="connsiteX39" fmla="*/ 2178726 w 2329863"/>
              <a:gd name="connsiteY39" fmla="*/ 1692322 h 2129050"/>
              <a:gd name="connsiteX40" fmla="*/ 2287908 w 2329863"/>
              <a:gd name="connsiteY40" fmla="*/ 1569492 h 2129050"/>
              <a:gd name="connsiteX41" fmla="*/ 2287908 w 2329863"/>
              <a:gd name="connsiteY41" fmla="*/ 1160059 h 2129050"/>
              <a:gd name="connsiteX42" fmla="*/ 2274260 w 2329863"/>
              <a:gd name="connsiteY42" fmla="*/ 928048 h 2129050"/>
              <a:gd name="connsiteX43" fmla="*/ 2246965 w 2329863"/>
              <a:gd name="connsiteY43" fmla="*/ 736979 h 2129050"/>
              <a:gd name="connsiteX44" fmla="*/ 2219669 w 2329863"/>
              <a:gd name="connsiteY44" fmla="*/ 696036 h 2129050"/>
              <a:gd name="connsiteX45" fmla="*/ 2192374 w 2329863"/>
              <a:gd name="connsiteY45" fmla="*/ 586853 h 2129050"/>
              <a:gd name="connsiteX46" fmla="*/ 2124135 w 2329863"/>
              <a:gd name="connsiteY46" fmla="*/ 504967 h 2129050"/>
              <a:gd name="connsiteX47" fmla="*/ 2069544 w 2329863"/>
              <a:gd name="connsiteY47" fmla="*/ 423080 h 2129050"/>
              <a:gd name="connsiteX48" fmla="*/ 2055896 w 2329863"/>
              <a:gd name="connsiteY48" fmla="*/ 382137 h 2129050"/>
              <a:gd name="connsiteX49" fmla="*/ 2014953 w 2329863"/>
              <a:gd name="connsiteY49" fmla="*/ 368489 h 2129050"/>
              <a:gd name="connsiteX50" fmla="*/ 1919419 w 2329863"/>
              <a:gd name="connsiteY50" fmla="*/ 300250 h 2129050"/>
              <a:gd name="connsiteX51" fmla="*/ 1878475 w 2329863"/>
              <a:gd name="connsiteY51" fmla="*/ 286603 h 2129050"/>
              <a:gd name="connsiteX52" fmla="*/ 1441747 w 2329863"/>
              <a:gd name="connsiteY52" fmla="*/ 300250 h 2129050"/>
              <a:gd name="connsiteX53" fmla="*/ 1387156 w 2329863"/>
              <a:gd name="connsiteY53" fmla="*/ 382137 h 2129050"/>
              <a:gd name="connsiteX54" fmla="*/ 1305269 w 2329863"/>
              <a:gd name="connsiteY54" fmla="*/ 423080 h 2129050"/>
              <a:gd name="connsiteX55" fmla="*/ 1250678 w 2329863"/>
              <a:gd name="connsiteY55" fmla="*/ 436728 h 2129050"/>
              <a:gd name="connsiteX56" fmla="*/ 1209735 w 2329863"/>
              <a:gd name="connsiteY56" fmla="*/ 191068 h 2129050"/>
              <a:gd name="connsiteX57" fmla="*/ 1127849 w 2329863"/>
              <a:gd name="connsiteY57" fmla="*/ 27295 h 2129050"/>
              <a:gd name="connsiteX58" fmla="*/ 1045962 w 2329863"/>
              <a:gd name="connsiteY58" fmla="*/ 0 h 21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29863" h="2129050">
                <a:moveTo>
                  <a:pt x="1196087" y="532262"/>
                </a:moveTo>
                <a:cubicBezTo>
                  <a:pt x="1191538" y="500417"/>
                  <a:pt x="1188749" y="468271"/>
                  <a:pt x="1182440" y="436728"/>
                </a:cubicBezTo>
                <a:cubicBezTo>
                  <a:pt x="1179619" y="422621"/>
                  <a:pt x="1181283" y="402922"/>
                  <a:pt x="1168792" y="395785"/>
                </a:cubicBezTo>
                <a:cubicBezTo>
                  <a:pt x="1144766" y="382056"/>
                  <a:pt x="1114201" y="386686"/>
                  <a:pt x="1086905" y="382137"/>
                </a:cubicBezTo>
                <a:cubicBezTo>
                  <a:pt x="1036444" y="365316"/>
                  <a:pt x="1044339" y="374729"/>
                  <a:pt x="1005019" y="327546"/>
                </a:cubicBezTo>
                <a:cubicBezTo>
                  <a:pt x="994518" y="314945"/>
                  <a:pt x="991632" y="295296"/>
                  <a:pt x="977723" y="286603"/>
                </a:cubicBezTo>
                <a:cubicBezTo>
                  <a:pt x="953325" y="271354"/>
                  <a:pt x="923750" y="266285"/>
                  <a:pt x="895837" y="259307"/>
                </a:cubicBezTo>
                <a:lnTo>
                  <a:pt x="786654" y="232012"/>
                </a:lnTo>
                <a:cubicBezTo>
                  <a:pt x="645627" y="236561"/>
                  <a:pt x="503649" y="228680"/>
                  <a:pt x="363574" y="245659"/>
                </a:cubicBezTo>
                <a:cubicBezTo>
                  <a:pt x="347290" y="247633"/>
                  <a:pt x="349926" y="277504"/>
                  <a:pt x="336278" y="286603"/>
                </a:cubicBezTo>
                <a:cubicBezTo>
                  <a:pt x="320671" y="297007"/>
                  <a:pt x="299884" y="295701"/>
                  <a:pt x="281687" y="300250"/>
                </a:cubicBezTo>
                <a:cubicBezTo>
                  <a:pt x="190823" y="391116"/>
                  <a:pt x="276474" y="293256"/>
                  <a:pt x="227096" y="382137"/>
                </a:cubicBezTo>
                <a:cubicBezTo>
                  <a:pt x="211164" y="410814"/>
                  <a:pt x="182879" y="432902"/>
                  <a:pt x="172505" y="464024"/>
                </a:cubicBezTo>
                <a:cubicBezTo>
                  <a:pt x="157305" y="509624"/>
                  <a:pt x="156636" y="508140"/>
                  <a:pt x="145210" y="559558"/>
                </a:cubicBezTo>
                <a:cubicBezTo>
                  <a:pt x="140178" y="582202"/>
                  <a:pt x="136594" y="605153"/>
                  <a:pt x="131562" y="627797"/>
                </a:cubicBezTo>
                <a:cubicBezTo>
                  <a:pt x="127493" y="646107"/>
                  <a:pt x="121983" y="664078"/>
                  <a:pt x="117914" y="682388"/>
                </a:cubicBezTo>
                <a:cubicBezTo>
                  <a:pt x="112882" y="705032"/>
                  <a:pt x="110369" y="728248"/>
                  <a:pt x="104266" y="750627"/>
                </a:cubicBezTo>
                <a:cubicBezTo>
                  <a:pt x="96696" y="778385"/>
                  <a:pt x="86069" y="805218"/>
                  <a:pt x="76971" y="832513"/>
                </a:cubicBezTo>
                <a:cubicBezTo>
                  <a:pt x="72422" y="846161"/>
                  <a:pt x="69756" y="860589"/>
                  <a:pt x="63323" y="873456"/>
                </a:cubicBezTo>
                <a:cubicBezTo>
                  <a:pt x="29595" y="940915"/>
                  <a:pt x="42462" y="908747"/>
                  <a:pt x="22380" y="968991"/>
                </a:cubicBezTo>
                <a:cubicBezTo>
                  <a:pt x="7931" y="1272418"/>
                  <a:pt x="0" y="1256173"/>
                  <a:pt x="22380" y="1569492"/>
                </a:cubicBezTo>
                <a:cubicBezTo>
                  <a:pt x="28259" y="1651801"/>
                  <a:pt x="25593" y="1632514"/>
                  <a:pt x="90619" y="1665027"/>
                </a:cubicBezTo>
                <a:cubicBezTo>
                  <a:pt x="95168" y="1678675"/>
                  <a:pt x="94094" y="1695798"/>
                  <a:pt x="104266" y="1705970"/>
                </a:cubicBezTo>
                <a:cubicBezTo>
                  <a:pt x="154572" y="1756276"/>
                  <a:pt x="186895" y="1755546"/>
                  <a:pt x="240744" y="1787856"/>
                </a:cubicBezTo>
                <a:cubicBezTo>
                  <a:pt x="268874" y="1804734"/>
                  <a:pt x="322631" y="1842448"/>
                  <a:pt x="322631" y="1842448"/>
                </a:cubicBezTo>
                <a:cubicBezTo>
                  <a:pt x="331729" y="1856096"/>
                  <a:pt x="339029" y="1871132"/>
                  <a:pt x="349926" y="1883391"/>
                </a:cubicBezTo>
                <a:cubicBezTo>
                  <a:pt x="375572" y="1912242"/>
                  <a:pt x="431813" y="1965277"/>
                  <a:pt x="431813" y="1965277"/>
                </a:cubicBezTo>
                <a:cubicBezTo>
                  <a:pt x="441128" y="1993224"/>
                  <a:pt x="448333" y="2026811"/>
                  <a:pt x="472756" y="2047164"/>
                </a:cubicBezTo>
                <a:cubicBezTo>
                  <a:pt x="488385" y="2060188"/>
                  <a:pt x="508457" y="2066903"/>
                  <a:pt x="527347" y="2074459"/>
                </a:cubicBezTo>
                <a:cubicBezTo>
                  <a:pt x="554061" y="2085145"/>
                  <a:pt x="581021" y="2096112"/>
                  <a:pt x="609234" y="2101755"/>
                </a:cubicBezTo>
                <a:cubicBezTo>
                  <a:pt x="691579" y="2118224"/>
                  <a:pt x="655466" y="2108068"/>
                  <a:pt x="718416" y="2129050"/>
                </a:cubicBezTo>
                <a:lnTo>
                  <a:pt x="1728350" y="2115403"/>
                </a:lnTo>
                <a:cubicBezTo>
                  <a:pt x="1826892" y="2113029"/>
                  <a:pt x="1825573" y="2110291"/>
                  <a:pt x="1892123" y="2088107"/>
                </a:cubicBezTo>
                <a:cubicBezTo>
                  <a:pt x="1910320" y="2074459"/>
                  <a:pt x="1926965" y="2058449"/>
                  <a:pt x="1946714" y="2047164"/>
                </a:cubicBezTo>
                <a:cubicBezTo>
                  <a:pt x="1959204" y="2040027"/>
                  <a:pt x="1980520" y="2046006"/>
                  <a:pt x="1987657" y="2033516"/>
                </a:cubicBezTo>
                <a:cubicBezTo>
                  <a:pt x="2001386" y="2009490"/>
                  <a:pt x="1996355" y="1978855"/>
                  <a:pt x="2001305" y="1951630"/>
                </a:cubicBezTo>
                <a:cubicBezTo>
                  <a:pt x="2005455" y="1928807"/>
                  <a:pt x="2008849" y="1905770"/>
                  <a:pt x="2014953" y="1883391"/>
                </a:cubicBezTo>
                <a:cubicBezTo>
                  <a:pt x="2022524" y="1855633"/>
                  <a:pt x="2018309" y="1817464"/>
                  <a:pt x="2042249" y="1801504"/>
                </a:cubicBezTo>
                <a:lnTo>
                  <a:pt x="2124135" y="1746913"/>
                </a:lnTo>
                <a:cubicBezTo>
                  <a:pt x="2153251" y="1659569"/>
                  <a:pt x="2113217" y="1743273"/>
                  <a:pt x="2178726" y="1692322"/>
                </a:cubicBezTo>
                <a:cubicBezTo>
                  <a:pt x="2243450" y="1641981"/>
                  <a:pt x="2251422" y="1624222"/>
                  <a:pt x="2287908" y="1569492"/>
                </a:cubicBezTo>
                <a:cubicBezTo>
                  <a:pt x="2329863" y="1401674"/>
                  <a:pt x="2304813" y="1523502"/>
                  <a:pt x="2287908" y="1160059"/>
                </a:cubicBezTo>
                <a:cubicBezTo>
                  <a:pt x="2284309" y="1082672"/>
                  <a:pt x="2279983" y="1005307"/>
                  <a:pt x="2274260" y="928048"/>
                </a:cubicBezTo>
                <a:cubicBezTo>
                  <a:pt x="2272607" y="905737"/>
                  <a:pt x="2266015" y="781429"/>
                  <a:pt x="2246965" y="736979"/>
                </a:cubicBezTo>
                <a:cubicBezTo>
                  <a:pt x="2240504" y="721903"/>
                  <a:pt x="2228768" y="709684"/>
                  <a:pt x="2219669" y="696036"/>
                </a:cubicBezTo>
                <a:cubicBezTo>
                  <a:pt x="2217700" y="686190"/>
                  <a:pt x="2204365" y="604840"/>
                  <a:pt x="2192374" y="586853"/>
                </a:cubicBezTo>
                <a:cubicBezTo>
                  <a:pt x="2132005" y="496299"/>
                  <a:pt x="2168789" y="594274"/>
                  <a:pt x="2124135" y="504967"/>
                </a:cubicBezTo>
                <a:cubicBezTo>
                  <a:pt x="2084631" y="425960"/>
                  <a:pt x="2147160" y="500698"/>
                  <a:pt x="2069544" y="423080"/>
                </a:cubicBezTo>
                <a:cubicBezTo>
                  <a:pt x="2064995" y="409432"/>
                  <a:pt x="2066068" y="392309"/>
                  <a:pt x="2055896" y="382137"/>
                </a:cubicBezTo>
                <a:cubicBezTo>
                  <a:pt x="2045724" y="371965"/>
                  <a:pt x="2027443" y="375626"/>
                  <a:pt x="2014953" y="368489"/>
                </a:cubicBezTo>
                <a:cubicBezTo>
                  <a:pt x="1971706" y="343777"/>
                  <a:pt x="1961645" y="321363"/>
                  <a:pt x="1919419" y="300250"/>
                </a:cubicBezTo>
                <a:cubicBezTo>
                  <a:pt x="1906552" y="293816"/>
                  <a:pt x="1892123" y="291152"/>
                  <a:pt x="1878475" y="286603"/>
                </a:cubicBezTo>
                <a:cubicBezTo>
                  <a:pt x="1732899" y="291152"/>
                  <a:pt x="1584716" y="272450"/>
                  <a:pt x="1441747" y="300250"/>
                </a:cubicBezTo>
                <a:cubicBezTo>
                  <a:pt x="1409545" y="306512"/>
                  <a:pt x="1418278" y="371763"/>
                  <a:pt x="1387156" y="382137"/>
                </a:cubicBezTo>
                <a:cubicBezTo>
                  <a:pt x="1214624" y="439649"/>
                  <a:pt x="1490477" y="343706"/>
                  <a:pt x="1305269" y="423080"/>
                </a:cubicBezTo>
                <a:cubicBezTo>
                  <a:pt x="1288029" y="430469"/>
                  <a:pt x="1268875" y="432179"/>
                  <a:pt x="1250678" y="436728"/>
                </a:cubicBezTo>
                <a:cubicBezTo>
                  <a:pt x="1167503" y="561492"/>
                  <a:pt x="1240652" y="469321"/>
                  <a:pt x="1209735" y="191068"/>
                </a:cubicBezTo>
                <a:cubicBezTo>
                  <a:pt x="1206474" y="161719"/>
                  <a:pt x="1159168" y="37734"/>
                  <a:pt x="1127849" y="27295"/>
                </a:cubicBezTo>
                <a:lnTo>
                  <a:pt x="1045962" y="0"/>
                </a:lnTo>
              </a:path>
            </a:pathLst>
          </a:custGeom>
          <a:ln cap="rnd">
            <a:solidFill>
              <a:srgbClr val="D600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785794"/>
            <a:ext cx="3798411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2" y="785794"/>
            <a:ext cx="7921654" cy="4983181"/>
          </a:xfrm>
        </p:spPr>
        <p:txBody>
          <a:bodyPr>
            <a:normAutofit fontScale="90000"/>
          </a:bodyPr>
          <a:lstStyle/>
          <a:p>
            <a: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0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katalog autorský</a:t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Blažej Baláž: Posedlost (2009)</a:t>
            </a: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příležitostný tisk</a:t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Karel </a:t>
            </a:r>
            <a:r>
              <a:rPr lang="cs-CZ" sz="22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Adamus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(2001)</a:t>
            </a: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pracovní sešit</a:t>
            </a:r>
            <a:b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 světa obrazů Daniela Balabána (2000)</a:t>
            </a:r>
            <a:b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Do světa obrazů Václava </a:t>
            </a:r>
            <a:r>
              <a:rPr lang="cs-CZ" sz="22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Stratila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(2001) </a:t>
            </a:r>
            <a:b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Rudolf </a:t>
            </a:r>
            <a:r>
              <a:rPr lang="cs-CZ" sz="22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Sikora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cs-CZ" sz="22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Malevičův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hrob </a:t>
            </a:r>
            <a:r>
              <a:rPr lang="cs-CZ" sz="2200" b="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2001</a:t>
            </a:r>
            <a:r>
              <a:rPr lang="cs-CZ" sz="2200" b="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Poetika </a:t>
            </a:r>
            <a:r>
              <a:rPr lang="cs-CZ" sz="22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výtvarna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Karla </a:t>
            </a:r>
            <a:r>
              <a:rPr lang="cs-CZ" sz="2200" b="0" i="1" cap="none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Adamuse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(2002)</a:t>
            </a:r>
            <a:b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pedagogické </a:t>
            </a:r>
            <a:r>
              <a:rPr lang="cs-CZ" sz="220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publikace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cs-CZ" sz="2200" b="0" i="1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</a:t>
            </a:r>
            <a:r>
              <a:rPr lang="pl-PL" sz="2200" b="0" i="1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omunikace s výtvarným dílem I. (2006), II. (2007)</a:t>
            </a:r>
            <a:r>
              <a:rPr lang="pl-PL" sz="20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pl-PL" sz="20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2000" b="0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</a:t>
            </a:r>
            <a:r>
              <a:rPr lang="cs-CZ" sz="2200" b="0" i="1" cap="non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</a:t>
            </a:r>
            <a:r>
              <a:rPr lang="cs-CZ" sz="2200" b="0" i="1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etodika </a:t>
            </a:r>
            <a:r>
              <a:rPr lang="cs-CZ" sz="2200" b="0" i="1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výuky výtvarné výchovy </a:t>
            </a:r>
            <a:r>
              <a:rPr lang="pl-PL" sz="2200" b="0" i="1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 2. stupni Základních škol  </a:t>
            </a:r>
            <a:r>
              <a:rPr lang="cs-CZ" sz="2200" b="0" i="1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</a:t>
            </a:r>
            <a:br>
              <a:rPr lang="cs-CZ" sz="2200" b="0" i="1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sz="2200" b="0" i="1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</a:t>
            </a:r>
            <a:r>
              <a:rPr lang="cs-CZ" sz="2200" b="0" i="1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Středních </a:t>
            </a:r>
            <a:r>
              <a:rPr lang="cs-CZ" sz="2200" b="0" i="1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školách z pohledu pedagogické praxe – náměty </a:t>
            </a:r>
            <a:r>
              <a:rPr lang="cs-CZ" sz="2200" b="0" i="1" cap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 začínajícího učitele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cs-CZ" sz="2200" b="0" i="1" cap="none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cs-CZ" sz="2200" b="0" i="1" cap="non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Elipsa 9"/>
          <p:cNvSpPr/>
          <p:nvPr/>
        </p:nvSpPr>
        <p:spPr>
          <a:xfrm>
            <a:off x="428596" y="1071546"/>
            <a:ext cx="285752" cy="285752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571472" y="2143116"/>
            <a:ext cx="214314" cy="214314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500034" y="2928934"/>
            <a:ext cx="214314" cy="214314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-1857420" y="-2268097"/>
            <a:ext cx="10759547" cy="9126097"/>
          </a:xfrm>
          <a:custGeom>
            <a:avLst/>
            <a:gdLst>
              <a:gd name="connsiteX0" fmla="*/ 1196087 w 2329863"/>
              <a:gd name="connsiteY0" fmla="*/ 532262 h 2129050"/>
              <a:gd name="connsiteX1" fmla="*/ 1182440 w 2329863"/>
              <a:gd name="connsiteY1" fmla="*/ 436728 h 2129050"/>
              <a:gd name="connsiteX2" fmla="*/ 1168792 w 2329863"/>
              <a:gd name="connsiteY2" fmla="*/ 395785 h 2129050"/>
              <a:gd name="connsiteX3" fmla="*/ 1086905 w 2329863"/>
              <a:gd name="connsiteY3" fmla="*/ 382137 h 2129050"/>
              <a:gd name="connsiteX4" fmla="*/ 1005019 w 2329863"/>
              <a:gd name="connsiteY4" fmla="*/ 327546 h 2129050"/>
              <a:gd name="connsiteX5" fmla="*/ 977723 w 2329863"/>
              <a:gd name="connsiteY5" fmla="*/ 286603 h 2129050"/>
              <a:gd name="connsiteX6" fmla="*/ 895837 w 2329863"/>
              <a:gd name="connsiteY6" fmla="*/ 259307 h 2129050"/>
              <a:gd name="connsiteX7" fmla="*/ 786654 w 2329863"/>
              <a:gd name="connsiteY7" fmla="*/ 232012 h 2129050"/>
              <a:gd name="connsiteX8" fmla="*/ 363574 w 2329863"/>
              <a:gd name="connsiteY8" fmla="*/ 245659 h 2129050"/>
              <a:gd name="connsiteX9" fmla="*/ 336278 w 2329863"/>
              <a:gd name="connsiteY9" fmla="*/ 286603 h 2129050"/>
              <a:gd name="connsiteX10" fmla="*/ 281687 w 2329863"/>
              <a:gd name="connsiteY10" fmla="*/ 300250 h 2129050"/>
              <a:gd name="connsiteX11" fmla="*/ 227096 w 2329863"/>
              <a:gd name="connsiteY11" fmla="*/ 382137 h 2129050"/>
              <a:gd name="connsiteX12" fmla="*/ 172505 w 2329863"/>
              <a:gd name="connsiteY12" fmla="*/ 464024 h 2129050"/>
              <a:gd name="connsiteX13" fmla="*/ 145210 w 2329863"/>
              <a:gd name="connsiteY13" fmla="*/ 559558 h 2129050"/>
              <a:gd name="connsiteX14" fmla="*/ 131562 w 2329863"/>
              <a:gd name="connsiteY14" fmla="*/ 627797 h 2129050"/>
              <a:gd name="connsiteX15" fmla="*/ 117914 w 2329863"/>
              <a:gd name="connsiteY15" fmla="*/ 682388 h 2129050"/>
              <a:gd name="connsiteX16" fmla="*/ 104266 w 2329863"/>
              <a:gd name="connsiteY16" fmla="*/ 750627 h 2129050"/>
              <a:gd name="connsiteX17" fmla="*/ 76971 w 2329863"/>
              <a:gd name="connsiteY17" fmla="*/ 832513 h 2129050"/>
              <a:gd name="connsiteX18" fmla="*/ 63323 w 2329863"/>
              <a:gd name="connsiteY18" fmla="*/ 873456 h 2129050"/>
              <a:gd name="connsiteX19" fmla="*/ 22380 w 2329863"/>
              <a:gd name="connsiteY19" fmla="*/ 968991 h 2129050"/>
              <a:gd name="connsiteX20" fmla="*/ 22380 w 2329863"/>
              <a:gd name="connsiteY20" fmla="*/ 1569492 h 2129050"/>
              <a:gd name="connsiteX21" fmla="*/ 90619 w 2329863"/>
              <a:gd name="connsiteY21" fmla="*/ 1665027 h 2129050"/>
              <a:gd name="connsiteX22" fmla="*/ 104266 w 2329863"/>
              <a:gd name="connsiteY22" fmla="*/ 1705970 h 2129050"/>
              <a:gd name="connsiteX23" fmla="*/ 240744 w 2329863"/>
              <a:gd name="connsiteY23" fmla="*/ 1787856 h 2129050"/>
              <a:gd name="connsiteX24" fmla="*/ 322631 w 2329863"/>
              <a:gd name="connsiteY24" fmla="*/ 1842448 h 2129050"/>
              <a:gd name="connsiteX25" fmla="*/ 349926 w 2329863"/>
              <a:gd name="connsiteY25" fmla="*/ 1883391 h 2129050"/>
              <a:gd name="connsiteX26" fmla="*/ 431813 w 2329863"/>
              <a:gd name="connsiteY26" fmla="*/ 1965277 h 2129050"/>
              <a:gd name="connsiteX27" fmla="*/ 472756 w 2329863"/>
              <a:gd name="connsiteY27" fmla="*/ 2047164 h 2129050"/>
              <a:gd name="connsiteX28" fmla="*/ 527347 w 2329863"/>
              <a:gd name="connsiteY28" fmla="*/ 2074459 h 2129050"/>
              <a:gd name="connsiteX29" fmla="*/ 609234 w 2329863"/>
              <a:gd name="connsiteY29" fmla="*/ 2101755 h 2129050"/>
              <a:gd name="connsiteX30" fmla="*/ 718416 w 2329863"/>
              <a:gd name="connsiteY30" fmla="*/ 2129050 h 2129050"/>
              <a:gd name="connsiteX31" fmla="*/ 1728350 w 2329863"/>
              <a:gd name="connsiteY31" fmla="*/ 2115403 h 2129050"/>
              <a:gd name="connsiteX32" fmla="*/ 1892123 w 2329863"/>
              <a:gd name="connsiteY32" fmla="*/ 2088107 h 2129050"/>
              <a:gd name="connsiteX33" fmla="*/ 1946714 w 2329863"/>
              <a:gd name="connsiteY33" fmla="*/ 2047164 h 2129050"/>
              <a:gd name="connsiteX34" fmla="*/ 1987657 w 2329863"/>
              <a:gd name="connsiteY34" fmla="*/ 2033516 h 2129050"/>
              <a:gd name="connsiteX35" fmla="*/ 2001305 w 2329863"/>
              <a:gd name="connsiteY35" fmla="*/ 1951630 h 2129050"/>
              <a:gd name="connsiteX36" fmla="*/ 2014953 w 2329863"/>
              <a:gd name="connsiteY36" fmla="*/ 1883391 h 2129050"/>
              <a:gd name="connsiteX37" fmla="*/ 2042249 w 2329863"/>
              <a:gd name="connsiteY37" fmla="*/ 1801504 h 2129050"/>
              <a:gd name="connsiteX38" fmla="*/ 2124135 w 2329863"/>
              <a:gd name="connsiteY38" fmla="*/ 1746913 h 2129050"/>
              <a:gd name="connsiteX39" fmla="*/ 2178726 w 2329863"/>
              <a:gd name="connsiteY39" fmla="*/ 1692322 h 2129050"/>
              <a:gd name="connsiteX40" fmla="*/ 2287908 w 2329863"/>
              <a:gd name="connsiteY40" fmla="*/ 1569492 h 2129050"/>
              <a:gd name="connsiteX41" fmla="*/ 2287908 w 2329863"/>
              <a:gd name="connsiteY41" fmla="*/ 1160059 h 2129050"/>
              <a:gd name="connsiteX42" fmla="*/ 2274260 w 2329863"/>
              <a:gd name="connsiteY42" fmla="*/ 928048 h 2129050"/>
              <a:gd name="connsiteX43" fmla="*/ 2246965 w 2329863"/>
              <a:gd name="connsiteY43" fmla="*/ 736979 h 2129050"/>
              <a:gd name="connsiteX44" fmla="*/ 2219669 w 2329863"/>
              <a:gd name="connsiteY44" fmla="*/ 696036 h 2129050"/>
              <a:gd name="connsiteX45" fmla="*/ 2192374 w 2329863"/>
              <a:gd name="connsiteY45" fmla="*/ 586853 h 2129050"/>
              <a:gd name="connsiteX46" fmla="*/ 2124135 w 2329863"/>
              <a:gd name="connsiteY46" fmla="*/ 504967 h 2129050"/>
              <a:gd name="connsiteX47" fmla="*/ 2069544 w 2329863"/>
              <a:gd name="connsiteY47" fmla="*/ 423080 h 2129050"/>
              <a:gd name="connsiteX48" fmla="*/ 2055896 w 2329863"/>
              <a:gd name="connsiteY48" fmla="*/ 382137 h 2129050"/>
              <a:gd name="connsiteX49" fmla="*/ 2014953 w 2329863"/>
              <a:gd name="connsiteY49" fmla="*/ 368489 h 2129050"/>
              <a:gd name="connsiteX50" fmla="*/ 1919419 w 2329863"/>
              <a:gd name="connsiteY50" fmla="*/ 300250 h 2129050"/>
              <a:gd name="connsiteX51" fmla="*/ 1878475 w 2329863"/>
              <a:gd name="connsiteY51" fmla="*/ 286603 h 2129050"/>
              <a:gd name="connsiteX52" fmla="*/ 1441747 w 2329863"/>
              <a:gd name="connsiteY52" fmla="*/ 300250 h 2129050"/>
              <a:gd name="connsiteX53" fmla="*/ 1387156 w 2329863"/>
              <a:gd name="connsiteY53" fmla="*/ 382137 h 2129050"/>
              <a:gd name="connsiteX54" fmla="*/ 1305269 w 2329863"/>
              <a:gd name="connsiteY54" fmla="*/ 423080 h 2129050"/>
              <a:gd name="connsiteX55" fmla="*/ 1250678 w 2329863"/>
              <a:gd name="connsiteY55" fmla="*/ 436728 h 2129050"/>
              <a:gd name="connsiteX56" fmla="*/ 1209735 w 2329863"/>
              <a:gd name="connsiteY56" fmla="*/ 191068 h 2129050"/>
              <a:gd name="connsiteX57" fmla="*/ 1127849 w 2329863"/>
              <a:gd name="connsiteY57" fmla="*/ 27295 h 2129050"/>
              <a:gd name="connsiteX58" fmla="*/ 1045962 w 2329863"/>
              <a:gd name="connsiteY58" fmla="*/ 0 h 21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329863" h="2129050">
                <a:moveTo>
                  <a:pt x="1196087" y="532262"/>
                </a:moveTo>
                <a:cubicBezTo>
                  <a:pt x="1191538" y="500417"/>
                  <a:pt x="1188749" y="468271"/>
                  <a:pt x="1182440" y="436728"/>
                </a:cubicBezTo>
                <a:cubicBezTo>
                  <a:pt x="1179619" y="422621"/>
                  <a:pt x="1181283" y="402922"/>
                  <a:pt x="1168792" y="395785"/>
                </a:cubicBezTo>
                <a:cubicBezTo>
                  <a:pt x="1144766" y="382056"/>
                  <a:pt x="1114201" y="386686"/>
                  <a:pt x="1086905" y="382137"/>
                </a:cubicBezTo>
                <a:cubicBezTo>
                  <a:pt x="1036444" y="365316"/>
                  <a:pt x="1044339" y="374729"/>
                  <a:pt x="1005019" y="327546"/>
                </a:cubicBezTo>
                <a:cubicBezTo>
                  <a:pt x="994518" y="314945"/>
                  <a:pt x="991632" y="295296"/>
                  <a:pt x="977723" y="286603"/>
                </a:cubicBezTo>
                <a:cubicBezTo>
                  <a:pt x="953325" y="271354"/>
                  <a:pt x="923750" y="266285"/>
                  <a:pt x="895837" y="259307"/>
                </a:cubicBezTo>
                <a:lnTo>
                  <a:pt x="786654" y="232012"/>
                </a:lnTo>
                <a:cubicBezTo>
                  <a:pt x="645627" y="236561"/>
                  <a:pt x="503649" y="228680"/>
                  <a:pt x="363574" y="245659"/>
                </a:cubicBezTo>
                <a:cubicBezTo>
                  <a:pt x="347290" y="247633"/>
                  <a:pt x="349926" y="277504"/>
                  <a:pt x="336278" y="286603"/>
                </a:cubicBezTo>
                <a:cubicBezTo>
                  <a:pt x="320671" y="297007"/>
                  <a:pt x="299884" y="295701"/>
                  <a:pt x="281687" y="300250"/>
                </a:cubicBezTo>
                <a:cubicBezTo>
                  <a:pt x="190823" y="391116"/>
                  <a:pt x="276474" y="293256"/>
                  <a:pt x="227096" y="382137"/>
                </a:cubicBezTo>
                <a:cubicBezTo>
                  <a:pt x="211164" y="410814"/>
                  <a:pt x="182879" y="432902"/>
                  <a:pt x="172505" y="464024"/>
                </a:cubicBezTo>
                <a:cubicBezTo>
                  <a:pt x="157305" y="509624"/>
                  <a:pt x="156636" y="508140"/>
                  <a:pt x="145210" y="559558"/>
                </a:cubicBezTo>
                <a:cubicBezTo>
                  <a:pt x="140178" y="582202"/>
                  <a:pt x="136594" y="605153"/>
                  <a:pt x="131562" y="627797"/>
                </a:cubicBezTo>
                <a:cubicBezTo>
                  <a:pt x="127493" y="646107"/>
                  <a:pt x="121983" y="664078"/>
                  <a:pt x="117914" y="682388"/>
                </a:cubicBezTo>
                <a:cubicBezTo>
                  <a:pt x="112882" y="705032"/>
                  <a:pt x="110369" y="728248"/>
                  <a:pt x="104266" y="750627"/>
                </a:cubicBezTo>
                <a:cubicBezTo>
                  <a:pt x="96696" y="778385"/>
                  <a:pt x="86069" y="805218"/>
                  <a:pt x="76971" y="832513"/>
                </a:cubicBezTo>
                <a:cubicBezTo>
                  <a:pt x="72422" y="846161"/>
                  <a:pt x="69756" y="860589"/>
                  <a:pt x="63323" y="873456"/>
                </a:cubicBezTo>
                <a:cubicBezTo>
                  <a:pt x="29595" y="940915"/>
                  <a:pt x="42462" y="908747"/>
                  <a:pt x="22380" y="968991"/>
                </a:cubicBezTo>
                <a:cubicBezTo>
                  <a:pt x="7931" y="1272418"/>
                  <a:pt x="0" y="1256173"/>
                  <a:pt x="22380" y="1569492"/>
                </a:cubicBezTo>
                <a:cubicBezTo>
                  <a:pt x="28259" y="1651801"/>
                  <a:pt x="25593" y="1632514"/>
                  <a:pt x="90619" y="1665027"/>
                </a:cubicBezTo>
                <a:cubicBezTo>
                  <a:pt x="95168" y="1678675"/>
                  <a:pt x="94094" y="1695798"/>
                  <a:pt x="104266" y="1705970"/>
                </a:cubicBezTo>
                <a:cubicBezTo>
                  <a:pt x="154572" y="1756276"/>
                  <a:pt x="186895" y="1755546"/>
                  <a:pt x="240744" y="1787856"/>
                </a:cubicBezTo>
                <a:cubicBezTo>
                  <a:pt x="268874" y="1804734"/>
                  <a:pt x="322631" y="1842448"/>
                  <a:pt x="322631" y="1842448"/>
                </a:cubicBezTo>
                <a:cubicBezTo>
                  <a:pt x="331729" y="1856096"/>
                  <a:pt x="339029" y="1871132"/>
                  <a:pt x="349926" y="1883391"/>
                </a:cubicBezTo>
                <a:cubicBezTo>
                  <a:pt x="375572" y="1912242"/>
                  <a:pt x="431813" y="1965277"/>
                  <a:pt x="431813" y="1965277"/>
                </a:cubicBezTo>
                <a:cubicBezTo>
                  <a:pt x="441128" y="1993224"/>
                  <a:pt x="448333" y="2026811"/>
                  <a:pt x="472756" y="2047164"/>
                </a:cubicBezTo>
                <a:cubicBezTo>
                  <a:pt x="488385" y="2060188"/>
                  <a:pt x="508457" y="2066903"/>
                  <a:pt x="527347" y="2074459"/>
                </a:cubicBezTo>
                <a:cubicBezTo>
                  <a:pt x="554061" y="2085145"/>
                  <a:pt x="581021" y="2096112"/>
                  <a:pt x="609234" y="2101755"/>
                </a:cubicBezTo>
                <a:cubicBezTo>
                  <a:pt x="691579" y="2118224"/>
                  <a:pt x="655466" y="2108068"/>
                  <a:pt x="718416" y="2129050"/>
                </a:cubicBezTo>
                <a:lnTo>
                  <a:pt x="1728350" y="2115403"/>
                </a:lnTo>
                <a:cubicBezTo>
                  <a:pt x="1826892" y="2113029"/>
                  <a:pt x="1825573" y="2110291"/>
                  <a:pt x="1892123" y="2088107"/>
                </a:cubicBezTo>
                <a:cubicBezTo>
                  <a:pt x="1910320" y="2074459"/>
                  <a:pt x="1926965" y="2058449"/>
                  <a:pt x="1946714" y="2047164"/>
                </a:cubicBezTo>
                <a:cubicBezTo>
                  <a:pt x="1959204" y="2040027"/>
                  <a:pt x="1980520" y="2046006"/>
                  <a:pt x="1987657" y="2033516"/>
                </a:cubicBezTo>
                <a:cubicBezTo>
                  <a:pt x="2001386" y="2009490"/>
                  <a:pt x="1996355" y="1978855"/>
                  <a:pt x="2001305" y="1951630"/>
                </a:cubicBezTo>
                <a:cubicBezTo>
                  <a:pt x="2005455" y="1928807"/>
                  <a:pt x="2008849" y="1905770"/>
                  <a:pt x="2014953" y="1883391"/>
                </a:cubicBezTo>
                <a:cubicBezTo>
                  <a:pt x="2022524" y="1855633"/>
                  <a:pt x="2018309" y="1817464"/>
                  <a:pt x="2042249" y="1801504"/>
                </a:cubicBezTo>
                <a:lnTo>
                  <a:pt x="2124135" y="1746913"/>
                </a:lnTo>
                <a:cubicBezTo>
                  <a:pt x="2153251" y="1659569"/>
                  <a:pt x="2113217" y="1743273"/>
                  <a:pt x="2178726" y="1692322"/>
                </a:cubicBezTo>
                <a:cubicBezTo>
                  <a:pt x="2243450" y="1641981"/>
                  <a:pt x="2251422" y="1624222"/>
                  <a:pt x="2287908" y="1569492"/>
                </a:cubicBezTo>
                <a:cubicBezTo>
                  <a:pt x="2329863" y="1401674"/>
                  <a:pt x="2304813" y="1523502"/>
                  <a:pt x="2287908" y="1160059"/>
                </a:cubicBezTo>
                <a:cubicBezTo>
                  <a:pt x="2284309" y="1082672"/>
                  <a:pt x="2279983" y="1005307"/>
                  <a:pt x="2274260" y="928048"/>
                </a:cubicBezTo>
                <a:cubicBezTo>
                  <a:pt x="2272607" y="905737"/>
                  <a:pt x="2266015" y="781429"/>
                  <a:pt x="2246965" y="736979"/>
                </a:cubicBezTo>
                <a:cubicBezTo>
                  <a:pt x="2240504" y="721903"/>
                  <a:pt x="2228768" y="709684"/>
                  <a:pt x="2219669" y="696036"/>
                </a:cubicBezTo>
                <a:cubicBezTo>
                  <a:pt x="2217700" y="686190"/>
                  <a:pt x="2204365" y="604840"/>
                  <a:pt x="2192374" y="586853"/>
                </a:cubicBezTo>
                <a:cubicBezTo>
                  <a:pt x="2132005" y="496299"/>
                  <a:pt x="2168789" y="594274"/>
                  <a:pt x="2124135" y="504967"/>
                </a:cubicBezTo>
                <a:cubicBezTo>
                  <a:pt x="2084631" y="425960"/>
                  <a:pt x="2147160" y="500698"/>
                  <a:pt x="2069544" y="423080"/>
                </a:cubicBezTo>
                <a:cubicBezTo>
                  <a:pt x="2064995" y="409432"/>
                  <a:pt x="2066068" y="392309"/>
                  <a:pt x="2055896" y="382137"/>
                </a:cubicBezTo>
                <a:cubicBezTo>
                  <a:pt x="2045724" y="371965"/>
                  <a:pt x="2027443" y="375626"/>
                  <a:pt x="2014953" y="368489"/>
                </a:cubicBezTo>
                <a:cubicBezTo>
                  <a:pt x="1971706" y="343777"/>
                  <a:pt x="1961645" y="321363"/>
                  <a:pt x="1919419" y="300250"/>
                </a:cubicBezTo>
                <a:cubicBezTo>
                  <a:pt x="1906552" y="293816"/>
                  <a:pt x="1892123" y="291152"/>
                  <a:pt x="1878475" y="286603"/>
                </a:cubicBezTo>
                <a:cubicBezTo>
                  <a:pt x="1732899" y="291152"/>
                  <a:pt x="1584716" y="272450"/>
                  <a:pt x="1441747" y="300250"/>
                </a:cubicBezTo>
                <a:cubicBezTo>
                  <a:pt x="1409545" y="306512"/>
                  <a:pt x="1418278" y="371763"/>
                  <a:pt x="1387156" y="382137"/>
                </a:cubicBezTo>
                <a:cubicBezTo>
                  <a:pt x="1214624" y="439649"/>
                  <a:pt x="1490477" y="343706"/>
                  <a:pt x="1305269" y="423080"/>
                </a:cubicBezTo>
                <a:cubicBezTo>
                  <a:pt x="1288029" y="430469"/>
                  <a:pt x="1268875" y="432179"/>
                  <a:pt x="1250678" y="436728"/>
                </a:cubicBezTo>
                <a:cubicBezTo>
                  <a:pt x="1167503" y="561492"/>
                  <a:pt x="1240652" y="469321"/>
                  <a:pt x="1209735" y="191068"/>
                </a:cubicBezTo>
                <a:cubicBezTo>
                  <a:pt x="1206474" y="161719"/>
                  <a:pt x="1159168" y="37734"/>
                  <a:pt x="1127849" y="27295"/>
                </a:cubicBezTo>
                <a:lnTo>
                  <a:pt x="1045962" y="0"/>
                </a:lnTo>
              </a:path>
            </a:pathLst>
          </a:custGeom>
          <a:ln cap="rnd">
            <a:solidFill>
              <a:srgbClr val="D600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Elipsa 6"/>
          <p:cNvSpPr/>
          <p:nvPr/>
        </p:nvSpPr>
        <p:spPr>
          <a:xfrm>
            <a:off x="642910" y="4857760"/>
            <a:ext cx="142876" cy="142876"/>
          </a:xfrm>
          <a:prstGeom prst="ellipse">
            <a:avLst/>
          </a:prstGeom>
          <a:solidFill>
            <a:srgbClr val="D6009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Vlastní 5">
      <a:dk1>
        <a:sysClr val="windowText" lastClr="000000"/>
      </a:dk1>
      <a:lt1>
        <a:sysClr val="window" lastClr="FFFFFF"/>
      </a:lt1>
      <a:dk2>
        <a:srgbClr val="69676D"/>
      </a:dk2>
      <a:lt2>
        <a:srgbClr val="8BFF85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1124</TotalTime>
  <Words>52</Words>
  <PresentationFormat>Předvádění na obrazovce (4:3)</PresentationFormat>
  <Paragraphs>35</Paragraphs>
  <Slides>17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9" baseType="lpstr">
      <vt:lpstr>Motiv sady Office</vt:lpstr>
      <vt:lpstr>Acrobat Document</vt:lpstr>
      <vt:lpstr>Mgr. DÁŠA LASOTOVÁ, PhD.</vt:lpstr>
      <vt:lpstr> Mgr. Dagmar Lasotová Ph.D. *15.9.1951 Ostrava žije a pracuje ve Vřesíně  Studium: Pedagogická fakulta Ostravské Univerzity v Ostravě Český jazyk - výtvarná výchova (ukončení 1973)   Pedagogická fakulta Masarykovy Univerzity v Brně Český jazyk - výtvarná výchova rozšiřující studium pro SŠ (ukončení 1990) doktorské studium (ukončení 2003)     </vt:lpstr>
      <vt:lpstr>  vysokoškolská profesorka na pedagogické fakultě OSU  (výtvarná pedagogika, teorie a didaktika výtvarné výchovy, kapitoly z artefiletiky, zprostředkování vizuálna, konceptuální tendence, psaní umění ve studijních oborech učitelství zš, sš, zuš a vychovatelství) lektorka   lyrická konceptualistka (silná spojitost s přírodními prvky doplněné textem, haiku)      </vt:lpstr>
      <vt:lpstr>  „Od roku 1991 působím jako odborná asistentka v oboru didaktiky a teorie vyučování výtvarné výchovy na katedře výtvarné výchovy Pdf Ostravské Univerzity v Ostravě.  Specifikuji se na oblast komunikace s výtvarným dílem, především s uměním 2. poloviny 20. století. Zajímají mne směry kladoucí důraz na proces a jeho pojmovou reflexi. Realizované studie umění akce a konceptuálních tendencí ve výuce dokumentuji videozáznamy.  Další okruh mých zájmů se dotýká svou procesuálností a reflexní složkou expresivních výtvarných projevů vztahujících se k arteterapii a artefiletice.  Součást mé práce tvoří vlastní výtvarná činnost, v níž se snažím zachycovat podoby uvažování v obrazových záznamech. V letech 1989 – 1998 byly kresby představeny na sedmi samostatných a sedmi společných výstavách.“                   Dáša Lasotová </vt:lpstr>
      <vt:lpstr>VÝSTAVY  Autorské      Podoby hvězd, Galerie Langův dům, Frýdek-Místek (14.12. 1994 – 17.1. 1995)      Z papírů po otci, Galerie student, Ostrava (2004)      Nalezený, ztratil a jiné obrazy, Výstavní prostor Na Chodbě, PF UJEP, Ústí  nad Labem (1.3. 2006 – 7.4. 2006)  Společné      630 cm2 Mail-art Ostrava 2001, Nová síň (11.9. 2001 – 20.10. 2001)      Ostrava Art 2008, Galerie Kruh, Ostrava (17.9. 2008- 10.10. 2008)      Partitury, parafráze, Galerie Dole,Ostrava (24.8. 2011 - 9.9. 2011)      Lyrické koncepty, Galerie Langův dům, Frýdek-Místek (16.9. 2011 –    21.10. 2011)      O zahradě, Třinec (1.2. 2012)   </vt:lpstr>
      <vt:lpstr>Snímek 6</vt:lpstr>
      <vt:lpstr>             kresba, akvarel, tisk, serigrafie, fotografie, fotografika K zobrazení své myšlenky využívá prvku opakování, rytmizace, prolínání. Tvoří skoro až minimalisticky.</vt:lpstr>
      <vt:lpstr>Snímek 8</vt:lpstr>
      <vt:lpstr> katalog autorský      Blažej Baláž: Posedlost (2009)   příležitostný tisk       Karel Adamus (2001)  pracovní sešit       Do světa obrazů Daniela Balabána (2000)       Do světa obrazů Václava Stratila (2001)        Rudolf Sikora: Malevičův hrob (2001)        Poetika výtvarna Karla Adamuse (2002)  pedagogické publikace      Komunikace s výtvarným dílem I. (2006), II. (2007)      Metodika výuky výtvarné výchovy na 2. stupni Základních škol  a       Středních školách z pohledu pedagogické praxe – náměty pro začínajícího učitele   </vt:lpstr>
      <vt:lpstr>Snímek 10</vt:lpstr>
      <vt:lpstr> METODIKA VÝUKY VÝTVARNÉ VÝCHOVY NA 2. STUPNI ZÁKLADNÍCH ŠKOL A STŘEDNÍCH ŠKOLÁCH Z POHLEDU PEDAGOGICKÉ PRAXE –  NÁMĚTY PRO ZAČÍNAJÍCÍHO UČITELE Dáša Lasotová Radim Bejlovec   Je to průvodce, rádce a inspirátor v etapě přípravy, realizace a reflexe pedagogické praxe. Cílové znalosti :  - strategie přípravy souvislé profesní praxe - formy přípravy, realizace, hodnocení, reflektování a dokumentování výuky - komunikační a sociální strategie ve výuce</vt:lpstr>
      <vt:lpstr> STRUKTURA KAPITOL:   „v této kapitole se dozvíte  po jejím prostudování byste měli být schopni  shrnutí kapitoly  kontrolní otázky a úkoly  úkoly k textu  otázky k zamyšlení  korespondenční úkoly  citovaná a doporučená literatura“  „Realizace konkrétní výuky učitelem je jeho  osobitou, poučenou, tvůrčí a citovou integrací, transformací a aplikací oborového, institucionálního a legislativního do dialogu se žáky.“                                                                                                           Dáša Lasotová   </vt:lpstr>
      <vt:lpstr> DIALOGOVÉ KATALOGY    Křídla Karla Lepíka - výstavě Karla Lepíka Křídla v Galerii Student, Ostrava, 6.12.2005 - 13.1.2006  Jan Wojnar: Vizuální realizace : kresby, obrazy - k výstavě konané v Galerii Student, 3. 4. - 20. 5. 2004  Vendula Fremlová: Příbuzní - dialogové listy (2008)  Z papírů po otci   - ke stejnojmenné výstavě Dáši Lasotové konané v Galerii Student, Ostrava, 6.12.2004 - 14.1.2005 </vt:lpstr>
      <vt:lpstr>ČTYŘI Z TVÁŘÍ JIŘÍHO VALOCHA    Dialogový katalog, Galerie Student Ostravské univerzity v Ostravě (19.10. do 12.12.2004)  4 části = 4 pole působení J. Valocha  umělec, teoretik, kurátor, sběratel  konceptuální poezie, obrazy, otázky a úkoly k zamyšlení</vt:lpstr>
      <vt:lpstr>KURZ - ARTEFILETIKA 20.-25. května 2012   Reflexivní, tvořivé a zážitkové pojetí výchovy uměním.  Je to sebezkušenostní, sebepoznávací, prožitkový výcvikový program.    Pro: pedagogy, speciální pedagogy, psychology, učitele výtvarné výchovy, vychovatele, učitele ZUŠ, vedoucí zájmových kroužků, učitelky MŠ, školní metodiky prevence rizikového chování, studenty daných oborů , pracovníky pomáhajících profesí a další zájemce.  Obsah: výtvarné umění, hudbu, dramaterapii, práci s tělem, relaxace, meditace, komunitní setkání, relaxační bloky, artefiletické a arteterapeutické bloky, psaní deníků,… Cíl: uvolnit tvořivý potenciál, osobnostní růst, schopnost používat metodiku prevence krizového chování</vt:lpstr>
      <vt:lpstr>Zdroje:  Lasotová Dagmar (Dáša). AbART: Archiv výtvarného umění, o.s. [online]. 2005-2006 [cit. 2012-10-10]. Dostupné z: http://abart-full.artarchiv.cz/osoby.php?Fvazba=zahajovatel&amp;IDosoby=19752    Mgr. Dáša Lasotová. LASOTOVÁ, Dáša. Ostravská univerzita v Ostravě [online]. [cit. 2012-10-10]. Dostupné z: http://www.osu.cz/katedry/kvv/pers/lasot.htm    http://www.kreatos.philosophy.cz/index.php/artefiletika-reflexivni-tvoive-a-zaitkove-pojeti-vychovy-umnim-tydenni-kurz    http://pdf.osu.cz/kvv/dokumenty/pozvanka-lasotova_koncepty.pdf    LASOTOVÁ, Dáša a Radim BEJLOVEC. Metodika výuky výtvarné výchovy na 2. stupni základních škol a středních školách z pohledu pedagogické praxe - náměty pro začínajícího učitele. 1. vyd. Ostrava: Ostravská univerzita v Ostravě, 2010, 101 s. ISBN 978-80-7368-892-9.   LASOTOVÁ, Dáša. Čtyři z tváří Jiřího Valocha: [dialogový katalog byl vydán k výstavě Jiřího Valocha konané od 19.10. do 12.12.2004 v galerii Student Ostravské univerzity v Ostravě]. Vyd. 1. Ostrava: Ostravská univerzita, Pedagogická fakulta, Katedra výtvarné výchovy, 2004, 43 s. ISBN 80-7042-370-6.</vt:lpstr>
      <vt:lpstr>Snímek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cp:lastModifiedBy>Petra </cp:lastModifiedBy>
  <cp:revision>351</cp:revision>
  <dcterms:modified xsi:type="dcterms:W3CDTF">2012-10-14T22:07:49Z</dcterms:modified>
</cp:coreProperties>
</file>