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6" r:id="rId10"/>
    <p:sldId id="264" r:id="rId11"/>
    <p:sldId id="265" r:id="rId12"/>
    <p:sldId id="269" r:id="rId13"/>
    <p:sldId id="267" r:id="rId14"/>
    <p:sldId id="268" r:id="rId15"/>
    <p:sldId id="270" r:id="rId16"/>
    <p:sldId id="273" r:id="rId17"/>
    <p:sldId id="271" r:id="rId18"/>
    <p:sldId id="272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1374D-F198-432A-85B0-A93E56A6CFD6}" type="datetimeFigureOut">
              <a:rPr lang="cs-CZ" smtClean="0"/>
              <a:pPr/>
              <a:t>20.12.2012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0192E-3670-4DF6-A6B6-B46CB574DD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05064"/>
            <a:ext cx="7772400" cy="1470025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latin typeface="Comic Sans MS" pitchFamily="66" charset="0"/>
              </a:rPr>
              <a:t>Zdeňka </a:t>
            </a:r>
            <a:r>
              <a:rPr lang="cs-CZ" sz="4800" b="1" dirty="0" smtClean="0">
                <a:latin typeface="Comic Sans MS" pitchFamily="66" charset="0"/>
              </a:rPr>
              <a:t>Poláková</a:t>
            </a:r>
            <a:br>
              <a:rPr lang="cs-CZ" sz="4800" b="1" dirty="0" smtClean="0">
                <a:latin typeface="Comic Sans MS" pitchFamily="66" charset="0"/>
              </a:rPr>
            </a:br>
            <a:r>
              <a:rPr lang="cs-CZ" sz="1200" b="1" dirty="0" smtClean="0">
                <a:latin typeface="Comic Sans MS" pitchFamily="66" charset="0"/>
              </a:rPr>
              <a:t> </a:t>
            </a:r>
            <a:r>
              <a:rPr lang="cs-CZ" sz="4800" b="1" dirty="0" smtClean="0">
                <a:latin typeface="Comic Sans MS" pitchFamily="66" charset="0"/>
              </a:rPr>
              <a:t/>
            </a:r>
            <a:br>
              <a:rPr lang="cs-CZ" sz="4800" b="1" dirty="0" smtClean="0">
                <a:latin typeface="Comic Sans MS" pitchFamily="66" charset="0"/>
              </a:rPr>
            </a:br>
            <a:r>
              <a:rPr lang="cs-CZ" sz="4800" b="1" dirty="0" smtClean="0">
                <a:latin typeface="Comic Sans MS" pitchFamily="66" charset="0"/>
              </a:rPr>
              <a:t>Eva Jelínková</a:t>
            </a:r>
            <a:endParaRPr lang="cs-CZ" sz="4800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764704"/>
            <a:ext cx="6400800" cy="2232248"/>
          </a:xfrm>
        </p:spPr>
        <p:txBody>
          <a:bodyPr>
            <a:noAutofit/>
          </a:bodyPr>
          <a:lstStyle/>
          <a:p>
            <a:pPr algn="l"/>
            <a:r>
              <a:rPr lang="cs-CZ" sz="1600" dirty="0" smtClean="0">
                <a:solidFill>
                  <a:schemeClr val="bg1"/>
                </a:solidFill>
              </a:rPr>
              <a:t>Masarykova univerzita</a:t>
            </a:r>
          </a:p>
          <a:p>
            <a:pPr algn="l"/>
            <a:r>
              <a:rPr lang="cs-CZ" sz="1600" dirty="0" smtClean="0">
                <a:solidFill>
                  <a:schemeClr val="bg1"/>
                </a:solidFill>
              </a:rPr>
              <a:t>Pedagogická fakulta</a:t>
            </a:r>
          </a:p>
          <a:p>
            <a:pPr algn="l"/>
            <a:r>
              <a:rPr lang="cs-CZ" sz="1600" dirty="0" smtClean="0">
                <a:solidFill>
                  <a:schemeClr val="bg1"/>
                </a:solidFill>
              </a:rPr>
              <a:t>Galerijní zprostředkování Vv</a:t>
            </a:r>
          </a:p>
          <a:p>
            <a:pPr algn="l"/>
            <a:r>
              <a:rPr lang="cs-CZ" sz="1600" dirty="0" smtClean="0">
                <a:solidFill>
                  <a:schemeClr val="bg1"/>
                </a:solidFill>
              </a:rPr>
              <a:t>Historie galerijní pedagogiky</a:t>
            </a:r>
          </a:p>
          <a:p>
            <a:pPr algn="l"/>
            <a:endParaRPr lang="cs-CZ" sz="1600" dirty="0" smtClean="0">
              <a:solidFill>
                <a:schemeClr val="bg1"/>
              </a:solidFill>
            </a:endParaRPr>
          </a:p>
          <a:p>
            <a:pPr algn="l"/>
            <a:r>
              <a:rPr lang="cs-CZ" sz="1600" dirty="0" smtClean="0">
                <a:solidFill>
                  <a:schemeClr val="bg1"/>
                </a:solidFill>
              </a:rPr>
              <a:t>Kateřina Strnadová</a:t>
            </a:r>
          </a:p>
          <a:p>
            <a:pPr algn="l"/>
            <a:r>
              <a:rPr lang="cs-CZ" sz="1600" dirty="0" smtClean="0">
                <a:solidFill>
                  <a:schemeClr val="bg1"/>
                </a:solidFill>
              </a:rPr>
              <a:t>1. roč. Mgr., ZS 2012</a:t>
            </a:r>
          </a:p>
          <a:p>
            <a:pPr algn="l"/>
            <a:endParaRPr lang="cs-CZ" sz="1600" dirty="0"/>
          </a:p>
        </p:txBody>
      </p:sp>
      <p:pic>
        <p:nvPicPr>
          <p:cNvPr id="4" name="Picture 3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764703"/>
            <a:ext cx="2676128" cy="27296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19872" y="404664"/>
            <a:ext cx="41054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Má muzeum vzdělávat?</a:t>
            </a:r>
            <a:endParaRPr lang="cs-CZ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347864" y="2276872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 vzdělávací role muzea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  přitažlivé </a:t>
            </a:r>
            <a:r>
              <a:rPr lang="cs-CZ" sz="2400" dirty="0"/>
              <a:t>a kvalitní podmínky </a:t>
            </a:r>
            <a:r>
              <a:rPr lang="cs-CZ" sz="2400" dirty="0" smtClean="0"/>
              <a:t>pro</a:t>
            </a:r>
          </a:p>
          <a:p>
            <a:pPr>
              <a:buClr>
                <a:schemeClr val="bg1"/>
              </a:buClr>
            </a:pPr>
            <a:r>
              <a:rPr lang="cs-CZ" sz="2400" dirty="0" smtClean="0"/>
              <a:t>        vzdělávání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47864" y="404664"/>
            <a:ext cx="504984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Jak vytvářet výstavu pro děti</a:t>
            </a:r>
          </a:p>
          <a:p>
            <a:endParaRPr lang="cs-CZ" dirty="0"/>
          </a:p>
        </p:txBody>
      </p:sp>
      <p:sp>
        <p:nvSpPr>
          <p:cNvPr id="3" name="TextBox 2"/>
          <p:cNvSpPr txBox="1"/>
          <p:nvPr/>
        </p:nvSpPr>
        <p:spPr>
          <a:xfrm>
            <a:off x="3347864" y="1772816"/>
            <a:ext cx="56886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využitelnost </a:t>
            </a:r>
            <a:r>
              <a:rPr lang="cs-CZ" sz="2400" dirty="0"/>
              <a:t>tématu školními skupinami </a:t>
            </a: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tým </a:t>
            </a:r>
            <a:r>
              <a:rPr lang="cs-CZ" sz="2400" dirty="0" smtClean="0"/>
              <a:t>poradců </a:t>
            </a:r>
            <a:r>
              <a:rPr lang="cs-CZ" sz="2400" dirty="0"/>
              <a:t>z řad učitelů i </a:t>
            </a:r>
            <a:r>
              <a:rPr lang="cs-CZ" sz="2400" dirty="0" smtClean="0"/>
              <a:t>rodičů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odbornost i srozumitelnost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kurátor i muzejní pedagog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informační systém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bezpečnost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atmosféra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rovnováha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pochopit sdílené a prakticky ověřit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91880" y="548680"/>
            <a:ext cx="278909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Prioritou je dítě</a:t>
            </a:r>
          </a:p>
          <a:p>
            <a:endParaRPr lang="cs-CZ" dirty="0"/>
          </a:p>
        </p:txBody>
      </p:sp>
      <p:sp>
        <p:nvSpPr>
          <p:cNvPr id="3" name="TextBox 2"/>
          <p:cNvSpPr txBox="1"/>
          <p:nvPr/>
        </p:nvSpPr>
        <p:spPr>
          <a:xfrm>
            <a:off x="3491880" y="2060848"/>
            <a:ext cx="48427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exponáty o 20 cm níže než obvykle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výška pracovních stolů max. 65 cm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schůdky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vitríny</a:t>
            </a: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repliky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75857" y="332656"/>
            <a:ext cx="55446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K</a:t>
            </a:r>
            <a:r>
              <a:rPr lang="cs-CZ" sz="2800" dirty="0" smtClean="0"/>
              <a:t>valitně </a:t>
            </a:r>
            <a:r>
              <a:rPr lang="cs-CZ" sz="2800" dirty="0"/>
              <a:t>připravená interaktivní výstava musí nabídnout:</a:t>
            </a:r>
          </a:p>
          <a:p>
            <a:endParaRPr lang="cs-CZ" dirty="0"/>
          </a:p>
        </p:txBody>
      </p:sp>
      <p:sp>
        <p:nvSpPr>
          <p:cNvPr id="3" name="TextBox 2"/>
          <p:cNvSpPr txBox="1"/>
          <p:nvPr/>
        </p:nvSpPr>
        <p:spPr>
          <a:xfrm>
            <a:off x="3419872" y="1988840"/>
            <a:ext cx="524765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vhodné prostředí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zážitek pro různé skupiny návštěvníků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nové a překvapující podněty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vnímání všemi smysly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klíčové souvislosti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možnosti volby činností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zpětnou vazbu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sociální interakce a spolupráce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úspěšnou prezentaci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dobrou návštěvnost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posílení prestiže</a:t>
            </a:r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19872" y="476672"/>
            <a:ext cx="325236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Programy pro děti</a:t>
            </a:r>
          </a:p>
          <a:p>
            <a:endParaRPr lang="cs-CZ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491880" y="1844824"/>
            <a:ext cx="52565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překvapující</a:t>
            </a:r>
            <a:r>
              <a:rPr lang="cs-CZ" sz="2400" dirty="0"/>
              <a:t>, zajímavé informace </a:t>
            </a:r>
            <a:r>
              <a:rPr lang="cs-CZ" sz="2400" dirty="0" smtClean="0"/>
              <a:t>a</a:t>
            </a:r>
          </a:p>
          <a:p>
            <a:pPr>
              <a:buClr>
                <a:schemeClr val="bg1"/>
              </a:buClr>
            </a:pPr>
            <a:r>
              <a:rPr lang="cs-CZ" sz="2400" dirty="0" smtClean="0"/>
              <a:t>      zkušenosti</a:t>
            </a:r>
            <a:r>
              <a:rPr lang="cs-CZ" sz="2400" dirty="0"/>
              <a:t>, bavit a přitom </a:t>
            </a:r>
            <a:r>
              <a:rPr lang="cs-CZ" sz="2400" dirty="0" smtClean="0"/>
              <a:t>provokovat</a:t>
            </a:r>
          </a:p>
          <a:p>
            <a:pPr>
              <a:buClr>
                <a:schemeClr val="bg1"/>
              </a:buClr>
            </a:pPr>
            <a:r>
              <a:rPr lang="cs-CZ" sz="2400" dirty="0" smtClean="0"/>
              <a:t>      k</a:t>
            </a:r>
            <a:r>
              <a:rPr lang="cs-CZ" sz="2400" dirty="0"/>
              <a:t> přemýšlení a </a:t>
            </a:r>
            <a:r>
              <a:rPr lang="cs-CZ" sz="2400" dirty="0" smtClean="0"/>
              <a:t>pochopení</a:t>
            </a:r>
          </a:p>
          <a:p>
            <a:pPr>
              <a:buClr>
                <a:schemeClr val="bg1"/>
              </a:buClr>
            </a:pP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srovnávání </a:t>
            </a:r>
            <a:r>
              <a:rPr lang="cs-CZ" sz="2400" dirty="0"/>
              <a:t>minulosti se </a:t>
            </a:r>
            <a:r>
              <a:rPr lang="cs-CZ" sz="2400" dirty="0" smtClean="0"/>
              <a:t>současností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</a:t>
            </a:r>
            <a:r>
              <a:rPr lang="cs-CZ" sz="2400" b="1" dirty="0" smtClean="0"/>
              <a:t>objektové učení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b="1" dirty="0" smtClean="0"/>
              <a:t>projektové učení </a:t>
            </a:r>
            <a:endParaRPr lang="cs-CZ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63888" y="548680"/>
            <a:ext cx="3607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Muzejní komunikace</a:t>
            </a:r>
            <a:endParaRPr lang="cs-CZ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611202" y="1916832"/>
            <a:ext cx="369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přímý kontakt s exponáty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muzejní pedagog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doprovodné materiály</a:t>
            </a:r>
            <a:endParaRPr lang="cs-C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4293096"/>
            <a:ext cx="5256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semináře pro učitele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dny otevřených dveří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přímá komunikace se školami a učiteli</a:t>
            </a: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91880" y="620688"/>
            <a:ext cx="4238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Přímý kontak s exponáty</a:t>
            </a:r>
            <a:endParaRPr lang="cs-CZ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563888" y="2276872"/>
            <a:ext cx="49041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tištěné slovo X počítačová technika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trojrozměrné předměty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technická zařízení</a:t>
            </a:r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19872" y="692696"/>
            <a:ext cx="3923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Doprovodné materiály</a:t>
            </a:r>
            <a:endParaRPr lang="cs-CZ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491880" y="1844824"/>
            <a:ext cx="525658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informační </a:t>
            </a:r>
            <a:r>
              <a:rPr lang="cs-CZ" sz="2400" dirty="0"/>
              <a:t>listy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průvodce </a:t>
            </a:r>
            <a:r>
              <a:rPr lang="cs-CZ" sz="2400" dirty="0"/>
              <a:t>pro návštěvníky/učitele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kvíz</a:t>
            </a:r>
            <a:r>
              <a:rPr lang="cs-CZ" sz="2400" dirty="0"/>
              <a:t>, skládačky, </a:t>
            </a:r>
            <a:r>
              <a:rPr lang="cs-CZ" sz="2400" dirty="0" smtClean="0"/>
              <a:t>obrázkové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doplňovačky</a:t>
            </a:r>
            <a:r>
              <a:rPr lang="cs-CZ" sz="2400" dirty="0"/>
              <a:t>, </a:t>
            </a:r>
            <a:r>
              <a:rPr lang="cs-CZ" sz="2400" dirty="0" smtClean="0"/>
              <a:t>omalovánky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vystřihovánky</a:t>
            </a: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pracovní </a:t>
            </a:r>
            <a:r>
              <a:rPr lang="cs-CZ" sz="2400" dirty="0"/>
              <a:t>listy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motivační </a:t>
            </a:r>
            <a:r>
              <a:rPr lang="cs-CZ" sz="2400" dirty="0"/>
              <a:t>hry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popularizační </a:t>
            </a:r>
            <a:r>
              <a:rPr lang="cs-CZ" sz="2400" dirty="0"/>
              <a:t>nebo odborný katalog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zvukový </a:t>
            </a:r>
            <a:r>
              <a:rPr lang="cs-CZ" sz="2400" dirty="0"/>
              <a:t>průvodce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aj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19872" y="2204864"/>
            <a:ext cx="4003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pozornost a paměť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 od známého k neznámému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19872" y="692696"/>
            <a:ext cx="3923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Doprovodné materiály</a:t>
            </a:r>
            <a:endParaRPr lang="cs-CZ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63888" y="764704"/>
            <a:ext cx="3045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Muzejní pedagog</a:t>
            </a:r>
            <a:endParaRPr lang="cs-CZ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2348880"/>
            <a:ext cx="43673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dialog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 návaznost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výtvarné </a:t>
            </a:r>
            <a:r>
              <a:rPr lang="cs-CZ" sz="2400" dirty="0"/>
              <a:t>aktivity, soutěže, hry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dramatické </a:t>
            </a:r>
            <a:r>
              <a:rPr lang="cs-CZ" sz="2400" dirty="0"/>
              <a:t>hry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projektové </a:t>
            </a:r>
            <a:r>
              <a:rPr lang="cs-CZ" sz="2400" dirty="0"/>
              <a:t>učení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exkurze </a:t>
            </a:r>
            <a:r>
              <a:rPr lang="cs-CZ" sz="2400" dirty="0"/>
              <a:t>a průzkumy v terénu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393889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latin typeface="Comic Sans MS" pitchFamily="66" charset="0"/>
              </a:rPr>
              <a:t>PaedDr. </a:t>
            </a:r>
            <a:r>
              <a:rPr lang="cs-CZ" sz="2400" b="1" dirty="0" smtClean="0">
                <a:latin typeface="Comic Sans MS" pitchFamily="66" charset="0"/>
              </a:rPr>
              <a:t>Zdeňka </a:t>
            </a:r>
            <a:r>
              <a:rPr lang="cs-CZ" sz="2400" b="1" dirty="0" smtClean="0">
                <a:latin typeface="Comic Sans MS" pitchFamily="66" charset="0"/>
              </a:rPr>
              <a:t>Poláková</a:t>
            </a:r>
          </a:p>
          <a:p>
            <a:endParaRPr lang="cs-CZ" dirty="0"/>
          </a:p>
          <a:p>
            <a:pPr algn="ctr"/>
            <a:r>
              <a:rPr lang="cs-CZ" sz="2400" dirty="0" smtClean="0"/>
              <a:t>Narozena 1954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Masarykova univerzita</a:t>
            </a:r>
          </a:p>
          <a:p>
            <a:pPr algn="ctr"/>
            <a:r>
              <a:rPr lang="cs-CZ" sz="2400" dirty="0" smtClean="0"/>
              <a:t>Pedagogická fakulta</a:t>
            </a:r>
          </a:p>
          <a:p>
            <a:pPr algn="ctr"/>
            <a:r>
              <a:rPr lang="cs-CZ" sz="2400" dirty="0" smtClean="0"/>
              <a:t>Obor Vychovatelství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Ukončeno 1988</a:t>
            </a:r>
            <a:endParaRPr lang="cs-CZ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220072" y="692696"/>
            <a:ext cx="330090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latin typeface="Comic Sans MS" pitchFamily="66" charset="0"/>
              </a:rPr>
              <a:t>PhDr. Eva Jelínková </a:t>
            </a:r>
            <a:endParaRPr lang="cs-CZ" sz="2400" b="1" dirty="0" smtClean="0">
              <a:latin typeface="Comic Sans MS" pitchFamily="66" charset="0"/>
            </a:endParaRPr>
          </a:p>
          <a:p>
            <a:pPr algn="ctr"/>
            <a:endParaRPr lang="cs-CZ" dirty="0"/>
          </a:p>
          <a:p>
            <a:pPr algn="ctr"/>
            <a:r>
              <a:rPr lang="cs-CZ" sz="2400" dirty="0" smtClean="0"/>
              <a:t>Narozena 1950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Masarykova univerzita</a:t>
            </a:r>
          </a:p>
          <a:p>
            <a:pPr algn="ctr"/>
            <a:r>
              <a:rPr lang="cs-CZ" sz="2400" dirty="0" smtClean="0"/>
              <a:t>Filozofická fakulta</a:t>
            </a:r>
          </a:p>
          <a:p>
            <a:pPr algn="ctr"/>
            <a:r>
              <a:rPr lang="cs-CZ" sz="2400" dirty="0" smtClean="0"/>
              <a:t>Obor Národopis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Ukončeno 1985</a:t>
            </a:r>
            <a:endParaRPr lang="cs-CZ" dirty="0"/>
          </a:p>
        </p:txBody>
      </p:sp>
      <p:pic>
        <p:nvPicPr>
          <p:cNvPr id="4" name="Picture 3" descr="http://mcmp.cz/uploads/images/obsah-stran/o-nas/nas-tym/tym-mcmp-jelinkov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221088"/>
            <a:ext cx="1765920" cy="21141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4" descr="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4367984"/>
            <a:ext cx="1872208" cy="190965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63888" y="692696"/>
            <a:ext cx="270772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Handicapovaní</a:t>
            </a:r>
          </a:p>
          <a:p>
            <a:endParaRPr lang="cs-CZ" dirty="0"/>
          </a:p>
        </p:txBody>
      </p:sp>
      <p:sp>
        <p:nvSpPr>
          <p:cNvPr id="3" name="TextBox 2"/>
          <p:cNvSpPr txBox="1"/>
          <p:nvPr/>
        </p:nvSpPr>
        <p:spPr>
          <a:xfrm>
            <a:off x="3491880" y="2132856"/>
            <a:ext cx="4095865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integrace X speciální výstavy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bezbariérovost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vhodné osvětlení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kombinace barev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velikost písma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aj.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836712"/>
            <a:ext cx="1224136" cy="1248619"/>
          </a:xfrm>
          <a:prstGeom prst="rect">
            <a:avLst/>
          </a:prstGeom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33781" y="3068960"/>
            <a:ext cx="4126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Comic Sans MS" pitchFamily="66" charset="0"/>
              </a:rPr>
              <a:t>Děkuji za pozornost</a:t>
            </a:r>
            <a:endParaRPr lang="cs-CZ" sz="32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836712"/>
            <a:ext cx="5437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Moravské Zemské Muzeum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2924944"/>
            <a:ext cx="3787575" cy="34163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Dietrichsteinský palác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b="1" dirty="0" smtClean="0"/>
              <a:t>Palác Šlechtičen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Pavilon Anthropos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Mendelianum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Biskupský dvůr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Památník Leoše Janáčka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Památník Bible Kralické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Starý zámek v Jevišovicích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Zámek Budišov </a:t>
            </a:r>
            <a:endParaRPr lang="cs-CZ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1772816"/>
            <a:ext cx="38651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Comic Sans MS" pitchFamily="66" charset="0"/>
              </a:rPr>
              <a:t>DĚTSKÉ MUZEUM</a:t>
            </a:r>
            <a:endParaRPr lang="cs-CZ" sz="3200" b="1" dirty="0">
              <a:latin typeface="Comic Sans MS" pitchFamily="66" charset="0"/>
            </a:endParaRPr>
          </a:p>
        </p:txBody>
      </p:sp>
      <p:pic>
        <p:nvPicPr>
          <p:cNvPr id="8" name="Picture 7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692696"/>
            <a:ext cx="1224136" cy="12486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124744"/>
            <a:ext cx="3248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Comic Sans MS" pitchFamily="66" charset="0"/>
              </a:rPr>
              <a:t>Dětské muzeum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2420888"/>
            <a:ext cx="697549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přibližuje muzejní obory zábavnou a hravou formou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specializované </a:t>
            </a:r>
            <a:r>
              <a:rPr lang="cs-CZ" sz="2400" dirty="0"/>
              <a:t>programy </a:t>
            </a: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sobotní dopolední programy pro </a:t>
            </a:r>
            <a:r>
              <a:rPr lang="cs-CZ" sz="2400" dirty="0" smtClean="0"/>
              <a:t>děti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prázdninové akce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soutěže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/>
              <a:t> </a:t>
            </a:r>
            <a:r>
              <a:rPr lang="cs-CZ" sz="2400" dirty="0" smtClean="0"/>
              <a:t>poradenský a metodický servis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20 let existence</a:t>
            </a:r>
            <a:endParaRPr lang="cs-CZ" sz="2400" dirty="0"/>
          </a:p>
        </p:txBody>
      </p:sp>
      <p:pic>
        <p:nvPicPr>
          <p:cNvPr id="4" name="Picture 3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836712"/>
            <a:ext cx="1224136" cy="12486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980728"/>
            <a:ext cx="2856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Comic Sans MS" pitchFamily="66" charset="0"/>
              </a:rPr>
              <a:t>Eva Jelínková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2636912"/>
            <a:ext cx="8352928" cy="36933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koordinátorka </a:t>
            </a:r>
            <a:r>
              <a:rPr lang="cs-CZ" sz="2400" dirty="0"/>
              <a:t>projektů pro práci se </a:t>
            </a:r>
            <a:r>
              <a:rPr lang="cs-CZ" sz="2400" dirty="0" smtClean="0"/>
              <a:t>seniory v Metodickém centru </a:t>
            </a: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programový koordinátor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</a:t>
            </a:r>
            <a:r>
              <a:rPr lang="cs-CZ" sz="2400" i="1" dirty="0" smtClean="0"/>
              <a:t>Jak se žije s </a:t>
            </a:r>
            <a:r>
              <a:rPr lang="cs-CZ" sz="2400" i="1" dirty="0" smtClean="0"/>
              <a:t>handicapem aneb poznat </a:t>
            </a:r>
            <a:r>
              <a:rPr lang="cs-CZ" sz="2400" i="1" dirty="0" smtClean="0"/>
              <a:t>znamená porozumět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i="1" dirty="0" smtClean="0"/>
              <a:t> Slavní i </a:t>
            </a:r>
            <a:r>
              <a:rPr lang="cs-CZ" sz="2400" i="1" dirty="0" smtClean="0"/>
              <a:t>zapomenutí aneb </a:t>
            </a:r>
            <a:r>
              <a:rPr lang="cs-CZ" sz="2400" i="1" dirty="0" smtClean="0"/>
              <a:t>c</a:t>
            </a:r>
            <a:r>
              <a:rPr lang="cs-CZ" sz="2400" i="1" dirty="0" smtClean="0"/>
              <a:t>hytré </a:t>
            </a:r>
            <a:r>
              <a:rPr lang="cs-CZ" sz="2400" i="1" dirty="0" smtClean="0"/>
              <a:t>hlavičky z Čech a Moravy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i="1" dirty="0" smtClean="0"/>
              <a:t> Kde včera ani zítra </a:t>
            </a:r>
            <a:r>
              <a:rPr lang="cs-CZ" sz="2400" i="1" dirty="0" smtClean="0"/>
              <a:t>nebylo aneb </a:t>
            </a:r>
            <a:r>
              <a:rPr lang="cs-CZ" sz="2400" i="1" dirty="0" smtClean="0"/>
              <a:t>p</a:t>
            </a:r>
            <a:r>
              <a:rPr lang="cs-CZ" sz="2400" i="1" dirty="0" smtClean="0"/>
              <a:t>utování </a:t>
            </a:r>
            <a:r>
              <a:rPr lang="cs-CZ" sz="2400" i="1" dirty="0" smtClean="0"/>
              <a:t>za posledními lovci a</a:t>
            </a:r>
          </a:p>
          <a:p>
            <a:pPr>
              <a:buClr>
                <a:schemeClr val="bg1"/>
              </a:buClr>
            </a:pPr>
            <a:r>
              <a:rPr lang="cs-CZ" sz="2400" i="1" dirty="0" smtClean="0"/>
              <a:t>      sběrači  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5" name="Picture 4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836712"/>
            <a:ext cx="1224136" cy="12486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836712"/>
            <a:ext cx="342112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Comic Sans MS" pitchFamily="66" charset="0"/>
              </a:rPr>
              <a:t>Zdeňka </a:t>
            </a:r>
            <a:r>
              <a:rPr lang="cs-CZ" sz="3200" b="1" dirty="0" smtClean="0">
                <a:latin typeface="Comic Sans MS" pitchFamily="66" charset="0"/>
              </a:rPr>
              <a:t>Poláková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420888"/>
            <a:ext cx="865390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</a:t>
            </a:r>
            <a:r>
              <a:rPr lang="cs-CZ" sz="2400" dirty="0" smtClean="0"/>
              <a:t>Bývalá vedoucí </a:t>
            </a:r>
            <a:r>
              <a:rPr lang="cs-CZ" sz="2400" dirty="0" smtClean="0"/>
              <a:t>a programový koordinátor dětského muzea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Vytváření prezentačních akcí muzea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i="1" dirty="0" smtClean="0"/>
              <a:t> Řekni mi </a:t>
            </a:r>
            <a:r>
              <a:rPr lang="cs-CZ" sz="2400" i="1" dirty="0" smtClean="0"/>
              <a:t>zrcadlo aneb </a:t>
            </a:r>
            <a:r>
              <a:rPr lang="cs-CZ" sz="2400" i="1" dirty="0" smtClean="0"/>
              <a:t>k</a:t>
            </a:r>
            <a:r>
              <a:rPr lang="cs-CZ" sz="2400" i="1" dirty="0" smtClean="0"/>
              <a:t>rása </a:t>
            </a:r>
            <a:r>
              <a:rPr lang="cs-CZ" sz="2400" i="1" dirty="0" smtClean="0"/>
              <a:t>a krášlení od pradávna do nedávna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i="1" dirty="0" smtClean="0"/>
              <a:t> Čistota – půl zdraví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i="1" dirty="0" smtClean="0"/>
              <a:t> O hračkách, hrách a hraní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i="1" dirty="0" smtClean="0"/>
              <a:t> Víš, co </a:t>
            </a:r>
            <a:r>
              <a:rPr lang="cs-CZ" sz="2400" i="1" dirty="0" smtClean="0"/>
              <a:t>jíš aneb </a:t>
            </a:r>
            <a:r>
              <a:rPr lang="cs-CZ" sz="2400" i="1" dirty="0" smtClean="0"/>
              <a:t>c</a:t>
            </a:r>
            <a:r>
              <a:rPr lang="cs-CZ" sz="2400" i="1" dirty="0" smtClean="0"/>
              <a:t>o </a:t>
            </a:r>
            <a:r>
              <a:rPr lang="cs-CZ" sz="2400" i="1" dirty="0" smtClean="0"/>
              <a:t>a jak se dříve jedlo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i="1" dirty="0" smtClean="0"/>
              <a:t> Skleněná </a:t>
            </a:r>
            <a:r>
              <a:rPr lang="cs-CZ" sz="2400" i="1" dirty="0" smtClean="0"/>
              <a:t>krása aneb </a:t>
            </a:r>
            <a:r>
              <a:rPr lang="cs-CZ" sz="2400" i="1" dirty="0" smtClean="0"/>
              <a:t>Historie nejen vánočních ozdob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</a:t>
            </a:r>
            <a:r>
              <a:rPr lang="cs-CZ" sz="2400" i="1" dirty="0" smtClean="0"/>
              <a:t>Expedice středověk</a:t>
            </a:r>
          </a:p>
          <a:p>
            <a:endParaRPr lang="cs-CZ" dirty="0"/>
          </a:p>
        </p:txBody>
      </p:sp>
      <p:pic>
        <p:nvPicPr>
          <p:cNvPr id="5" name="Picture 4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836712"/>
            <a:ext cx="1224136" cy="12486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1268760"/>
            <a:ext cx="1976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Comic Sans MS" pitchFamily="66" charset="0"/>
              </a:rPr>
              <a:t>Publikace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3140968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Poláková </a:t>
            </a:r>
            <a:r>
              <a:rPr lang="cs-CZ" sz="2400" dirty="0"/>
              <a:t>Zdeňka a kol</a:t>
            </a:r>
            <a:r>
              <a:rPr lang="cs-CZ" sz="2400" dirty="0" smtClean="0"/>
              <a:t>.: </a:t>
            </a:r>
            <a:r>
              <a:rPr lang="cs-CZ" sz="2400" b="1" dirty="0"/>
              <a:t>Inspiration muzejní </a:t>
            </a:r>
            <a:r>
              <a:rPr lang="cs-CZ" sz="2400" b="1" dirty="0" smtClean="0"/>
              <a:t>pedagogiky </a:t>
            </a:r>
            <a:r>
              <a:rPr lang="cs-CZ" sz="2400" dirty="0" smtClean="0"/>
              <a:t>(2010)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Jelínková, Poláková, Seitlová: </a:t>
            </a:r>
            <a:r>
              <a:rPr lang="cs-CZ" sz="2400" b="1" dirty="0" smtClean="0"/>
              <a:t>Děti</a:t>
            </a:r>
            <a:r>
              <a:rPr lang="cs-CZ" sz="2400" b="1" dirty="0"/>
              <a:t>, mládež,-- a muzea</a:t>
            </a:r>
            <a:r>
              <a:rPr lang="cs-CZ" sz="2400" b="1" dirty="0" smtClean="0"/>
              <a:t>?</a:t>
            </a:r>
            <a:endParaRPr lang="cs-CZ" sz="2400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pic>
        <p:nvPicPr>
          <p:cNvPr id="4" name="Picture 3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836712"/>
            <a:ext cx="1224136" cy="12486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388" y="-27384"/>
            <a:ext cx="9172776" cy="63367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1916832"/>
            <a:ext cx="54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  <a:buFont typeface="Calibri" pitchFamily="34" charset="0"/>
              <a:buChar char="⃝"/>
            </a:pPr>
            <a:r>
              <a:rPr lang="cs-CZ" sz="2000" dirty="0" smtClean="0"/>
              <a:t>  výběr </a:t>
            </a:r>
            <a:r>
              <a:rPr lang="cs-CZ" sz="2000" dirty="0"/>
              <a:t>poznatků z oblasti muzejní </a:t>
            </a:r>
            <a:r>
              <a:rPr lang="cs-CZ" sz="2000" dirty="0" smtClean="0"/>
              <a:t>pedagogiky</a:t>
            </a:r>
          </a:p>
          <a:p>
            <a:pPr>
              <a:buSzPct val="100000"/>
            </a:pPr>
            <a:endParaRPr lang="cs-CZ" sz="2000" dirty="0" smtClean="0"/>
          </a:p>
          <a:p>
            <a:pPr>
              <a:buSzPct val="100000"/>
              <a:buFont typeface="Calibri" pitchFamily="34" charset="0"/>
              <a:buChar char="⃝"/>
            </a:pPr>
            <a:r>
              <a:rPr lang="cs-CZ" sz="2000" dirty="0" smtClean="0"/>
              <a:t>  názorná </a:t>
            </a:r>
            <a:r>
              <a:rPr lang="cs-CZ" sz="2000" dirty="0"/>
              <a:t>příručka obsahující </a:t>
            </a:r>
            <a:r>
              <a:rPr lang="cs-CZ" sz="2000" dirty="0" smtClean="0"/>
              <a:t>užitečné</a:t>
            </a:r>
          </a:p>
          <a:p>
            <a:pPr>
              <a:buSzPct val="100000"/>
            </a:pPr>
            <a:r>
              <a:rPr lang="cs-CZ" sz="2000" dirty="0" smtClean="0"/>
              <a:t>       informace </a:t>
            </a:r>
            <a:r>
              <a:rPr lang="cs-CZ" sz="2000" dirty="0"/>
              <a:t>a </a:t>
            </a:r>
            <a:r>
              <a:rPr lang="cs-CZ" sz="2000" dirty="0" smtClean="0"/>
              <a:t>rady</a:t>
            </a:r>
          </a:p>
          <a:p>
            <a:pPr>
              <a:buSzPct val="100000"/>
              <a:buFont typeface="Calibri" pitchFamily="34" charset="0"/>
              <a:buChar char="⃝"/>
            </a:pPr>
            <a:r>
              <a:rPr lang="cs-CZ" sz="2000" dirty="0" smtClean="0"/>
              <a:t>  názornost, stručnost, věcnost</a:t>
            </a:r>
          </a:p>
          <a:p>
            <a:pPr>
              <a:buSzPct val="100000"/>
              <a:buFont typeface="Calibri" pitchFamily="34" charset="0"/>
              <a:buChar char="⃝"/>
            </a:pPr>
            <a:endParaRPr lang="cs-CZ" sz="2000" dirty="0" smtClean="0"/>
          </a:p>
          <a:p>
            <a:pPr>
              <a:buSzPct val="100000"/>
              <a:buFont typeface="Calibri" pitchFamily="34" charset="0"/>
              <a:buChar char="⃝"/>
            </a:pPr>
            <a:r>
              <a:rPr lang="cs-CZ" sz="2000" dirty="0" smtClean="0"/>
              <a:t>  Má </a:t>
            </a:r>
            <a:r>
              <a:rPr lang="cs-CZ" sz="2000" dirty="0"/>
              <a:t>muzeum vzdělávat? </a:t>
            </a:r>
            <a:endParaRPr lang="cs-CZ" sz="2000" dirty="0" smtClean="0"/>
          </a:p>
          <a:p>
            <a:pPr>
              <a:buSzPct val="100000"/>
              <a:buFont typeface="Calibri" pitchFamily="34" charset="0"/>
              <a:buChar char="⃝"/>
            </a:pPr>
            <a:r>
              <a:rPr lang="cs-CZ" sz="2000" dirty="0" smtClean="0"/>
              <a:t>  Proč </a:t>
            </a:r>
            <a:r>
              <a:rPr lang="cs-CZ" sz="2000" dirty="0"/>
              <a:t>dělat výstavy pro děti?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.png"/>
          <p:cNvPicPr>
            <a:picLocks noChangeAspect="1"/>
          </p:cNvPicPr>
          <p:nvPr/>
        </p:nvPicPr>
        <p:blipFill>
          <a:blip r:embed="rId2" cstate="print"/>
          <a:srcRect r="68531"/>
          <a:stretch>
            <a:fillRect/>
          </a:stretch>
        </p:blipFill>
        <p:spPr>
          <a:xfrm>
            <a:off x="-14388" y="-27384"/>
            <a:ext cx="3146228" cy="69067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19873" y="260648"/>
            <a:ext cx="54726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C</a:t>
            </a:r>
            <a:r>
              <a:rPr lang="cs-CZ" sz="3200" dirty="0" smtClean="0"/>
              <a:t>o </a:t>
            </a:r>
            <a:r>
              <a:rPr lang="cs-CZ" sz="3200" dirty="0"/>
              <a:t>musí mít na paměti autoři interaktivních projektů:</a:t>
            </a:r>
          </a:p>
          <a:p>
            <a:endParaRPr lang="cs-CZ" dirty="0"/>
          </a:p>
        </p:txBody>
      </p:sp>
      <p:sp>
        <p:nvSpPr>
          <p:cNvPr id="3" name="TextBox 2"/>
          <p:cNvSpPr txBox="1"/>
          <p:nvPr/>
        </p:nvSpPr>
        <p:spPr>
          <a:xfrm>
            <a:off x="3275856" y="2276872"/>
            <a:ext cx="568863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dirty="0" smtClean="0"/>
              <a:t>  výstava </a:t>
            </a:r>
            <a:r>
              <a:rPr lang="cs-CZ" sz="2400" dirty="0"/>
              <a:t>není </a:t>
            </a:r>
            <a:r>
              <a:rPr lang="cs-CZ" sz="2400" dirty="0" smtClean="0"/>
              <a:t>učebnice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endParaRPr lang="cs-CZ" sz="2400" dirty="0" smtClean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b="1" dirty="0" smtClean="0"/>
              <a:t>  názornost</a:t>
            </a: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b="1" dirty="0" smtClean="0"/>
              <a:t>  aktivnost</a:t>
            </a: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b="1" dirty="0" smtClean="0"/>
              <a:t>  emocionálnost</a:t>
            </a:r>
            <a:endParaRPr lang="cs-CZ" sz="2400" dirty="0"/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b="1" dirty="0" smtClean="0"/>
              <a:t>  přiměřenost </a:t>
            </a:r>
            <a:r>
              <a:rPr lang="cs-CZ" sz="2400" b="1" dirty="0"/>
              <a:t>věku, </a:t>
            </a:r>
            <a:r>
              <a:rPr lang="cs-CZ" sz="2400" b="1" dirty="0" smtClean="0"/>
              <a:t>schopnostem,</a:t>
            </a:r>
          </a:p>
          <a:p>
            <a:pPr>
              <a:buClr>
                <a:schemeClr val="bg1"/>
              </a:buClr>
              <a:buFont typeface="Calibri" pitchFamily="34" charset="0"/>
              <a:buChar char="⃝"/>
            </a:pPr>
            <a:r>
              <a:rPr lang="cs-CZ" sz="2400" b="1" dirty="0" smtClean="0"/>
              <a:t>  zohlednění skladby </a:t>
            </a:r>
            <a:r>
              <a:rPr lang="cs-CZ" sz="2400" b="1" dirty="0"/>
              <a:t>návštěvníků</a:t>
            </a:r>
            <a:endParaRPr lang="cs-CZ" sz="2400" dirty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552</Words>
  <Application>Microsoft Office PowerPoint</Application>
  <PresentationFormat>On-screen Show (4:3)</PresentationFormat>
  <Paragraphs>170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Zdeňka Poláková   Eva Jelínková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Zdena Poláková a Eva Jelínková</dc:title>
  <dc:creator>Katka</dc:creator>
  <cp:lastModifiedBy>Katka</cp:lastModifiedBy>
  <cp:revision>5</cp:revision>
  <dcterms:created xsi:type="dcterms:W3CDTF">2012-11-07T12:56:58Z</dcterms:created>
  <dcterms:modified xsi:type="dcterms:W3CDTF">2012-12-20T18:59:47Z</dcterms:modified>
</cp:coreProperties>
</file>