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59" r:id="rId6"/>
    <p:sldId id="260" r:id="rId7"/>
    <p:sldId id="262" r:id="rId8"/>
    <p:sldId id="263" r:id="rId9"/>
    <p:sldId id="266" r:id="rId10"/>
    <p:sldId id="264" r:id="rId11"/>
    <p:sldId id="265" r:id="rId12"/>
    <p:sldId id="269" r:id="rId13"/>
    <p:sldId id="267" r:id="rId14"/>
    <p:sldId id="268" r:id="rId15"/>
    <p:sldId id="270" r:id="rId16"/>
    <p:sldId id="273" r:id="rId17"/>
    <p:sldId id="271" r:id="rId18"/>
    <p:sldId id="272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320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1374D-F198-432A-85B0-A93E56A6CFD6}" type="datetimeFigureOut">
              <a:rPr lang="cs-CZ" smtClean="0"/>
              <a:pPr/>
              <a:t>20.12.2012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0192E-3670-4DF6-A6B6-B46CB574DD5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1374D-F198-432A-85B0-A93E56A6CFD6}" type="datetimeFigureOut">
              <a:rPr lang="cs-CZ" smtClean="0"/>
              <a:pPr/>
              <a:t>20.12.2012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0192E-3670-4DF6-A6B6-B46CB574DD5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1374D-F198-432A-85B0-A93E56A6CFD6}" type="datetimeFigureOut">
              <a:rPr lang="cs-CZ" smtClean="0"/>
              <a:pPr/>
              <a:t>20.12.2012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0192E-3670-4DF6-A6B6-B46CB574DD5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1374D-F198-432A-85B0-A93E56A6CFD6}" type="datetimeFigureOut">
              <a:rPr lang="cs-CZ" smtClean="0"/>
              <a:pPr/>
              <a:t>20.12.2012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0192E-3670-4DF6-A6B6-B46CB574DD5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1374D-F198-432A-85B0-A93E56A6CFD6}" type="datetimeFigureOut">
              <a:rPr lang="cs-CZ" smtClean="0"/>
              <a:pPr/>
              <a:t>20.12.2012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0192E-3670-4DF6-A6B6-B46CB574DD5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1374D-F198-432A-85B0-A93E56A6CFD6}" type="datetimeFigureOut">
              <a:rPr lang="cs-CZ" smtClean="0"/>
              <a:pPr/>
              <a:t>20.12.2012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0192E-3670-4DF6-A6B6-B46CB574DD5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1374D-F198-432A-85B0-A93E56A6CFD6}" type="datetimeFigureOut">
              <a:rPr lang="cs-CZ" smtClean="0"/>
              <a:pPr/>
              <a:t>20.12.2012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0192E-3670-4DF6-A6B6-B46CB574DD5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1374D-F198-432A-85B0-A93E56A6CFD6}" type="datetimeFigureOut">
              <a:rPr lang="cs-CZ" smtClean="0"/>
              <a:pPr/>
              <a:t>20.12.2012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0192E-3670-4DF6-A6B6-B46CB574DD5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1374D-F198-432A-85B0-A93E56A6CFD6}" type="datetimeFigureOut">
              <a:rPr lang="cs-CZ" smtClean="0"/>
              <a:pPr/>
              <a:t>20.12.2012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0192E-3670-4DF6-A6B6-B46CB574DD5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1374D-F198-432A-85B0-A93E56A6CFD6}" type="datetimeFigureOut">
              <a:rPr lang="cs-CZ" smtClean="0"/>
              <a:pPr/>
              <a:t>20.12.2012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0192E-3670-4DF6-A6B6-B46CB574DD5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1374D-F198-432A-85B0-A93E56A6CFD6}" type="datetimeFigureOut">
              <a:rPr lang="cs-CZ" smtClean="0"/>
              <a:pPr/>
              <a:t>20.12.2012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0192E-3670-4DF6-A6B6-B46CB574DD5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C1374D-F198-432A-85B0-A93E56A6CFD6}" type="datetimeFigureOut">
              <a:rPr lang="cs-CZ" smtClean="0"/>
              <a:pPr/>
              <a:t>20.12.2012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C0192E-3670-4DF6-A6B6-B46CB574DD5C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4005064"/>
            <a:ext cx="7772400" cy="1470025"/>
          </a:xfrm>
        </p:spPr>
        <p:txBody>
          <a:bodyPr>
            <a:noAutofit/>
          </a:bodyPr>
          <a:lstStyle/>
          <a:p>
            <a:r>
              <a:rPr lang="cs-CZ" sz="4800" b="1" dirty="0" smtClean="0">
                <a:latin typeface="Comic Sans MS" pitchFamily="66" charset="0"/>
              </a:rPr>
              <a:t>Zdeňka </a:t>
            </a:r>
            <a:r>
              <a:rPr lang="cs-CZ" sz="4800" b="1" dirty="0" smtClean="0">
                <a:latin typeface="Comic Sans MS" pitchFamily="66" charset="0"/>
              </a:rPr>
              <a:t>Poláková</a:t>
            </a:r>
            <a:br>
              <a:rPr lang="cs-CZ" sz="4800" b="1" dirty="0" smtClean="0">
                <a:latin typeface="Comic Sans MS" pitchFamily="66" charset="0"/>
              </a:rPr>
            </a:br>
            <a:r>
              <a:rPr lang="cs-CZ" sz="1200" b="1" dirty="0" smtClean="0">
                <a:latin typeface="Comic Sans MS" pitchFamily="66" charset="0"/>
              </a:rPr>
              <a:t> </a:t>
            </a:r>
            <a:r>
              <a:rPr lang="cs-CZ" sz="4800" b="1" dirty="0" smtClean="0">
                <a:latin typeface="Comic Sans MS" pitchFamily="66" charset="0"/>
              </a:rPr>
              <a:t/>
            </a:r>
            <a:br>
              <a:rPr lang="cs-CZ" sz="4800" b="1" dirty="0" smtClean="0">
                <a:latin typeface="Comic Sans MS" pitchFamily="66" charset="0"/>
              </a:rPr>
            </a:br>
            <a:r>
              <a:rPr lang="cs-CZ" sz="4800" b="1" dirty="0" smtClean="0">
                <a:latin typeface="Comic Sans MS" pitchFamily="66" charset="0"/>
              </a:rPr>
              <a:t>Eva Jelínková</a:t>
            </a:r>
            <a:endParaRPr lang="cs-CZ" sz="4800" b="1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87624" y="764704"/>
            <a:ext cx="6400800" cy="2232248"/>
          </a:xfrm>
        </p:spPr>
        <p:txBody>
          <a:bodyPr>
            <a:noAutofit/>
          </a:bodyPr>
          <a:lstStyle/>
          <a:p>
            <a:pPr algn="l"/>
            <a:r>
              <a:rPr lang="cs-CZ" sz="1600" dirty="0" smtClean="0">
                <a:solidFill>
                  <a:schemeClr val="bg1"/>
                </a:solidFill>
              </a:rPr>
              <a:t>Masarykova univerzita</a:t>
            </a:r>
          </a:p>
          <a:p>
            <a:pPr algn="l"/>
            <a:r>
              <a:rPr lang="cs-CZ" sz="1600" dirty="0" smtClean="0">
                <a:solidFill>
                  <a:schemeClr val="bg1"/>
                </a:solidFill>
              </a:rPr>
              <a:t>Pedagogická fakulta</a:t>
            </a:r>
          </a:p>
          <a:p>
            <a:pPr algn="l"/>
            <a:r>
              <a:rPr lang="cs-CZ" sz="1600" dirty="0" smtClean="0">
                <a:solidFill>
                  <a:schemeClr val="bg1"/>
                </a:solidFill>
              </a:rPr>
              <a:t>Galerijní zprostředkování Vv</a:t>
            </a:r>
          </a:p>
          <a:p>
            <a:pPr algn="l"/>
            <a:r>
              <a:rPr lang="cs-CZ" sz="1600" dirty="0" smtClean="0">
                <a:solidFill>
                  <a:schemeClr val="bg1"/>
                </a:solidFill>
              </a:rPr>
              <a:t>Historie galerijní pedagogiky</a:t>
            </a:r>
          </a:p>
          <a:p>
            <a:pPr algn="l"/>
            <a:endParaRPr lang="cs-CZ" sz="1600" dirty="0" smtClean="0">
              <a:solidFill>
                <a:schemeClr val="bg1"/>
              </a:solidFill>
            </a:endParaRPr>
          </a:p>
          <a:p>
            <a:pPr algn="l"/>
            <a:r>
              <a:rPr lang="cs-CZ" sz="1600" dirty="0" smtClean="0">
                <a:solidFill>
                  <a:schemeClr val="bg1"/>
                </a:solidFill>
              </a:rPr>
              <a:t>Kateřina Strnadová</a:t>
            </a:r>
          </a:p>
          <a:p>
            <a:pPr algn="l"/>
            <a:r>
              <a:rPr lang="cs-CZ" sz="1600" dirty="0" smtClean="0">
                <a:solidFill>
                  <a:schemeClr val="bg1"/>
                </a:solidFill>
              </a:rPr>
              <a:t>1. roč. Mgr., ZS 2012</a:t>
            </a:r>
          </a:p>
          <a:p>
            <a:pPr algn="l"/>
            <a:endParaRPr lang="cs-CZ" sz="1600" dirty="0"/>
          </a:p>
        </p:txBody>
      </p:sp>
      <p:pic>
        <p:nvPicPr>
          <p:cNvPr id="4" name="Picture 3" descr="logo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80112" y="764703"/>
            <a:ext cx="2676128" cy="2729651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bg.png"/>
          <p:cNvPicPr>
            <a:picLocks noChangeAspect="1"/>
          </p:cNvPicPr>
          <p:nvPr/>
        </p:nvPicPr>
        <p:blipFill>
          <a:blip r:embed="rId2" cstate="print"/>
          <a:srcRect r="68531"/>
          <a:stretch>
            <a:fillRect/>
          </a:stretch>
        </p:blipFill>
        <p:spPr>
          <a:xfrm>
            <a:off x="-14388" y="-27384"/>
            <a:ext cx="3146228" cy="6906784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419872" y="404664"/>
            <a:ext cx="410541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dirty="0" smtClean="0"/>
              <a:t>Má muzeum vzdělávat?</a:t>
            </a:r>
            <a:endParaRPr lang="cs-CZ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3347864" y="2276872"/>
            <a:ext cx="5400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bg1"/>
              </a:buClr>
              <a:buFont typeface="Calibri" pitchFamily="34" charset="0"/>
              <a:buChar char="⃝"/>
            </a:pPr>
            <a:r>
              <a:rPr lang="cs-CZ" sz="2400" dirty="0" smtClean="0"/>
              <a:t>   vzdělávací role muzea</a:t>
            </a:r>
          </a:p>
          <a:p>
            <a:pPr>
              <a:buClr>
                <a:schemeClr val="bg1"/>
              </a:buClr>
              <a:buFont typeface="Calibri" pitchFamily="34" charset="0"/>
              <a:buChar char="⃝"/>
            </a:pPr>
            <a:r>
              <a:rPr lang="cs-CZ" sz="2400" dirty="0"/>
              <a:t> </a:t>
            </a:r>
            <a:r>
              <a:rPr lang="cs-CZ" sz="2400" dirty="0" smtClean="0"/>
              <a:t>  přitažlivé </a:t>
            </a:r>
            <a:r>
              <a:rPr lang="cs-CZ" sz="2400" dirty="0"/>
              <a:t>a kvalitní podmínky </a:t>
            </a:r>
            <a:r>
              <a:rPr lang="cs-CZ" sz="2400" dirty="0" smtClean="0"/>
              <a:t>pro</a:t>
            </a:r>
          </a:p>
          <a:p>
            <a:pPr>
              <a:buClr>
                <a:schemeClr val="bg1"/>
              </a:buClr>
            </a:pPr>
            <a:r>
              <a:rPr lang="cs-CZ" sz="2400" dirty="0" smtClean="0"/>
              <a:t>        vzdělávání</a:t>
            </a:r>
            <a:endParaRPr lang="cs-CZ" sz="2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bg.png"/>
          <p:cNvPicPr>
            <a:picLocks noChangeAspect="1"/>
          </p:cNvPicPr>
          <p:nvPr/>
        </p:nvPicPr>
        <p:blipFill>
          <a:blip r:embed="rId2" cstate="print"/>
          <a:srcRect r="68531"/>
          <a:stretch>
            <a:fillRect/>
          </a:stretch>
        </p:blipFill>
        <p:spPr>
          <a:xfrm>
            <a:off x="-14388" y="-27384"/>
            <a:ext cx="3146228" cy="6906784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347864" y="404664"/>
            <a:ext cx="5049844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dirty="0"/>
              <a:t>Jak vytvářet výstavu pro děti</a:t>
            </a:r>
          </a:p>
          <a:p>
            <a:endParaRPr lang="cs-CZ" dirty="0"/>
          </a:p>
        </p:txBody>
      </p:sp>
      <p:sp>
        <p:nvSpPr>
          <p:cNvPr id="3" name="TextBox 2"/>
          <p:cNvSpPr txBox="1"/>
          <p:nvPr/>
        </p:nvSpPr>
        <p:spPr>
          <a:xfrm>
            <a:off x="3347864" y="1772816"/>
            <a:ext cx="568863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bg1"/>
              </a:buClr>
              <a:buFont typeface="Calibri" pitchFamily="34" charset="0"/>
              <a:buChar char="⃝"/>
            </a:pPr>
            <a:r>
              <a:rPr lang="cs-CZ" sz="2400" dirty="0" smtClean="0"/>
              <a:t> využitelnost </a:t>
            </a:r>
            <a:r>
              <a:rPr lang="cs-CZ" sz="2400" dirty="0"/>
              <a:t>tématu školními skupinami </a:t>
            </a:r>
            <a:endParaRPr lang="cs-CZ" sz="2400" dirty="0" smtClean="0"/>
          </a:p>
          <a:p>
            <a:pPr>
              <a:buClr>
                <a:schemeClr val="bg1"/>
              </a:buClr>
              <a:buFont typeface="Calibri" pitchFamily="34" charset="0"/>
              <a:buChar char="⃝"/>
            </a:pPr>
            <a:r>
              <a:rPr lang="cs-CZ" sz="2400" dirty="0"/>
              <a:t> tým </a:t>
            </a:r>
            <a:r>
              <a:rPr lang="cs-CZ" sz="2400" dirty="0" smtClean="0"/>
              <a:t>poradců </a:t>
            </a:r>
            <a:r>
              <a:rPr lang="cs-CZ" sz="2400" dirty="0"/>
              <a:t>z řad učitelů i </a:t>
            </a:r>
            <a:r>
              <a:rPr lang="cs-CZ" sz="2400" dirty="0" smtClean="0"/>
              <a:t>rodičů</a:t>
            </a:r>
          </a:p>
          <a:p>
            <a:pPr>
              <a:buClr>
                <a:schemeClr val="bg1"/>
              </a:buClr>
              <a:buFont typeface="Calibri" pitchFamily="34" charset="0"/>
              <a:buChar char="⃝"/>
            </a:pPr>
            <a:r>
              <a:rPr lang="cs-CZ" sz="2400" dirty="0" smtClean="0"/>
              <a:t> odbornost i srozumitelnost</a:t>
            </a:r>
          </a:p>
          <a:p>
            <a:pPr>
              <a:buClr>
                <a:schemeClr val="bg1"/>
              </a:buClr>
              <a:buFont typeface="Calibri" pitchFamily="34" charset="0"/>
              <a:buChar char="⃝"/>
            </a:pPr>
            <a:r>
              <a:rPr lang="cs-CZ" sz="2400" dirty="0"/>
              <a:t> </a:t>
            </a:r>
            <a:r>
              <a:rPr lang="cs-CZ" sz="2400" dirty="0" smtClean="0"/>
              <a:t>kurátor i muzejní pedagog</a:t>
            </a:r>
          </a:p>
          <a:p>
            <a:pPr>
              <a:buClr>
                <a:schemeClr val="bg1"/>
              </a:buClr>
              <a:buFont typeface="Calibri" pitchFamily="34" charset="0"/>
              <a:buChar char="⃝"/>
            </a:pPr>
            <a:r>
              <a:rPr lang="cs-CZ" sz="2400" dirty="0"/>
              <a:t> </a:t>
            </a:r>
            <a:r>
              <a:rPr lang="cs-CZ" sz="2400" dirty="0" smtClean="0"/>
              <a:t>informační systém</a:t>
            </a:r>
          </a:p>
          <a:p>
            <a:pPr>
              <a:buClr>
                <a:schemeClr val="bg1"/>
              </a:buClr>
              <a:buFont typeface="Calibri" pitchFamily="34" charset="0"/>
              <a:buChar char="⃝"/>
            </a:pPr>
            <a:r>
              <a:rPr lang="cs-CZ" sz="2400" dirty="0"/>
              <a:t> </a:t>
            </a:r>
            <a:r>
              <a:rPr lang="cs-CZ" sz="2400" dirty="0" smtClean="0"/>
              <a:t>bezpečnost</a:t>
            </a:r>
          </a:p>
          <a:p>
            <a:pPr>
              <a:buClr>
                <a:schemeClr val="bg1"/>
              </a:buClr>
              <a:buFont typeface="Calibri" pitchFamily="34" charset="0"/>
              <a:buChar char="⃝"/>
            </a:pPr>
            <a:r>
              <a:rPr lang="cs-CZ" sz="2400" dirty="0"/>
              <a:t> </a:t>
            </a:r>
            <a:r>
              <a:rPr lang="cs-CZ" sz="2400" dirty="0" smtClean="0"/>
              <a:t>atmosféra</a:t>
            </a:r>
          </a:p>
          <a:p>
            <a:pPr>
              <a:buClr>
                <a:schemeClr val="bg1"/>
              </a:buClr>
              <a:buFont typeface="Calibri" pitchFamily="34" charset="0"/>
              <a:buChar char="⃝"/>
            </a:pPr>
            <a:r>
              <a:rPr lang="cs-CZ" sz="2400" dirty="0"/>
              <a:t> </a:t>
            </a:r>
            <a:r>
              <a:rPr lang="cs-CZ" sz="2400" dirty="0" smtClean="0"/>
              <a:t>rovnováha</a:t>
            </a:r>
          </a:p>
          <a:p>
            <a:pPr>
              <a:buClr>
                <a:schemeClr val="bg1"/>
              </a:buClr>
              <a:buFont typeface="Calibri" pitchFamily="34" charset="0"/>
              <a:buChar char="⃝"/>
            </a:pPr>
            <a:r>
              <a:rPr lang="cs-CZ" sz="2400" dirty="0"/>
              <a:t> </a:t>
            </a:r>
            <a:r>
              <a:rPr lang="cs-CZ" sz="2400" dirty="0" smtClean="0"/>
              <a:t>pochopit sdílené a prakticky ověřit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bg.png"/>
          <p:cNvPicPr>
            <a:picLocks noChangeAspect="1"/>
          </p:cNvPicPr>
          <p:nvPr/>
        </p:nvPicPr>
        <p:blipFill>
          <a:blip r:embed="rId2" cstate="print"/>
          <a:srcRect r="68531"/>
          <a:stretch>
            <a:fillRect/>
          </a:stretch>
        </p:blipFill>
        <p:spPr>
          <a:xfrm>
            <a:off x="-14388" y="-27384"/>
            <a:ext cx="3146228" cy="6906784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491880" y="548680"/>
            <a:ext cx="2789097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dirty="0" smtClean="0"/>
              <a:t>Prioritou je dítě</a:t>
            </a:r>
          </a:p>
          <a:p>
            <a:endParaRPr lang="cs-CZ" dirty="0"/>
          </a:p>
        </p:txBody>
      </p:sp>
      <p:sp>
        <p:nvSpPr>
          <p:cNvPr id="3" name="TextBox 2"/>
          <p:cNvSpPr txBox="1"/>
          <p:nvPr/>
        </p:nvSpPr>
        <p:spPr>
          <a:xfrm>
            <a:off x="3491880" y="2060848"/>
            <a:ext cx="4842736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Clr>
                <a:schemeClr val="bg1"/>
              </a:buClr>
              <a:buFont typeface="Calibri" pitchFamily="34" charset="0"/>
              <a:buChar char="⃝"/>
            </a:pPr>
            <a:r>
              <a:rPr lang="cs-CZ" sz="2400" dirty="0" smtClean="0"/>
              <a:t> exponáty o 20 cm níže než obvykle</a:t>
            </a:r>
          </a:p>
          <a:p>
            <a:pPr>
              <a:buClr>
                <a:schemeClr val="bg1"/>
              </a:buClr>
              <a:buFont typeface="Calibri" pitchFamily="34" charset="0"/>
              <a:buChar char="⃝"/>
            </a:pPr>
            <a:r>
              <a:rPr lang="cs-CZ" sz="2400" dirty="0"/>
              <a:t> </a:t>
            </a:r>
            <a:r>
              <a:rPr lang="cs-CZ" sz="2400" dirty="0" smtClean="0"/>
              <a:t>výška pracovních stolů max. 65 cm</a:t>
            </a:r>
          </a:p>
          <a:p>
            <a:pPr>
              <a:buClr>
                <a:schemeClr val="bg1"/>
              </a:buClr>
              <a:buFont typeface="Calibri" pitchFamily="34" charset="0"/>
              <a:buChar char="⃝"/>
            </a:pPr>
            <a:r>
              <a:rPr lang="cs-CZ" sz="2400" dirty="0"/>
              <a:t> </a:t>
            </a:r>
            <a:r>
              <a:rPr lang="cs-CZ" sz="2400" dirty="0" smtClean="0"/>
              <a:t>schůdky</a:t>
            </a:r>
          </a:p>
          <a:p>
            <a:pPr>
              <a:buClr>
                <a:schemeClr val="bg1"/>
              </a:buClr>
              <a:buFont typeface="Calibri" pitchFamily="34" charset="0"/>
              <a:buChar char="⃝"/>
            </a:pPr>
            <a:r>
              <a:rPr lang="cs-CZ" sz="2400" dirty="0"/>
              <a:t> </a:t>
            </a:r>
            <a:r>
              <a:rPr lang="cs-CZ" sz="2400" dirty="0" smtClean="0"/>
              <a:t>vitríny</a:t>
            </a:r>
            <a:endParaRPr lang="cs-CZ" sz="2400" dirty="0" smtClean="0"/>
          </a:p>
          <a:p>
            <a:pPr>
              <a:buClr>
                <a:schemeClr val="bg1"/>
              </a:buClr>
              <a:buFont typeface="Calibri" pitchFamily="34" charset="0"/>
              <a:buChar char="⃝"/>
            </a:pPr>
            <a:r>
              <a:rPr lang="cs-CZ" sz="2400" dirty="0"/>
              <a:t> </a:t>
            </a:r>
            <a:r>
              <a:rPr lang="cs-CZ" sz="2400" dirty="0" smtClean="0"/>
              <a:t>repliky</a:t>
            </a:r>
            <a:endParaRPr lang="cs-CZ" sz="24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g.png"/>
          <p:cNvPicPr>
            <a:picLocks noChangeAspect="1"/>
          </p:cNvPicPr>
          <p:nvPr/>
        </p:nvPicPr>
        <p:blipFill>
          <a:blip r:embed="rId2" cstate="print"/>
          <a:srcRect r="68531"/>
          <a:stretch>
            <a:fillRect/>
          </a:stretch>
        </p:blipFill>
        <p:spPr>
          <a:xfrm>
            <a:off x="-14388" y="-27384"/>
            <a:ext cx="3146228" cy="6906784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275857" y="332656"/>
            <a:ext cx="5544616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/>
              <a:t>K</a:t>
            </a:r>
            <a:r>
              <a:rPr lang="cs-CZ" sz="2800" dirty="0" smtClean="0"/>
              <a:t>valitně </a:t>
            </a:r>
            <a:r>
              <a:rPr lang="cs-CZ" sz="2800" dirty="0"/>
              <a:t>připravená interaktivní výstava musí nabídnout:</a:t>
            </a:r>
          </a:p>
          <a:p>
            <a:endParaRPr lang="cs-CZ" dirty="0"/>
          </a:p>
        </p:txBody>
      </p:sp>
      <p:sp>
        <p:nvSpPr>
          <p:cNvPr id="3" name="TextBox 2"/>
          <p:cNvSpPr txBox="1"/>
          <p:nvPr/>
        </p:nvSpPr>
        <p:spPr>
          <a:xfrm>
            <a:off x="3419872" y="1988840"/>
            <a:ext cx="5247655" cy="41549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Clr>
                <a:schemeClr val="bg1"/>
              </a:buClr>
              <a:buFont typeface="Calibri" pitchFamily="34" charset="0"/>
              <a:buChar char="⃝"/>
            </a:pPr>
            <a:r>
              <a:rPr lang="cs-CZ" sz="2400" dirty="0" smtClean="0"/>
              <a:t> vhodné prostředí</a:t>
            </a:r>
          </a:p>
          <a:p>
            <a:pPr>
              <a:buClr>
                <a:schemeClr val="bg1"/>
              </a:buClr>
              <a:buFont typeface="Calibri" pitchFamily="34" charset="0"/>
              <a:buChar char="⃝"/>
            </a:pPr>
            <a:r>
              <a:rPr lang="cs-CZ" sz="2400" dirty="0"/>
              <a:t> </a:t>
            </a:r>
            <a:r>
              <a:rPr lang="cs-CZ" sz="2400" dirty="0" smtClean="0"/>
              <a:t>zážitek pro různé skupiny návštěvníků</a:t>
            </a:r>
          </a:p>
          <a:p>
            <a:pPr>
              <a:buClr>
                <a:schemeClr val="bg1"/>
              </a:buClr>
              <a:buFont typeface="Calibri" pitchFamily="34" charset="0"/>
              <a:buChar char="⃝"/>
            </a:pPr>
            <a:r>
              <a:rPr lang="cs-CZ" sz="2400" dirty="0"/>
              <a:t> </a:t>
            </a:r>
            <a:r>
              <a:rPr lang="cs-CZ" sz="2400" dirty="0" smtClean="0"/>
              <a:t>nové a překvapující podněty</a:t>
            </a:r>
          </a:p>
          <a:p>
            <a:pPr>
              <a:buClr>
                <a:schemeClr val="bg1"/>
              </a:buClr>
              <a:buFont typeface="Calibri" pitchFamily="34" charset="0"/>
              <a:buChar char="⃝"/>
            </a:pPr>
            <a:r>
              <a:rPr lang="cs-CZ" sz="2400" dirty="0"/>
              <a:t> </a:t>
            </a:r>
            <a:r>
              <a:rPr lang="cs-CZ" sz="2400" dirty="0" smtClean="0"/>
              <a:t>vnímání všemi smysly</a:t>
            </a:r>
          </a:p>
          <a:p>
            <a:pPr>
              <a:buClr>
                <a:schemeClr val="bg1"/>
              </a:buClr>
              <a:buFont typeface="Calibri" pitchFamily="34" charset="0"/>
              <a:buChar char="⃝"/>
            </a:pPr>
            <a:r>
              <a:rPr lang="cs-CZ" sz="2400" dirty="0"/>
              <a:t> </a:t>
            </a:r>
            <a:r>
              <a:rPr lang="cs-CZ" sz="2400" dirty="0" smtClean="0"/>
              <a:t>klíčové souvislosti</a:t>
            </a:r>
          </a:p>
          <a:p>
            <a:pPr>
              <a:buClr>
                <a:schemeClr val="bg1"/>
              </a:buClr>
              <a:buFont typeface="Calibri" pitchFamily="34" charset="0"/>
              <a:buChar char="⃝"/>
            </a:pPr>
            <a:r>
              <a:rPr lang="cs-CZ" sz="2400" dirty="0"/>
              <a:t> </a:t>
            </a:r>
            <a:r>
              <a:rPr lang="cs-CZ" sz="2400" dirty="0" smtClean="0"/>
              <a:t>možnosti volby činností</a:t>
            </a:r>
          </a:p>
          <a:p>
            <a:pPr>
              <a:buClr>
                <a:schemeClr val="bg1"/>
              </a:buClr>
              <a:buFont typeface="Calibri" pitchFamily="34" charset="0"/>
              <a:buChar char="⃝"/>
            </a:pPr>
            <a:r>
              <a:rPr lang="cs-CZ" sz="2400" dirty="0"/>
              <a:t> </a:t>
            </a:r>
            <a:r>
              <a:rPr lang="cs-CZ" sz="2400" dirty="0" smtClean="0"/>
              <a:t>zpětnou vazbu</a:t>
            </a:r>
          </a:p>
          <a:p>
            <a:pPr>
              <a:buClr>
                <a:schemeClr val="bg1"/>
              </a:buClr>
              <a:buFont typeface="Calibri" pitchFamily="34" charset="0"/>
              <a:buChar char="⃝"/>
            </a:pPr>
            <a:r>
              <a:rPr lang="cs-CZ" sz="2400" dirty="0"/>
              <a:t> </a:t>
            </a:r>
            <a:r>
              <a:rPr lang="cs-CZ" sz="2400" dirty="0" smtClean="0"/>
              <a:t>sociální interakce a spolupráce</a:t>
            </a:r>
          </a:p>
          <a:p>
            <a:pPr>
              <a:buClr>
                <a:schemeClr val="bg1"/>
              </a:buClr>
              <a:buFont typeface="Calibri" pitchFamily="34" charset="0"/>
              <a:buChar char="⃝"/>
            </a:pPr>
            <a:r>
              <a:rPr lang="cs-CZ" sz="2400" dirty="0"/>
              <a:t> </a:t>
            </a:r>
            <a:r>
              <a:rPr lang="cs-CZ" sz="2400" dirty="0" smtClean="0"/>
              <a:t>úspěšnou prezentaci</a:t>
            </a:r>
          </a:p>
          <a:p>
            <a:pPr>
              <a:buClr>
                <a:schemeClr val="bg1"/>
              </a:buClr>
              <a:buFont typeface="Calibri" pitchFamily="34" charset="0"/>
              <a:buChar char="⃝"/>
            </a:pPr>
            <a:r>
              <a:rPr lang="cs-CZ" sz="2400" dirty="0"/>
              <a:t> </a:t>
            </a:r>
            <a:r>
              <a:rPr lang="cs-CZ" sz="2400" dirty="0" smtClean="0"/>
              <a:t>dobrou návštěvnost</a:t>
            </a:r>
          </a:p>
          <a:p>
            <a:pPr>
              <a:buClr>
                <a:schemeClr val="bg1"/>
              </a:buClr>
              <a:buFont typeface="Calibri" pitchFamily="34" charset="0"/>
              <a:buChar char="⃝"/>
            </a:pPr>
            <a:r>
              <a:rPr lang="cs-CZ" sz="2400" dirty="0"/>
              <a:t> </a:t>
            </a:r>
            <a:r>
              <a:rPr lang="cs-CZ" sz="2400" dirty="0" smtClean="0"/>
              <a:t>posílení prestiže</a:t>
            </a:r>
            <a:endParaRPr lang="cs-CZ" sz="24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g.png"/>
          <p:cNvPicPr>
            <a:picLocks noChangeAspect="1"/>
          </p:cNvPicPr>
          <p:nvPr/>
        </p:nvPicPr>
        <p:blipFill>
          <a:blip r:embed="rId2" cstate="print"/>
          <a:srcRect r="68531"/>
          <a:stretch>
            <a:fillRect/>
          </a:stretch>
        </p:blipFill>
        <p:spPr>
          <a:xfrm>
            <a:off x="-14388" y="-27384"/>
            <a:ext cx="3146228" cy="6906784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419872" y="476672"/>
            <a:ext cx="3252365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dirty="0"/>
              <a:t>Programy pro děti</a:t>
            </a:r>
          </a:p>
          <a:p>
            <a:endParaRPr lang="cs-CZ" sz="2000" dirty="0"/>
          </a:p>
        </p:txBody>
      </p:sp>
      <p:sp>
        <p:nvSpPr>
          <p:cNvPr id="3" name="TextBox 2"/>
          <p:cNvSpPr txBox="1"/>
          <p:nvPr/>
        </p:nvSpPr>
        <p:spPr>
          <a:xfrm>
            <a:off x="3491880" y="1844824"/>
            <a:ext cx="525658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bg1"/>
              </a:buClr>
              <a:buFont typeface="Calibri" pitchFamily="34" charset="0"/>
              <a:buChar char="⃝"/>
            </a:pPr>
            <a:r>
              <a:rPr lang="cs-CZ" sz="2400" dirty="0" smtClean="0"/>
              <a:t> překvapující</a:t>
            </a:r>
            <a:r>
              <a:rPr lang="cs-CZ" sz="2400" dirty="0"/>
              <a:t>, zajímavé informace </a:t>
            </a:r>
            <a:r>
              <a:rPr lang="cs-CZ" sz="2400" dirty="0" smtClean="0"/>
              <a:t>a</a:t>
            </a:r>
          </a:p>
          <a:p>
            <a:pPr>
              <a:buClr>
                <a:schemeClr val="bg1"/>
              </a:buClr>
            </a:pPr>
            <a:r>
              <a:rPr lang="cs-CZ" sz="2400" dirty="0" smtClean="0"/>
              <a:t>      zkušenosti</a:t>
            </a:r>
            <a:r>
              <a:rPr lang="cs-CZ" sz="2400" dirty="0"/>
              <a:t>, bavit a přitom </a:t>
            </a:r>
            <a:r>
              <a:rPr lang="cs-CZ" sz="2400" dirty="0" smtClean="0"/>
              <a:t>provokovat</a:t>
            </a:r>
          </a:p>
          <a:p>
            <a:pPr>
              <a:buClr>
                <a:schemeClr val="bg1"/>
              </a:buClr>
            </a:pPr>
            <a:r>
              <a:rPr lang="cs-CZ" sz="2400" dirty="0" smtClean="0"/>
              <a:t>      k</a:t>
            </a:r>
            <a:r>
              <a:rPr lang="cs-CZ" sz="2400" dirty="0"/>
              <a:t> přemýšlení a </a:t>
            </a:r>
            <a:r>
              <a:rPr lang="cs-CZ" sz="2400" dirty="0" smtClean="0"/>
              <a:t>pochopení</a:t>
            </a:r>
          </a:p>
          <a:p>
            <a:pPr>
              <a:buClr>
                <a:schemeClr val="bg1"/>
              </a:buClr>
            </a:pPr>
            <a:endParaRPr lang="cs-CZ" sz="2400" dirty="0"/>
          </a:p>
          <a:p>
            <a:pPr>
              <a:buClr>
                <a:schemeClr val="bg1"/>
              </a:buClr>
              <a:buFont typeface="Calibri" pitchFamily="34" charset="0"/>
              <a:buChar char="⃝"/>
            </a:pPr>
            <a:r>
              <a:rPr lang="cs-CZ" sz="2400" dirty="0" smtClean="0"/>
              <a:t> srovnávání </a:t>
            </a:r>
            <a:r>
              <a:rPr lang="cs-CZ" sz="2400" dirty="0"/>
              <a:t>minulosti se </a:t>
            </a:r>
            <a:r>
              <a:rPr lang="cs-CZ" sz="2400" dirty="0" smtClean="0"/>
              <a:t>současností</a:t>
            </a:r>
          </a:p>
          <a:p>
            <a:pPr>
              <a:buClr>
                <a:schemeClr val="bg1"/>
              </a:buClr>
              <a:buFont typeface="Calibri" pitchFamily="34" charset="0"/>
              <a:buChar char="⃝"/>
            </a:pPr>
            <a:endParaRPr lang="cs-CZ" sz="2400" dirty="0"/>
          </a:p>
          <a:p>
            <a:pPr>
              <a:buClr>
                <a:schemeClr val="bg1"/>
              </a:buClr>
              <a:buFont typeface="Calibri" pitchFamily="34" charset="0"/>
              <a:buChar char="⃝"/>
            </a:pPr>
            <a:r>
              <a:rPr lang="cs-CZ" sz="2400" dirty="0" smtClean="0"/>
              <a:t> </a:t>
            </a:r>
            <a:r>
              <a:rPr lang="cs-CZ" sz="2400" b="1" dirty="0" smtClean="0"/>
              <a:t>objektové učení</a:t>
            </a:r>
          </a:p>
          <a:p>
            <a:pPr>
              <a:buClr>
                <a:schemeClr val="bg1"/>
              </a:buClr>
              <a:buFont typeface="Calibri" pitchFamily="34" charset="0"/>
              <a:buChar char="⃝"/>
            </a:pPr>
            <a:r>
              <a:rPr lang="cs-CZ" sz="2400" dirty="0"/>
              <a:t> </a:t>
            </a:r>
            <a:r>
              <a:rPr lang="cs-CZ" sz="2400" b="1" dirty="0" smtClean="0"/>
              <a:t>projektové učení </a:t>
            </a:r>
            <a:endParaRPr lang="cs-CZ" sz="2400" b="1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bg.png"/>
          <p:cNvPicPr>
            <a:picLocks noChangeAspect="1"/>
          </p:cNvPicPr>
          <p:nvPr/>
        </p:nvPicPr>
        <p:blipFill>
          <a:blip r:embed="rId2" cstate="print"/>
          <a:srcRect r="68531"/>
          <a:stretch>
            <a:fillRect/>
          </a:stretch>
        </p:blipFill>
        <p:spPr>
          <a:xfrm>
            <a:off x="-14388" y="-27384"/>
            <a:ext cx="3146228" cy="6906784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563888" y="548680"/>
            <a:ext cx="360746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dirty="0" smtClean="0"/>
              <a:t>Muzejní komunikace</a:t>
            </a:r>
            <a:endParaRPr lang="cs-CZ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3611202" y="1916832"/>
            <a:ext cx="369710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Clr>
                <a:schemeClr val="bg1"/>
              </a:buClr>
              <a:buFont typeface="Calibri" pitchFamily="34" charset="0"/>
              <a:buChar char="⃝"/>
            </a:pPr>
            <a:r>
              <a:rPr lang="cs-CZ" sz="2400" dirty="0" smtClean="0"/>
              <a:t> přímý kontakt s exponáty</a:t>
            </a:r>
          </a:p>
          <a:p>
            <a:pPr>
              <a:buClr>
                <a:schemeClr val="bg1"/>
              </a:buClr>
              <a:buFont typeface="Calibri" pitchFamily="34" charset="0"/>
              <a:buChar char="⃝"/>
            </a:pPr>
            <a:r>
              <a:rPr lang="cs-CZ" sz="2400" dirty="0"/>
              <a:t> </a:t>
            </a:r>
            <a:r>
              <a:rPr lang="cs-CZ" sz="2400" dirty="0" smtClean="0"/>
              <a:t>muzejní pedagog</a:t>
            </a:r>
          </a:p>
          <a:p>
            <a:pPr>
              <a:buClr>
                <a:schemeClr val="bg1"/>
              </a:buClr>
              <a:buFont typeface="Calibri" pitchFamily="34" charset="0"/>
              <a:buChar char="⃝"/>
            </a:pPr>
            <a:r>
              <a:rPr lang="cs-CZ" sz="2400" dirty="0"/>
              <a:t> </a:t>
            </a:r>
            <a:r>
              <a:rPr lang="cs-CZ" sz="2400" dirty="0" smtClean="0"/>
              <a:t>doprovodné materiály</a:t>
            </a:r>
            <a:endParaRPr lang="cs-CZ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3635896" y="4293096"/>
            <a:ext cx="525605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Clr>
                <a:schemeClr val="bg1"/>
              </a:buClr>
              <a:buFont typeface="Calibri" pitchFamily="34" charset="0"/>
              <a:buChar char="⃝"/>
            </a:pPr>
            <a:r>
              <a:rPr lang="cs-CZ" sz="2400" dirty="0" smtClean="0"/>
              <a:t> semináře pro učitele</a:t>
            </a:r>
          </a:p>
          <a:p>
            <a:pPr>
              <a:buClr>
                <a:schemeClr val="bg1"/>
              </a:buClr>
              <a:buFont typeface="Calibri" pitchFamily="34" charset="0"/>
              <a:buChar char="⃝"/>
            </a:pPr>
            <a:r>
              <a:rPr lang="cs-CZ" sz="2400" dirty="0"/>
              <a:t> </a:t>
            </a:r>
            <a:r>
              <a:rPr lang="cs-CZ" sz="2400" dirty="0" smtClean="0"/>
              <a:t>dny otevřených dveří</a:t>
            </a:r>
          </a:p>
          <a:p>
            <a:pPr>
              <a:buClr>
                <a:schemeClr val="bg1"/>
              </a:buClr>
              <a:buFont typeface="Calibri" pitchFamily="34" charset="0"/>
              <a:buChar char="⃝"/>
            </a:pPr>
            <a:r>
              <a:rPr lang="cs-CZ" sz="2400" dirty="0"/>
              <a:t> </a:t>
            </a:r>
            <a:r>
              <a:rPr lang="cs-CZ" sz="2400" dirty="0" smtClean="0"/>
              <a:t>přímá komunikace se školami a učiteli</a:t>
            </a:r>
            <a:endParaRPr lang="cs-CZ" sz="24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g.png"/>
          <p:cNvPicPr>
            <a:picLocks noChangeAspect="1"/>
          </p:cNvPicPr>
          <p:nvPr/>
        </p:nvPicPr>
        <p:blipFill>
          <a:blip r:embed="rId2" cstate="print"/>
          <a:srcRect r="68531"/>
          <a:stretch>
            <a:fillRect/>
          </a:stretch>
        </p:blipFill>
        <p:spPr>
          <a:xfrm>
            <a:off x="-14388" y="-27384"/>
            <a:ext cx="3146228" cy="6906784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491880" y="620688"/>
            <a:ext cx="423846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dirty="0" smtClean="0"/>
              <a:t>Přímý kontak s exponáty</a:t>
            </a:r>
            <a:endParaRPr lang="cs-CZ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3563888" y="2276872"/>
            <a:ext cx="490416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Clr>
                <a:schemeClr val="bg1"/>
              </a:buClr>
              <a:buFont typeface="Calibri" pitchFamily="34" charset="0"/>
              <a:buChar char="⃝"/>
            </a:pPr>
            <a:r>
              <a:rPr lang="cs-CZ" sz="2400" dirty="0" smtClean="0"/>
              <a:t> tištěné slovo X počítačová technika</a:t>
            </a:r>
          </a:p>
          <a:p>
            <a:pPr>
              <a:buClr>
                <a:schemeClr val="bg1"/>
              </a:buClr>
              <a:buFont typeface="Calibri" pitchFamily="34" charset="0"/>
              <a:buChar char="⃝"/>
            </a:pPr>
            <a:endParaRPr lang="cs-CZ" sz="2400" dirty="0"/>
          </a:p>
          <a:p>
            <a:pPr>
              <a:buClr>
                <a:schemeClr val="bg1"/>
              </a:buClr>
              <a:buFont typeface="Calibri" pitchFamily="34" charset="0"/>
              <a:buChar char="⃝"/>
            </a:pPr>
            <a:r>
              <a:rPr lang="cs-CZ" sz="2400" dirty="0" smtClean="0"/>
              <a:t> trojrozměrné předměty</a:t>
            </a:r>
          </a:p>
          <a:p>
            <a:pPr>
              <a:buClr>
                <a:schemeClr val="bg1"/>
              </a:buClr>
              <a:buFont typeface="Calibri" pitchFamily="34" charset="0"/>
              <a:buChar char="⃝"/>
            </a:pPr>
            <a:r>
              <a:rPr lang="cs-CZ" sz="2400" dirty="0"/>
              <a:t> </a:t>
            </a:r>
            <a:r>
              <a:rPr lang="cs-CZ" sz="2400" dirty="0" smtClean="0"/>
              <a:t>technická zařízení</a:t>
            </a:r>
            <a:endParaRPr lang="cs-CZ" sz="24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g.png"/>
          <p:cNvPicPr>
            <a:picLocks noChangeAspect="1"/>
          </p:cNvPicPr>
          <p:nvPr/>
        </p:nvPicPr>
        <p:blipFill>
          <a:blip r:embed="rId2" cstate="print"/>
          <a:srcRect r="68531"/>
          <a:stretch>
            <a:fillRect/>
          </a:stretch>
        </p:blipFill>
        <p:spPr>
          <a:xfrm>
            <a:off x="-14388" y="-27384"/>
            <a:ext cx="3146228" cy="6906784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419872" y="692696"/>
            <a:ext cx="392331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dirty="0" smtClean="0"/>
              <a:t>Doprovodné materiály</a:t>
            </a:r>
            <a:endParaRPr lang="cs-CZ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3491880" y="1844824"/>
            <a:ext cx="5256584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bg1"/>
              </a:buClr>
              <a:buFont typeface="Calibri" pitchFamily="34" charset="0"/>
              <a:buChar char="⃝"/>
            </a:pPr>
            <a:r>
              <a:rPr lang="cs-CZ" sz="2400" dirty="0" smtClean="0"/>
              <a:t>  informační </a:t>
            </a:r>
            <a:r>
              <a:rPr lang="cs-CZ" sz="2400" dirty="0"/>
              <a:t>listy</a:t>
            </a:r>
          </a:p>
          <a:p>
            <a:pPr>
              <a:buClr>
                <a:schemeClr val="bg1"/>
              </a:buClr>
              <a:buFont typeface="Calibri" pitchFamily="34" charset="0"/>
              <a:buChar char="⃝"/>
            </a:pPr>
            <a:r>
              <a:rPr lang="cs-CZ" sz="2400" dirty="0" smtClean="0"/>
              <a:t>  průvodce </a:t>
            </a:r>
            <a:r>
              <a:rPr lang="cs-CZ" sz="2400" dirty="0"/>
              <a:t>pro návštěvníky/učitele</a:t>
            </a:r>
          </a:p>
          <a:p>
            <a:pPr>
              <a:buClr>
                <a:schemeClr val="bg1"/>
              </a:buClr>
              <a:buFont typeface="Calibri" pitchFamily="34" charset="0"/>
              <a:buChar char="⃝"/>
            </a:pPr>
            <a:r>
              <a:rPr lang="cs-CZ" sz="2400" dirty="0" smtClean="0"/>
              <a:t>  kvíz</a:t>
            </a:r>
            <a:r>
              <a:rPr lang="cs-CZ" sz="2400" dirty="0"/>
              <a:t>, skládačky, </a:t>
            </a:r>
            <a:r>
              <a:rPr lang="cs-CZ" sz="2400" dirty="0" smtClean="0"/>
              <a:t>obrázkové</a:t>
            </a:r>
          </a:p>
          <a:p>
            <a:pPr>
              <a:buClr>
                <a:schemeClr val="bg1"/>
              </a:buClr>
              <a:buFont typeface="Calibri" pitchFamily="34" charset="0"/>
              <a:buChar char="⃝"/>
            </a:pPr>
            <a:r>
              <a:rPr lang="cs-CZ" sz="2400" dirty="0" smtClean="0"/>
              <a:t>  doplňovačky</a:t>
            </a:r>
            <a:r>
              <a:rPr lang="cs-CZ" sz="2400" dirty="0"/>
              <a:t>, </a:t>
            </a:r>
            <a:r>
              <a:rPr lang="cs-CZ" sz="2400" dirty="0" smtClean="0"/>
              <a:t>omalovánky</a:t>
            </a:r>
          </a:p>
          <a:p>
            <a:pPr>
              <a:buClr>
                <a:schemeClr val="bg1"/>
              </a:buClr>
              <a:buFont typeface="Calibri" pitchFamily="34" charset="0"/>
              <a:buChar char="⃝"/>
            </a:pPr>
            <a:r>
              <a:rPr lang="cs-CZ" sz="2400" dirty="0" smtClean="0"/>
              <a:t>  vystřihovánky</a:t>
            </a:r>
            <a:endParaRPr lang="cs-CZ" sz="2400" dirty="0"/>
          </a:p>
          <a:p>
            <a:pPr>
              <a:buClr>
                <a:schemeClr val="bg1"/>
              </a:buClr>
              <a:buFont typeface="Calibri" pitchFamily="34" charset="0"/>
              <a:buChar char="⃝"/>
            </a:pPr>
            <a:r>
              <a:rPr lang="cs-CZ" sz="2400" dirty="0" smtClean="0"/>
              <a:t>  pracovní </a:t>
            </a:r>
            <a:r>
              <a:rPr lang="cs-CZ" sz="2400" dirty="0"/>
              <a:t>listy</a:t>
            </a:r>
          </a:p>
          <a:p>
            <a:pPr>
              <a:buClr>
                <a:schemeClr val="bg1"/>
              </a:buClr>
              <a:buFont typeface="Calibri" pitchFamily="34" charset="0"/>
              <a:buChar char="⃝"/>
            </a:pPr>
            <a:r>
              <a:rPr lang="cs-CZ" sz="2400" dirty="0" smtClean="0"/>
              <a:t>  motivační </a:t>
            </a:r>
            <a:r>
              <a:rPr lang="cs-CZ" sz="2400" dirty="0"/>
              <a:t>hry</a:t>
            </a:r>
          </a:p>
          <a:p>
            <a:pPr>
              <a:buClr>
                <a:schemeClr val="bg1"/>
              </a:buClr>
              <a:buFont typeface="Calibri" pitchFamily="34" charset="0"/>
              <a:buChar char="⃝"/>
            </a:pPr>
            <a:r>
              <a:rPr lang="cs-CZ" sz="2400" dirty="0" smtClean="0"/>
              <a:t>  popularizační </a:t>
            </a:r>
            <a:r>
              <a:rPr lang="cs-CZ" sz="2400" dirty="0"/>
              <a:t>nebo odborný katalog</a:t>
            </a:r>
          </a:p>
          <a:p>
            <a:pPr>
              <a:buClr>
                <a:schemeClr val="bg1"/>
              </a:buClr>
              <a:buFont typeface="Calibri" pitchFamily="34" charset="0"/>
              <a:buChar char="⃝"/>
            </a:pPr>
            <a:r>
              <a:rPr lang="cs-CZ" sz="2400" dirty="0" smtClean="0"/>
              <a:t>  zvukový </a:t>
            </a:r>
            <a:r>
              <a:rPr lang="cs-CZ" sz="2400" dirty="0"/>
              <a:t>průvodce</a:t>
            </a:r>
          </a:p>
          <a:p>
            <a:pPr>
              <a:buClr>
                <a:schemeClr val="bg1"/>
              </a:buClr>
              <a:buFont typeface="Calibri" pitchFamily="34" charset="0"/>
              <a:buChar char="⃝"/>
            </a:pPr>
            <a:r>
              <a:rPr lang="cs-CZ" sz="2400" dirty="0" smtClean="0"/>
              <a:t>  aj</a:t>
            </a:r>
            <a:r>
              <a:rPr lang="cs-CZ" sz="2400" dirty="0"/>
              <a:t>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bg.png"/>
          <p:cNvPicPr>
            <a:picLocks noChangeAspect="1"/>
          </p:cNvPicPr>
          <p:nvPr/>
        </p:nvPicPr>
        <p:blipFill>
          <a:blip r:embed="rId2" cstate="print"/>
          <a:srcRect r="68531"/>
          <a:stretch>
            <a:fillRect/>
          </a:stretch>
        </p:blipFill>
        <p:spPr>
          <a:xfrm>
            <a:off x="-14388" y="-27384"/>
            <a:ext cx="3146228" cy="6906784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419872" y="2204864"/>
            <a:ext cx="400321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Clr>
                <a:schemeClr val="bg1"/>
              </a:buClr>
              <a:buFont typeface="Calibri" pitchFamily="34" charset="0"/>
              <a:buChar char="⃝"/>
            </a:pPr>
            <a:r>
              <a:rPr lang="cs-CZ" sz="2400" dirty="0" smtClean="0"/>
              <a:t>  pozornost a paměť</a:t>
            </a:r>
          </a:p>
          <a:p>
            <a:pPr>
              <a:buClr>
                <a:schemeClr val="bg1"/>
              </a:buClr>
              <a:buFont typeface="Calibri" pitchFamily="34" charset="0"/>
              <a:buChar char="⃝"/>
            </a:pPr>
            <a:r>
              <a:rPr lang="cs-CZ" sz="2400" dirty="0"/>
              <a:t> </a:t>
            </a:r>
            <a:r>
              <a:rPr lang="cs-CZ" sz="2400" dirty="0" smtClean="0"/>
              <a:t> od známého k neznámému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419872" y="692696"/>
            <a:ext cx="392331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dirty="0" smtClean="0"/>
              <a:t>Doprovodné materiály</a:t>
            </a:r>
            <a:endParaRPr lang="cs-CZ" sz="32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bg.png"/>
          <p:cNvPicPr>
            <a:picLocks noChangeAspect="1"/>
          </p:cNvPicPr>
          <p:nvPr/>
        </p:nvPicPr>
        <p:blipFill>
          <a:blip r:embed="rId2" cstate="print"/>
          <a:srcRect r="68531"/>
          <a:stretch>
            <a:fillRect/>
          </a:stretch>
        </p:blipFill>
        <p:spPr>
          <a:xfrm>
            <a:off x="-14388" y="-27384"/>
            <a:ext cx="3146228" cy="6906784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563888" y="764704"/>
            <a:ext cx="304519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dirty="0" smtClean="0"/>
              <a:t>Muzejní pedagog</a:t>
            </a:r>
            <a:endParaRPr lang="cs-CZ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3635896" y="2348880"/>
            <a:ext cx="4367349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Clr>
                <a:schemeClr val="bg1"/>
              </a:buClr>
              <a:buFont typeface="Calibri" pitchFamily="34" charset="0"/>
              <a:buChar char="⃝"/>
            </a:pPr>
            <a:r>
              <a:rPr lang="cs-CZ" sz="2400" dirty="0" smtClean="0"/>
              <a:t>  dialog</a:t>
            </a:r>
          </a:p>
          <a:p>
            <a:pPr>
              <a:buClr>
                <a:schemeClr val="bg1"/>
              </a:buClr>
              <a:buFont typeface="Calibri" pitchFamily="34" charset="0"/>
              <a:buChar char="⃝"/>
            </a:pPr>
            <a:r>
              <a:rPr lang="cs-CZ" sz="2400" dirty="0"/>
              <a:t> </a:t>
            </a:r>
            <a:r>
              <a:rPr lang="cs-CZ" sz="2400" dirty="0" smtClean="0"/>
              <a:t> návaznost</a:t>
            </a:r>
          </a:p>
          <a:p>
            <a:pPr>
              <a:buClr>
                <a:schemeClr val="bg1"/>
              </a:buClr>
              <a:buFont typeface="Calibri" pitchFamily="34" charset="0"/>
              <a:buChar char="⃝"/>
            </a:pPr>
            <a:r>
              <a:rPr lang="cs-CZ" sz="2400" dirty="0" smtClean="0"/>
              <a:t>  výtvarné </a:t>
            </a:r>
            <a:r>
              <a:rPr lang="cs-CZ" sz="2400" dirty="0"/>
              <a:t>aktivity, soutěže, hry</a:t>
            </a:r>
          </a:p>
          <a:p>
            <a:pPr>
              <a:buClr>
                <a:schemeClr val="bg1"/>
              </a:buClr>
              <a:buFont typeface="Calibri" pitchFamily="34" charset="0"/>
              <a:buChar char="⃝"/>
            </a:pPr>
            <a:r>
              <a:rPr lang="cs-CZ" sz="2400" dirty="0" smtClean="0"/>
              <a:t>  dramatické </a:t>
            </a:r>
            <a:r>
              <a:rPr lang="cs-CZ" sz="2400" dirty="0"/>
              <a:t>hry</a:t>
            </a:r>
          </a:p>
          <a:p>
            <a:pPr>
              <a:buClr>
                <a:schemeClr val="bg1"/>
              </a:buClr>
              <a:buFont typeface="Calibri" pitchFamily="34" charset="0"/>
              <a:buChar char="⃝"/>
            </a:pPr>
            <a:r>
              <a:rPr lang="cs-CZ" sz="2400" dirty="0" smtClean="0"/>
              <a:t>  projektové </a:t>
            </a:r>
            <a:r>
              <a:rPr lang="cs-CZ" sz="2400" dirty="0"/>
              <a:t>učení</a:t>
            </a:r>
          </a:p>
          <a:p>
            <a:pPr>
              <a:buClr>
                <a:schemeClr val="bg1"/>
              </a:buClr>
              <a:buFont typeface="Calibri" pitchFamily="34" charset="0"/>
              <a:buChar char="⃝"/>
            </a:pPr>
            <a:r>
              <a:rPr lang="cs-CZ" sz="2400" dirty="0" smtClean="0"/>
              <a:t>  exkurze </a:t>
            </a:r>
            <a:r>
              <a:rPr lang="cs-CZ" sz="2400" dirty="0"/>
              <a:t>a průzkumy v terénu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5576" y="692696"/>
            <a:ext cx="3938899" cy="33239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>
                <a:latin typeface="Comic Sans MS" pitchFamily="66" charset="0"/>
              </a:rPr>
              <a:t>PaedDr. </a:t>
            </a:r>
            <a:r>
              <a:rPr lang="cs-CZ" sz="2400" b="1" dirty="0" smtClean="0">
                <a:latin typeface="Comic Sans MS" pitchFamily="66" charset="0"/>
              </a:rPr>
              <a:t>Zdeňka </a:t>
            </a:r>
            <a:r>
              <a:rPr lang="cs-CZ" sz="2400" b="1" dirty="0" smtClean="0">
                <a:latin typeface="Comic Sans MS" pitchFamily="66" charset="0"/>
              </a:rPr>
              <a:t>Poláková</a:t>
            </a:r>
          </a:p>
          <a:p>
            <a:endParaRPr lang="cs-CZ" dirty="0"/>
          </a:p>
          <a:p>
            <a:pPr algn="ctr"/>
            <a:r>
              <a:rPr lang="cs-CZ" sz="2400" dirty="0" smtClean="0"/>
              <a:t>Narozena 1954</a:t>
            </a:r>
          </a:p>
          <a:p>
            <a:pPr algn="ctr"/>
            <a:endParaRPr lang="cs-CZ" sz="2400" dirty="0"/>
          </a:p>
          <a:p>
            <a:pPr algn="ctr"/>
            <a:r>
              <a:rPr lang="cs-CZ" sz="2400" dirty="0" smtClean="0"/>
              <a:t>Masarykova univerzita</a:t>
            </a:r>
          </a:p>
          <a:p>
            <a:pPr algn="ctr"/>
            <a:r>
              <a:rPr lang="cs-CZ" sz="2400" dirty="0" smtClean="0"/>
              <a:t>Pedagogická fakulta</a:t>
            </a:r>
          </a:p>
          <a:p>
            <a:pPr algn="ctr"/>
            <a:r>
              <a:rPr lang="cs-CZ" sz="2400" dirty="0" smtClean="0"/>
              <a:t>Obor Vychovatelství</a:t>
            </a:r>
          </a:p>
          <a:p>
            <a:pPr algn="ctr"/>
            <a:endParaRPr lang="cs-CZ" sz="2400" dirty="0"/>
          </a:p>
          <a:p>
            <a:pPr algn="ctr"/>
            <a:r>
              <a:rPr lang="cs-CZ" sz="2400" dirty="0" smtClean="0"/>
              <a:t>Ukončeno 1988</a:t>
            </a:r>
            <a:endParaRPr lang="cs-CZ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5220072" y="692696"/>
            <a:ext cx="3300904" cy="33239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>
                <a:latin typeface="Comic Sans MS" pitchFamily="66" charset="0"/>
              </a:rPr>
              <a:t>PhDr. Eva Jelínková </a:t>
            </a:r>
            <a:endParaRPr lang="cs-CZ" sz="2400" b="1" dirty="0" smtClean="0">
              <a:latin typeface="Comic Sans MS" pitchFamily="66" charset="0"/>
            </a:endParaRPr>
          </a:p>
          <a:p>
            <a:pPr algn="ctr"/>
            <a:endParaRPr lang="cs-CZ" dirty="0"/>
          </a:p>
          <a:p>
            <a:pPr algn="ctr"/>
            <a:r>
              <a:rPr lang="cs-CZ" sz="2400" dirty="0" smtClean="0"/>
              <a:t>Narozena 1950</a:t>
            </a:r>
          </a:p>
          <a:p>
            <a:pPr algn="ctr"/>
            <a:endParaRPr lang="cs-CZ" sz="2400" dirty="0"/>
          </a:p>
          <a:p>
            <a:pPr algn="ctr"/>
            <a:r>
              <a:rPr lang="cs-CZ" sz="2400" dirty="0" smtClean="0"/>
              <a:t>Masarykova univerzita</a:t>
            </a:r>
          </a:p>
          <a:p>
            <a:pPr algn="ctr"/>
            <a:r>
              <a:rPr lang="cs-CZ" sz="2400" dirty="0" smtClean="0"/>
              <a:t>Filozofická fakulta</a:t>
            </a:r>
          </a:p>
          <a:p>
            <a:pPr algn="ctr"/>
            <a:r>
              <a:rPr lang="cs-CZ" sz="2400" dirty="0" smtClean="0"/>
              <a:t>Obor Národopis</a:t>
            </a:r>
          </a:p>
          <a:p>
            <a:pPr algn="ctr"/>
            <a:endParaRPr lang="cs-CZ" sz="2400" dirty="0"/>
          </a:p>
          <a:p>
            <a:pPr algn="ctr"/>
            <a:r>
              <a:rPr lang="cs-CZ" sz="2400" dirty="0" smtClean="0"/>
              <a:t>Ukončeno 1985</a:t>
            </a:r>
            <a:endParaRPr lang="cs-CZ" dirty="0"/>
          </a:p>
        </p:txBody>
      </p:sp>
      <p:pic>
        <p:nvPicPr>
          <p:cNvPr id="4" name="Picture 3" descr="http://mcmp.cz/uploads/images/obsah-stran/o-nas/nas-tym/tym-mcmp-jelinkova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2160" y="4221088"/>
            <a:ext cx="1765920" cy="211419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5" name="Picture 4" descr="logo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63688" y="4367984"/>
            <a:ext cx="1872208" cy="1909653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g.png"/>
          <p:cNvPicPr>
            <a:picLocks noChangeAspect="1"/>
          </p:cNvPicPr>
          <p:nvPr/>
        </p:nvPicPr>
        <p:blipFill>
          <a:blip r:embed="rId2" cstate="print"/>
          <a:srcRect r="68531"/>
          <a:stretch>
            <a:fillRect/>
          </a:stretch>
        </p:blipFill>
        <p:spPr>
          <a:xfrm>
            <a:off x="-14388" y="-27384"/>
            <a:ext cx="3146228" cy="6906784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563888" y="692696"/>
            <a:ext cx="2707729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dirty="0"/>
              <a:t>Handicapovaní</a:t>
            </a:r>
          </a:p>
          <a:p>
            <a:endParaRPr lang="cs-CZ" dirty="0"/>
          </a:p>
        </p:txBody>
      </p:sp>
      <p:sp>
        <p:nvSpPr>
          <p:cNvPr id="3" name="TextBox 2"/>
          <p:cNvSpPr txBox="1"/>
          <p:nvPr/>
        </p:nvSpPr>
        <p:spPr>
          <a:xfrm>
            <a:off x="3491880" y="2132856"/>
            <a:ext cx="4095865" cy="29546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Clr>
                <a:schemeClr val="bg1"/>
              </a:buClr>
              <a:buFont typeface="Calibri" pitchFamily="34" charset="0"/>
              <a:buChar char="⃝"/>
            </a:pPr>
            <a:r>
              <a:rPr lang="cs-CZ" sz="2400" dirty="0" smtClean="0"/>
              <a:t> integrace X speciální výstavy</a:t>
            </a:r>
          </a:p>
          <a:p>
            <a:pPr>
              <a:buClr>
                <a:schemeClr val="bg1"/>
              </a:buClr>
              <a:buFont typeface="Calibri" pitchFamily="34" charset="0"/>
              <a:buChar char="⃝"/>
            </a:pPr>
            <a:endParaRPr lang="cs-CZ" sz="2400" dirty="0" smtClean="0"/>
          </a:p>
          <a:p>
            <a:pPr>
              <a:buClr>
                <a:schemeClr val="bg1"/>
              </a:buClr>
              <a:buFont typeface="Calibri" pitchFamily="34" charset="0"/>
              <a:buChar char="⃝"/>
            </a:pPr>
            <a:r>
              <a:rPr lang="cs-CZ" sz="2400" dirty="0"/>
              <a:t> </a:t>
            </a:r>
            <a:r>
              <a:rPr lang="cs-CZ" sz="2400" dirty="0" smtClean="0"/>
              <a:t>bezbariérovost</a:t>
            </a:r>
          </a:p>
          <a:p>
            <a:pPr>
              <a:buClr>
                <a:schemeClr val="bg1"/>
              </a:buClr>
              <a:buFont typeface="Calibri" pitchFamily="34" charset="0"/>
              <a:buChar char="⃝"/>
            </a:pPr>
            <a:r>
              <a:rPr lang="cs-CZ" sz="2400" dirty="0"/>
              <a:t> </a:t>
            </a:r>
            <a:r>
              <a:rPr lang="cs-CZ" sz="2400" dirty="0" smtClean="0"/>
              <a:t>vhodné osvětlení</a:t>
            </a:r>
          </a:p>
          <a:p>
            <a:pPr>
              <a:buClr>
                <a:schemeClr val="bg1"/>
              </a:buClr>
              <a:buFont typeface="Calibri" pitchFamily="34" charset="0"/>
              <a:buChar char="⃝"/>
            </a:pPr>
            <a:r>
              <a:rPr lang="cs-CZ" sz="2400" dirty="0"/>
              <a:t> </a:t>
            </a:r>
            <a:r>
              <a:rPr lang="cs-CZ" sz="2400" dirty="0" smtClean="0"/>
              <a:t>kombinace barev</a:t>
            </a:r>
          </a:p>
          <a:p>
            <a:pPr>
              <a:buClr>
                <a:schemeClr val="bg1"/>
              </a:buClr>
              <a:buFont typeface="Calibri" pitchFamily="34" charset="0"/>
              <a:buChar char="⃝"/>
            </a:pPr>
            <a:r>
              <a:rPr lang="cs-CZ" sz="2400" dirty="0"/>
              <a:t> </a:t>
            </a:r>
            <a:r>
              <a:rPr lang="cs-CZ" sz="2400" dirty="0" smtClean="0"/>
              <a:t>velikost písma</a:t>
            </a:r>
          </a:p>
          <a:p>
            <a:pPr>
              <a:buClr>
                <a:schemeClr val="bg1"/>
              </a:buClr>
              <a:buFont typeface="Calibri" pitchFamily="34" charset="0"/>
              <a:buChar char="⃝"/>
            </a:pPr>
            <a:r>
              <a:rPr lang="cs-CZ" sz="2400" dirty="0"/>
              <a:t> </a:t>
            </a:r>
            <a:r>
              <a:rPr lang="cs-CZ" sz="2400" dirty="0" smtClean="0"/>
              <a:t>aj.</a:t>
            </a:r>
          </a:p>
          <a:p>
            <a:pPr>
              <a:buFontTx/>
              <a:buChar char="-"/>
            </a:pPr>
            <a:endParaRPr lang="cs-CZ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logo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04248" y="836712"/>
            <a:ext cx="1224136" cy="1248619"/>
          </a:xfrm>
          <a:prstGeom prst="rect">
            <a:avLst/>
          </a:prstGeom>
          <a:ln>
            <a:noFill/>
          </a:ln>
        </p:spPr>
      </p:pic>
      <p:sp>
        <p:nvSpPr>
          <p:cNvPr id="3" name="TextBox 2"/>
          <p:cNvSpPr txBox="1"/>
          <p:nvPr/>
        </p:nvSpPr>
        <p:spPr>
          <a:xfrm>
            <a:off x="2533781" y="3068960"/>
            <a:ext cx="412645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b="1" dirty="0" smtClean="0">
                <a:latin typeface="Comic Sans MS" pitchFamily="66" charset="0"/>
              </a:rPr>
              <a:t>Děkuji za pozornost</a:t>
            </a:r>
            <a:endParaRPr lang="cs-CZ" sz="3200" b="1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71600" y="836712"/>
            <a:ext cx="543770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3200" b="1" dirty="0" smtClean="0">
                <a:latin typeface="Comic Sans MS" pitchFamily="66" charset="0"/>
              </a:rPr>
              <a:t>Moravské Zemské Muzeum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71600" y="2924944"/>
            <a:ext cx="3787575" cy="341632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>
              <a:buClr>
                <a:schemeClr val="bg1"/>
              </a:buClr>
              <a:buFont typeface="Calibri" pitchFamily="34" charset="0"/>
              <a:buChar char="⃝"/>
            </a:pPr>
            <a:r>
              <a:rPr lang="cs-CZ" sz="2400" dirty="0" smtClean="0"/>
              <a:t> Dietrichsteinský palác</a:t>
            </a:r>
          </a:p>
          <a:p>
            <a:pPr>
              <a:buClr>
                <a:schemeClr val="bg1"/>
              </a:buClr>
              <a:buFont typeface="Calibri" pitchFamily="34" charset="0"/>
              <a:buChar char="⃝"/>
            </a:pPr>
            <a:r>
              <a:rPr lang="cs-CZ" sz="2400" dirty="0"/>
              <a:t> </a:t>
            </a:r>
            <a:r>
              <a:rPr lang="cs-CZ" sz="2400" b="1" dirty="0" smtClean="0"/>
              <a:t>Palác Šlechtičen</a:t>
            </a:r>
          </a:p>
          <a:p>
            <a:pPr>
              <a:buClr>
                <a:schemeClr val="bg1"/>
              </a:buClr>
              <a:buFont typeface="Calibri" pitchFamily="34" charset="0"/>
              <a:buChar char="⃝"/>
            </a:pPr>
            <a:r>
              <a:rPr lang="cs-CZ" sz="2400" dirty="0"/>
              <a:t> </a:t>
            </a:r>
            <a:r>
              <a:rPr lang="cs-CZ" sz="2400" dirty="0" smtClean="0"/>
              <a:t>Pavilon Anthropos</a:t>
            </a:r>
          </a:p>
          <a:p>
            <a:pPr>
              <a:buClr>
                <a:schemeClr val="bg1"/>
              </a:buClr>
              <a:buFont typeface="Calibri" pitchFamily="34" charset="0"/>
              <a:buChar char="⃝"/>
            </a:pPr>
            <a:r>
              <a:rPr lang="cs-CZ" sz="2400" dirty="0"/>
              <a:t> </a:t>
            </a:r>
            <a:r>
              <a:rPr lang="cs-CZ" sz="2400" dirty="0" smtClean="0"/>
              <a:t>Mendelianum</a:t>
            </a:r>
          </a:p>
          <a:p>
            <a:pPr>
              <a:buClr>
                <a:schemeClr val="bg1"/>
              </a:buClr>
              <a:buFont typeface="Calibri" pitchFamily="34" charset="0"/>
              <a:buChar char="⃝"/>
            </a:pPr>
            <a:r>
              <a:rPr lang="cs-CZ" sz="2400" dirty="0"/>
              <a:t> </a:t>
            </a:r>
            <a:r>
              <a:rPr lang="cs-CZ" sz="2400" dirty="0" smtClean="0"/>
              <a:t>Biskupský dvůr</a:t>
            </a:r>
          </a:p>
          <a:p>
            <a:pPr>
              <a:buClr>
                <a:schemeClr val="bg1"/>
              </a:buClr>
              <a:buFont typeface="Calibri" pitchFamily="34" charset="0"/>
              <a:buChar char="⃝"/>
            </a:pPr>
            <a:r>
              <a:rPr lang="cs-CZ" sz="2400" dirty="0"/>
              <a:t> </a:t>
            </a:r>
            <a:r>
              <a:rPr lang="cs-CZ" sz="2400" dirty="0" smtClean="0"/>
              <a:t>Památník Leoše Janáčka</a:t>
            </a:r>
          </a:p>
          <a:p>
            <a:pPr>
              <a:buClr>
                <a:schemeClr val="bg1"/>
              </a:buClr>
              <a:buFont typeface="Calibri" pitchFamily="34" charset="0"/>
              <a:buChar char="⃝"/>
            </a:pPr>
            <a:r>
              <a:rPr lang="cs-CZ" sz="2400" dirty="0"/>
              <a:t> </a:t>
            </a:r>
            <a:r>
              <a:rPr lang="cs-CZ" sz="2400" dirty="0" smtClean="0"/>
              <a:t>Památník Bible Kralické</a:t>
            </a:r>
          </a:p>
          <a:p>
            <a:pPr>
              <a:buClr>
                <a:schemeClr val="bg1"/>
              </a:buClr>
              <a:buFont typeface="Calibri" pitchFamily="34" charset="0"/>
              <a:buChar char="⃝"/>
            </a:pPr>
            <a:r>
              <a:rPr lang="cs-CZ" sz="2400" dirty="0"/>
              <a:t> </a:t>
            </a:r>
            <a:r>
              <a:rPr lang="cs-CZ" sz="2400" dirty="0" smtClean="0"/>
              <a:t>Starý zámek v Jevišovicích</a:t>
            </a:r>
          </a:p>
          <a:p>
            <a:pPr>
              <a:buClr>
                <a:schemeClr val="bg1"/>
              </a:buClr>
              <a:buFont typeface="Calibri" pitchFamily="34" charset="0"/>
              <a:buChar char="⃝"/>
            </a:pPr>
            <a:r>
              <a:rPr lang="cs-CZ" sz="2400" dirty="0"/>
              <a:t> </a:t>
            </a:r>
            <a:r>
              <a:rPr lang="cs-CZ" sz="2400" dirty="0" smtClean="0"/>
              <a:t>Zámek Budišov </a:t>
            </a:r>
            <a:endParaRPr lang="cs-CZ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1115616" y="1772816"/>
            <a:ext cx="386516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b="1" dirty="0" smtClean="0">
                <a:latin typeface="Comic Sans MS" pitchFamily="66" charset="0"/>
              </a:rPr>
              <a:t>DĚTSKÉ MUZEUM</a:t>
            </a:r>
            <a:endParaRPr lang="cs-CZ" sz="3200" b="1" dirty="0">
              <a:latin typeface="Comic Sans MS" pitchFamily="66" charset="0"/>
            </a:endParaRPr>
          </a:p>
        </p:txBody>
      </p:sp>
      <p:pic>
        <p:nvPicPr>
          <p:cNvPr id="8" name="Picture 7" descr="logo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20272" y="692696"/>
            <a:ext cx="1224136" cy="1248619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79712" y="1124744"/>
            <a:ext cx="324800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b="1" dirty="0" smtClean="0">
                <a:latin typeface="Comic Sans MS" pitchFamily="66" charset="0"/>
              </a:rPr>
              <a:t>Dětské muzeum</a:t>
            </a:r>
            <a:endParaRPr lang="cs-CZ" sz="3200" b="1" dirty="0">
              <a:latin typeface="Comic Sans MS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95536" y="2420888"/>
            <a:ext cx="6975499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Clr>
                <a:schemeClr val="bg1"/>
              </a:buClr>
              <a:buFont typeface="Calibri" pitchFamily="34" charset="0"/>
              <a:buChar char="⃝"/>
            </a:pPr>
            <a:r>
              <a:rPr lang="cs-CZ" sz="2400" dirty="0" smtClean="0"/>
              <a:t> přibližuje muzejní obory zábavnou a hravou formou</a:t>
            </a:r>
          </a:p>
          <a:p>
            <a:pPr>
              <a:buClr>
                <a:schemeClr val="bg1"/>
              </a:buClr>
              <a:buFont typeface="Calibri" pitchFamily="34" charset="0"/>
              <a:buChar char="⃝"/>
            </a:pPr>
            <a:endParaRPr lang="cs-CZ" sz="2400" dirty="0"/>
          </a:p>
          <a:p>
            <a:pPr>
              <a:buClr>
                <a:schemeClr val="bg1"/>
              </a:buClr>
              <a:buFont typeface="Calibri" pitchFamily="34" charset="0"/>
              <a:buChar char="⃝"/>
            </a:pPr>
            <a:endParaRPr lang="cs-CZ" sz="2400" dirty="0" smtClean="0"/>
          </a:p>
          <a:p>
            <a:pPr>
              <a:buClr>
                <a:schemeClr val="bg1"/>
              </a:buClr>
              <a:buFont typeface="Calibri" pitchFamily="34" charset="0"/>
              <a:buChar char="⃝"/>
            </a:pPr>
            <a:r>
              <a:rPr lang="cs-CZ" sz="2400" dirty="0" smtClean="0"/>
              <a:t> specializované </a:t>
            </a:r>
            <a:r>
              <a:rPr lang="cs-CZ" sz="2400" dirty="0"/>
              <a:t>programy </a:t>
            </a:r>
            <a:endParaRPr lang="cs-CZ" sz="2400" dirty="0" smtClean="0"/>
          </a:p>
          <a:p>
            <a:pPr>
              <a:buClr>
                <a:schemeClr val="bg1"/>
              </a:buClr>
              <a:buFont typeface="Calibri" pitchFamily="34" charset="0"/>
              <a:buChar char="⃝"/>
            </a:pPr>
            <a:r>
              <a:rPr lang="cs-CZ" sz="2400" dirty="0"/>
              <a:t> sobotní dopolední programy pro </a:t>
            </a:r>
            <a:r>
              <a:rPr lang="cs-CZ" sz="2400" dirty="0" smtClean="0"/>
              <a:t>děti</a:t>
            </a:r>
          </a:p>
          <a:p>
            <a:pPr>
              <a:buClr>
                <a:schemeClr val="bg1"/>
              </a:buClr>
              <a:buFont typeface="Calibri" pitchFamily="34" charset="0"/>
              <a:buChar char="⃝"/>
            </a:pPr>
            <a:r>
              <a:rPr lang="cs-CZ" sz="2400" dirty="0"/>
              <a:t> </a:t>
            </a:r>
            <a:r>
              <a:rPr lang="cs-CZ" sz="2400" dirty="0" smtClean="0"/>
              <a:t>prázdninové akce</a:t>
            </a:r>
          </a:p>
          <a:p>
            <a:pPr>
              <a:buClr>
                <a:schemeClr val="bg1"/>
              </a:buClr>
              <a:buFont typeface="Calibri" pitchFamily="34" charset="0"/>
              <a:buChar char="⃝"/>
            </a:pPr>
            <a:r>
              <a:rPr lang="cs-CZ" sz="2400" dirty="0"/>
              <a:t> </a:t>
            </a:r>
            <a:r>
              <a:rPr lang="cs-CZ" sz="2400" dirty="0" smtClean="0"/>
              <a:t>soutěže</a:t>
            </a:r>
          </a:p>
          <a:p>
            <a:pPr>
              <a:buClr>
                <a:schemeClr val="bg1"/>
              </a:buClr>
              <a:buFont typeface="Calibri" pitchFamily="34" charset="0"/>
              <a:buChar char="⃝"/>
            </a:pPr>
            <a:r>
              <a:rPr lang="cs-CZ" sz="2400" dirty="0"/>
              <a:t> </a:t>
            </a:r>
            <a:r>
              <a:rPr lang="cs-CZ" sz="2400" dirty="0" smtClean="0"/>
              <a:t>poradenský a metodický servis</a:t>
            </a:r>
          </a:p>
          <a:p>
            <a:pPr>
              <a:buClr>
                <a:schemeClr val="bg1"/>
              </a:buClr>
              <a:buFont typeface="Calibri" pitchFamily="34" charset="0"/>
              <a:buChar char="⃝"/>
            </a:pPr>
            <a:endParaRPr lang="cs-CZ" sz="2400" dirty="0"/>
          </a:p>
          <a:p>
            <a:pPr>
              <a:buClr>
                <a:schemeClr val="bg1"/>
              </a:buClr>
              <a:buFont typeface="Calibri" pitchFamily="34" charset="0"/>
              <a:buChar char="⃝"/>
            </a:pPr>
            <a:r>
              <a:rPr lang="cs-CZ" sz="2400" dirty="0" smtClean="0"/>
              <a:t> 20 let existence</a:t>
            </a:r>
            <a:endParaRPr lang="cs-CZ" sz="2400" dirty="0"/>
          </a:p>
        </p:txBody>
      </p:sp>
      <p:pic>
        <p:nvPicPr>
          <p:cNvPr id="4" name="Picture 3" descr="logo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04248" y="836712"/>
            <a:ext cx="1224136" cy="1248619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79712" y="980728"/>
            <a:ext cx="28568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b="1" dirty="0" smtClean="0">
                <a:latin typeface="Comic Sans MS" pitchFamily="66" charset="0"/>
              </a:rPr>
              <a:t>Eva Jelínková</a:t>
            </a:r>
            <a:endParaRPr lang="cs-CZ" sz="3200" b="1" dirty="0">
              <a:latin typeface="Comic Sans MS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95536" y="2636912"/>
            <a:ext cx="8352928" cy="3693319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buClr>
                <a:schemeClr val="bg1"/>
              </a:buClr>
              <a:buFont typeface="Calibri" pitchFamily="34" charset="0"/>
              <a:buChar char="⃝"/>
            </a:pPr>
            <a:r>
              <a:rPr lang="cs-CZ" sz="2400" dirty="0" smtClean="0"/>
              <a:t> koordinátorka </a:t>
            </a:r>
            <a:r>
              <a:rPr lang="cs-CZ" sz="2400" dirty="0"/>
              <a:t>projektů pro práci se </a:t>
            </a:r>
            <a:r>
              <a:rPr lang="cs-CZ" sz="2400" dirty="0" smtClean="0"/>
              <a:t>seniory v Metodickém centru </a:t>
            </a:r>
            <a:endParaRPr lang="cs-CZ" sz="2400" dirty="0" smtClean="0"/>
          </a:p>
          <a:p>
            <a:pPr>
              <a:buClr>
                <a:schemeClr val="bg1"/>
              </a:buClr>
              <a:buFont typeface="Calibri" pitchFamily="34" charset="0"/>
              <a:buChar char="⃝"/>
            </a:pPr>
            <a:r>
              <a:rPr lang="cs-CZ" sz="2400" dirty="0" smtClean="0"/>
              <a:t> programový koordinátor</a:t>
            </a:r>
          </a:p>
          <a:p>
            <a:pPr>
              <a:buClr>
                <a:schemeClr val="bg1"/>
              </a:buClr>
              <a:buFont typeface="Calibri" pitchFamily="34" charset="0"/>
              <a:buChar char="⃝"/>
            </a:pPr>
            <a:endParaRPr lang="cs-CZ" sz="2400" dirty="0" smtClean="0"/>
          </a:p>
          <a:p>
            <a:pPr>
              <a:buClr>
                <a:schemeClr val="bg1"/>
              </a:buClr>
              <a:buFont typeface="Calibri" pitchFamily="34" charset="0"/>
              <a:buChar char="⃝"/>
            </a:pPr>
            <a:endParaRPr lang="cs-CZ" sz="2400" dirty="0" smtClean="0"/>
          </a:p>
          <a:p>
            <a:pPr>
              <a:buClr>
                <a:schemeClr val="bg1"/>
              </a:buClr>
              <a:buFont typeface="Calibri" pitchFamily="34" charset="0"/>
              <a:buChar char="⃝"/>
            </a:pPr>
            <a:r>
              <a:rPr lang="cs-CZ" sz="2400" dirty="0" smtClean="0"/>
              <a:t> </a:t>
            </a:r>
            <a:r>
              <a:rPr lang="cs-CZ" sz="2400" i="1" dirty="0" smtClean="0"/>
              <a:t>Jak se žije s </a:t>
            </a:r>
            <a:r>
              <a:rPr lang="cs-CZ" sz="2400" i="1" dirty="0" smtClean="0"/>
              <a:t>handicapem aneb poznat </a:t>
            </a:r>
            <a:r>
              <a:rPr lang="cs-CZ" sz="2400" i="1" dirty="0" smtClean="0"/>
              <a:t>znamená porozumět</a:t>
            </a:r>
          </a:p>
          <a:p>
            <a:pPr>
              <a:buClr>
                <a:schemeClr val="bg1"/>
              </a:buClr>
              <a:buFont typeface="Calibri" pitchFamily="34" charset="0"/>
              <a:buChar char="⃝"/>
            </a:pPr>
            <a:r>
              <a:rPr lang="cs-CZ" sz="2400" i="1" dirty="0" smtClean="0"/>
              <a:t> Slavní i </a:t>
            </a:r>
            <a:r>
              <a:rPr lang="cs-CZ" sz="2400" i="1" dirty="0" smtClean="0"/>
              <a:t>zapomenutí aneb </a:t>
            </a:r>
            <a:r>
              <a:rPr lang="cs-CZ" sz="2400" i="1" dirty="0" smtClean="0"/>
              <a:t>c</a:t>
            </a:r>
            <a:r>
              <a:rPr lang="cs-CZ" sz="2400" i="1" dirty="0" smtClean="0"/>
              <a:t>hytré </a:t>
            </a:r>
            <a:r>
              <a:rPr lang="cs-CZ" sz="2400" i="1" dirty="0" smtClean="0"/>
              <a:t>hlavičky z Čech a Moravy</a:t>
            </a:r>
          </a:p>
          <a:p>
            <a:pPr>
              <a:buClr>
                <a:schemeClr val="bg1"/>
              </a:buClr>
              <a:buFont typeface="Calibri" pitchFamily="34" charset="0"/>
              <a:buChar char="⃝"/>
            </a:pPr>
            <a:r>
              <a:rPr lang="cs-CZ" sz="2400" i="1" dirty="0" smtClean="0"/>
              <a:t> Kde včera ani zítra </a:t>
            </a:r>
            <a:r>
              <a:rPr lang="cs-CZ" sz="2400" i="1" dirty="0" smtClean="0"/>
              <a:t>nebylo aneb </a:t>
            </a:r>
            <a:r>
              <a:rPr lang="cs-CZ" sz="2400" i="1" dirty="0" smtClean="0"/>
              <a:t>p</a:t>
            </a:r>
            <a:r>
              <a:rPr lang="cs-CZ" sz="2400" i="1" dirty="0" smtClean="0"/>
              <a:t>utování </a:t>
            </a:r>
            <a:r>
              <a:rPr lang="cs-CZ" sz="2400" i="1" dirty="0" smtClean="0"/>
              <a:t>za posledními lovci a</a:t>
            </a:r>
          </a:p>
          <a:p>
            <a:pPr>
              <a:buClr>
                <a:schemeClr val="bg1"/>
              </a:buClr>
            </a:pPr>
            <a:r>
              <a:rPr lang="cs-CZ" sz="2400" i="1" dirty="0" smtClean="0"/>
              <a:t>      sběrači  </a:t>
            </a:r>
          </a:p>
          <a:p>
            <a:pPr>
              <a:buFontTx/>
              <a:buChar char="-"/>
            </a:pPr>
            <a:endParaRPr lang="cs-CZ" dirty="0"/>
          </a:p>
        </p:txBody>
      </p:sp>
      <p:pic>
        <p:nvPicPr>
          <p:cNvPr id="5" name="Picture 4" descr="logo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04248" y="836712"/>
            <a:ext cx="1224136" cy="1248619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35696" y="836712"/>
            <a:ext cx="3421129" cy="11387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b="1" dirty="0" smtClean="0">
                <a:latin typeface="Comic Sans MS" pitchFamily="66" charset="0"/>
              </a:rPr>
              <a:t>Zdeňka </a:t>
            </a:r>
            <a:r>
              <a:rPr lang="cs-CZ" sz="3200" b="1" dirty="0" smtClean="0">
                <a:latin typeface="Comic Sans MS" pitchFamily="66" charset="0"/>
              </a:rPr>
              <a:t>Poláková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3" name="TextBox 2"/>
          <p:cNvSpPr txBox="1"/>
          <p:nvPr/>
        </p:nvSpPr>
        <p:spPr>
          <a:xfrm>
            <a:off x="323528" y="2420888"/>
            <a:ext cx="8653907" cy="36933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Clr>
                <a:schemeClr val="bg1"/>
              </a:buClr>
              <a:buFont typeface="Calibri" pitchFamily="34" charset="0"/>
              <a:buChar char="⃝"/>
            </a:pPr>
            <a:r>
              <a:rPr lang="cs-CZ" sz="2400" dirty="0" smtClean="0"/>
              <a:t> </a:t>
            </a:r>
            <a:r>
              <a:rPr lang="cs-CZ" sz="2400" dirty="0" smtClean="0"/>
              <a:t>Bývalá vedoucí </a:t>
            </a:r>
            <a:r>
              <a:rPr lang="cs-CZ" sz="2400" dirty="0" smtClean="0"/>
              <a:t>a programový koordinátor dětského muzea</a:t>
            </a:r>
          </a:p>
          <a:p>
            <a:pPr>
              <a:buClr>
                <a:schemeClr val="bg1"/>
              </a:buClr>
              <a:buFont typeface="Calibri" pitchFamily="34" charset="0"/>
              <a:buChar char="⃝"/>
            </a:pPr>
            <a:r>
              <a:rPr lang="cs-CZ" sz="2400" dirty="0" smtClean="0"/>
              <a:t> Vytváření prezentačních akcí muzea</a:t>
            </a:r>
          </a:p>
          <a:p>
            <a:pPr>
              <a:buClr>
                <a:schemeClr val="bg1"/>
              </a:buClr>
              <a:buFont typeface="Calibri" pitchFamily="34" charset="0"/>
              <a:buChar char="⃝"/>
            </a:pPr>
            <a:endParaRPr lang="cs-CZ" sz="2400" dirty="0" smtClean="0"/>
          </a:p>
          <a:p>
            <a:pPr>
              <a:buClr>
                <a:schemeClr val="bg1"/>
              </a:buClr>
              <a:buFont typeface="Calibri" pitchFamily="34" charset="0"/>
              <a:buChar char="⃝"/>
            </a:pPr>
            <a:r>
              <a:rPr lang="cs-CZ" sz="2400" i="1" dirty="0" smtClean="0"/>
              <a:t> Řekni mi </a:t>
            </a:r>
            <a:r>
              <a:rPr lang="cs-CZ" sz="2400" i="1" dirty="0" smtClean="0"/>
              <a:t>zrcadlo aneb </a:t>
            </a:r>
            <a:r>
              <a:rPr lang="cs-CZ" sz="2400" i="1" dirty="0" smtClean="0"/>
              <a:t>k</a:t>
            </a:r>
            <a:r>
              <a:rPr lang="cs-CZ" sz="2400" i="1" dirty="0" smtClean="0"/>
              <a:t>rása </a:t>
            </a:r>
            <a:r>
              <a:rPr lang="cs-CZ" sz="2400" i="1" dirty="0" smtClean="0"/>
              <a:t>a krášlení od pradávna do nedávna</a:t>
            </a:r>
          </a:p>
          <a:p>
            <a:pPr>
              <a:buClr>
                <a:schemeClr val="bg1"/>
              </a:buClr>
              <a:buFont typeface="Calibri" pitchFamily="34" charset="0"/>
              <a:buChar char="⃝"/>
            </a:pPr>
            <a:r>
              <a:rPr lang="cs-CZ" sz="2400" i="1" dirty="0" smtClean="0"/>
              <a:t> Čistota – půl zdraví</a:t>
            </a:r>
          </a:p>
          <a:p>
            <a:pPr>
              <a:buClr>
                <a:schemeClr val="bg1"/>
              </a:buClr>
              <a:buFont typeface="Calibri" pitchFamily="34" charset="0"/>
              <a:buChar char="⃝"/>
            </a:pPr>
            <a:r>
              <a:rPr lang="cs-CZ" sz="2400" i="1" dirty="0" smtClean="0"/>
              <a:t> O hračkách, hrách a hraní</a:t>
            </a:r>
          </a:p>
          <a:p>
            <a:pPr>
              <a:buClr>
                <a:schemeClr val="bg1"/>
              </a:buClr>
              <a:buFont typeface="Calibri" pitchFamily="34" charset="0"/>
              <a:buChar char="⃝"/>
            </a:pPr>
            <a:r>
              <a:rPr lang="cs-CZ" sz="2400" i="1" dirty="0" smtClean="0"/>
              <a:t> Víš, co </a:t>
            </a:r>
            <a:r>
              <a:rPr lang="cs-CZ" sz="2400" i="1" dirty="0" smtClean="0"/>
              <a:t>jíš aneb </a:t>
            </a:r>
            <a:r>
              <a:rPr lang="cs-CZ" sz="2400" i="1" dirty="0" smtClean="0"/>
              <a:t>c</a:t>
            </a:r>
            <a:r>
              <a:rPr lang="cs-CZ" sz="2400" i="1" dirty="0" smtClean="0"/>
              <a:t>o </a:t>
            </a:r>
            <a:r>
              <a:rPr lang="cs-CZ" sz="2400" i="1" dirty="0" smtClean="0"/>
              <a:t>a jak se dříve jedlo</a:t>
            </a:r>
          </a:p>
          <a:p>
            <a:pPr>
              <a:buClr>
                <a:schemeClr val="bg1"/>
              </a:buClr>
              <a:buFont typeface="Calibri" pitchFamily="34" charset="0"/>
              <a:buChar char="⃝"/>
            </a:pPr>
            <a:r>
              <a:rPr lang="cs-CZ" sz="2400" i="1" dirty="0" smtClean="0"/>
              <a:t> Skleněná </a:t>
            </a:r>
            <a:r>
              <a:rPr lang="cs-CZ" sz="2400" i="1" dirty="0" smtClean="0"/>
              <a:t>krása aneb </a:t>
            </a:r>
            <a:r>
              <a:rPr lang="cs-CZ" sz="2400" i="1" dirty="0" smtClean="0"/>
              <a:t>Historie nejen vánočních ozdob</a:t>
            </a:r>
          </a:p>
          <a:p>
            <a:pPr>
              <a:buClr>
                <a:schemeClr val="bg1"/>
              </a:buClr>
              <a:buFont typeface="Calibri" pitchFamily="34" charset="0"/>
              <a:buChar char="⃝"/>
            </a:pPr>
            <a:r>
              <a:rPr lang="cs-CZ" sz="2400" dirty="0" smtClean="0"/>
              <a:t> </a:t>
            </a:r>
            <a:r>
              <a:rPr lang="cs-CZ" sz="2400" i="1" dirty="0" smtClean="0"/>
              <a:t>Expedice středověk</a:t>
            </a:r>
          </a:p>
          <a:p>
            <a:endParaRPr lang="cs-CZ" dirty="0"/>
          </a:p>
        </p:txBody>
      </p:sp>
      <p:pic>
        <p:nvPicPr>
          <p:cNvPr id="5" name="Picture 4" descr="logo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04248" y="836712"/>
            <a:ext cx="1224136" cy="1248619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43808" y="1268760"/>
            <a:ext cx="197682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b="1" dirty="0" smtClean="0">
                <a:latin typeface="Comic Sans MS" pitchFamily="66" charset="0"/>
              </a:rPr>
              <a:t>Publikace</a:t>
            </a:r>
            <a:endParaRPr lang="cs-CZ" sz="3200" b="1" dirty="0">
              <a:latin typeface="Comic Sans MS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95536" y="3140968"/>
            <a:ext cx="856895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bg1"/>
              </a:buClr>
              <a:buFont typeface="Calibri" pitchFamily="34" charset="0"/>
              <a:buChar char="⃝"/>
            </a:pPr>
            <a:r>
              <a:rPr lang="cs-CZ" sz="2400" dirty="0" smtClean="0"/>
              <a:t> Poláková </a:t>
            </a:r>
            <a:r>
              <a:rPr lang="cs-CZ" sz="2400" dirty="0"/>
              <a:t>Zdeňka a kol</a:t>
            </a:r>
            <a:r>
              <a:rPr lang="cs-CZ" sz="2400" dirty="0" smtClean="0"/>
              <a:t>.: </a:t>
            </a:r>
            <a:r>
              <a:rPr lang="cs-CZ" sz="2400" b="1" dirty="0"/>
              <a:t>Inspiration muzejní </a:t>
            </a:r>
            <a:r>
              <a:rPr lang="cs-CZ" sz="2400" b="1" dirty="0" smtClean="0"/>
              <a:t>pedagogiky </a:t>
            </a:r>
            <a:r>
              <a:rPr lang="cs-CZ" sz="2400" dirty="0" smtClean="0"/>
              <a:t>(2010)</a:t>
            </a:r>
          </a:p>
          <a:p>
            <a:pPr>
              <a:buClr>
                <a:schemeClr val="bg1"/>
              </a:buClr>
              <a:buFont typeface="Calibri" pitchFamily="34" charset="0"/>
              <a:buChar char="⃝"/>
            </a:pPr>
            <a:endParaRPr lang="cs-CZ" sz="2400" dirty="0"/>
          </a:p>
          <a:p>
            <a:pPr>
              <a:buClr>
                <a:schemeClr val="bg1"/>
              </a:buClr>
              <a:buFont typeface="Calibri" pitchFamily="34" charset="0"/>
              <a:buChar char="⃝"/>
            </a:pPr>
            <a:r>
              <a:rPr lang="cs-CZ" sz="2400" dirty="0" smtClean="0"/>
              <a:t> Jelínková, Poláková, Seitlová: </a:t>
            </a:r>
            <a:r>
              <a:rPr lang="cs-CZ" sz="2400" b="1" dirty="0" smtClean="0"/>
              <a:t>Děti</a:t>
            </a:r>
            <a:r>
              <a:rPr lang="cs-CZ" sz="2400" b="1" dirty="0"/>
              <a:t>, mládež,-- a muzea</a:t>
            </a:r>
            <a:r>
              <a:rPr lang="cs-CZ" sz="2400" b="1" dirty="0" smtClean="0"/>
              <a:t>?</a:t>
            </a:r>
            <a:endParaRPr lang="cs-CZ" sz="2400" dirty="0"/>
          </a:p>
          <a:p>
            <a:pPr>
              <a:buFontTx/>
              <a:buChar char="-"/>
            </a:pPr>
            <a:endParaRPr lang="cs-CZ" dirty="0"/>
          </a:p>
          <a:p>
            <a:endParaRPr lang="cs-CZ" dirty="0"/>
          </a:p>
        </p:txBody>
      </p:sp>
      <p:pic>
        <p:nvPicPr>
          <p:cNvPr id="4" name="Picture 3" descr="logo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04248" y="836712"/>
            <a:ext cx="1224136" cy="1248619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bg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4388" y="-27384"/>
            <a:ext cx="9172776" cy="633670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51520" y="1916832"/>
            <a:ext cx="54006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SzPct val="100000"/>
              <a:buFont typeface="Calibri" pitchFamily="34" charset="0"/>
              <a:buChar char="⃝"/>
            </a:pPr>
            <a:r>
              <a:rPr lang="cs-CZ" sz="2000" dirty="0" smtClean="0"/>
              <a:t>  výběr </a:t>
            </a:r>
            <a:r>
              <a:rPr lang="cs-CZ" sz="2000" dirty="0"/>
              <a:t>poznatků z oblasti muzejní </a:t>
            </a:r>
            <a:r>
              <a:rPr lang="cs-CZ" sz="2000" dirty="0" smtClean="0"/>
              <a:t>pedagogiky</a:t>
            </a:r>
          </a:p>
          <a:p>
            <a:pPr>
              <a:buSzPct val="100000"/>
            </a:pPr>
            <a:endParaRPr lang="cs-CZ" sz="2000" dirty="0" smtClean="0"/>
          </a:p>
          <a:p>
            <a:pPr>
              <a:buSzPct val="100000"/>
              <a:buFont typeface="Calibri" pitchFamily="34" charset="0"/>
              <a:buChar char="⃝"/>
            </a:pPr>
            <a:r>
              <a:rPr lang="cs-CZ" sz="2000" dirty="0" smtClean="0"/>
              <a:t>  názorná </a:t>
            </a:r>
            <a:r>
              <a:rPr lang="cs-CZ" sz="2000" dirty="0"/>
              <a:t>příručka obsahující </a:t>
            </a:r>
            <a:r>
              <a:rPr lang="cs-CZ" sz="2000" dirty="0" smtClean="0"/>
              <a:t>užitečné</a:t>
            </a:r>
          </a:p>
          <a:p>
            <a:pPr>
              <a:buSzPct val="100000"/>
            </a:pPr>
            <a:r>
              <a:rPr lang="cs-CZ" sz="2000" dirty="0" smtClean="0"/>
              <a:t>       informace </a:t>
            </a:r>
            <a:r>
              <a:rPr lang="cs-CZ" sz="2000" dirty="0"/>
              <a:t>a </a:t>
            </a:r>
            <a:r>
              <a:rPr lang="cs-CZ" sz="2000" dirty="0" smtClean="0"/>
              <a:t>rady</a:t>
            </a:r>
          </a:p>
          <a:p>
            <a:pPr>
              <a:buSzPct val="100000"/>
              <a:buFont typeface="Calibri" pitchFamily="34" charset="0"/>
              <a:buChar char="⃝"/>
            </a:pPr>
            <a:r>
              <a:rPr lang="cs-CZ" sz="2000" dirty="0" smtClean="0"/>
              <a:t>  názornost, stručnost, věcnost</a:t>
            </a:r>
          </a:p>
          <a:p>
            <a:pPr>
              <a:buSzPct val="100000"/>
              <a:buFont typeface="Calibri" pitchFamily="34" charset="0"/>
              <a:buChar char="⃝"/>
            </a:pPr>
            <a:endParaRPr lang="cs-CZ" sz="2000" dirty="0" smtClean="0"/>
          </a:p>
          <a:p>
            <a:pPr>
              <a:buSzPct val="100000"/>
              <a:buFont typeface="Calibri" pitchFamily="34" charset="0"/>
              <a:buChar char="⃝"/>
            </a:pPr>
            <a:r>
              <a:rPr lang="cs-CZ" sz="2000" dirty="0" smtClean="0"/>
              <a:t>  Má </a:t>
            </a:r>
            <a:r>
              <a:rPr lang="cs-CZ" sz="2000" dirty="0"/>
              <a:t>muzeum vzdělávat? </a:t>
            </a:r>
            <a:endParaRPr lang="cs-CZ" sz="2000" dirty="0" smtClean="0"/>
          </a:p>
          <a:p>
            <a:pPr>
              <a:buSzPct val="100000"/>
              <a:buFont typeface="Calibri" pitchFamily="34" charset="0"/>
              <a:buChar char="⃝"/>
            </a:pPr>
            <a:r>
              <a:rPr lang="cs-CZ" sz="2000" dirty="0" smtClean="0"/>
              <a:t>  Proč </a:t>
            </a:r>
            <a:r>
              <a:rPr lang="cs-CZ" sz="2000" dirty="0"/>
              <a:t>dělat výstavy pro děti?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bg.png"/>
          <p:cNvPicPr>
            <a:picLocks noChangeAspect="1"/>
          </p:cNvPicPr>
          <p:nvPr/>
        </p:nvPicPr>
        <p:blipFill>
          <a:blip r:embed="rId2" cstate="print"/>
          <a:srcRect r="68531"/>
          <a:stretch>
            <a:fillRect/>
          </a:stretch>
        </p:blipFill>
        <p:spPr>
          <a:xfrm>
            <a:off x="-14388" y="-27384"/>
            <a:ext cx="3146228" cy="6906784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419873" y="260648"/>
            <a:ext cx="5472608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/>
              <a:t>C</a:t>
            </a:r>
            <a:r>
              <a:rPr lang="cs-CZ" sz="3200" dirty="0" smtClean="0"/>
              <a:t>o </a:t>
            </a:r>
            <a:r>
              <a:rPr lang="cs-CZ" sz="3200" dirty="0"/>
              <a:t>musí mít na paměti autoři interaktivních projektů:</a:t>
            </a:r>
          </a:p>
          <a:p>
            <a:endParaRPr lang="cs-CZ" dirty="0"/>
          </a:p>
        </p:txBody>
      </p:sp>
      <p:sp>
        <p:nvSpPr>
          <p:cNvPr id="3" name="TextBox 2"/>
          <p:cNvSpPr txBox="1"/>
          <p:nvPr/>
        </p:nvSpPr>
        <p:spPr>
          <a:xfrm>
            <a:off x="3275856" y="2276872"/>
            <a:ext cx="5688631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bg1"/>
              </a:buClr>
              <a:buFont typeface="Calibri" pitchFamily="34" charset="0"/>
              <a:buChar char="⃝"/>
            </a:pPr>
            <a:r>
              <a:rPr lang="cs-CZ" sz="2400" dirty="0" smtClean="0"/>
              <a:t>  výstava </a:t>
            </a:r>
            <a:r>
              <a:rPr lang="cs-CZ" sz="2400" dirty="0"/>
              <a:t>není </a:t>
            </a:r>
            <a:r>
              <a:rPr lang="cs-CZ" sz="2400" dirty="0" smtClean="0"/>
              <a:t>učebnice</a:t>
            </a:r>
          </a:p>
          <a:p>
            <a:pPr>
              <a:buClr>
                <a:schemeClr val="bg1"/>
              </a:buClr>
              <a:buFont typeface="Calibri" pitchFamily="34" charset="0"/>
              <a:buChar char="⃝"/>
            </a:pPr>
            <a:endParaRPr lang="cs-CZ" sz="2400" dirty="0" smtClean="0"/>
          </a:p>
          <a:p>
            <a:pPr>
              <a:buClr>
                <a:schemeClr val="bg1"/>
              </a:buClr>
              <a:buFont typeface="Calibri" pitchFamily="34" charset="0"/>
              <a:buChar char="⃝"/>
            </a:pPr>
            <a:r>
              <a:rPr lang="cs-CZ" sz="2400" b="1" dirty="0" smtClean="0"/>
              <a:t>  názornost</a:t>
            </a:r>
            <a:endParaRPr lang="cs-CZ" sz="2400" dirty="0"/>
          </a:p>
          <a:p>
            <a:pPr>
              <a:buClr>
                <a:schemeClr val="bg1"/>
              </a:buClr>
              <a:buFont typeface="Calibri" pitchFamily="34" charset="0"/>
              <a:buChar char="⃝"/>
            </a:pPr>
            <a:r>
              <a:rPr lang="cs-CZ" sz="2400" b="1" dirty="0" smtClean="0"/>
              <a:t>  aktivnost</a:t>
            </a:r>
            <a:endParaRPr lang="cs-CZ" sz="2400" dirty="0"/>
          </a:p>
          <a:p>
            <a:pPr>
              <a:buClr>
                <a:schemeClr val="bg1"/>
              </a:buClr>
              <a:buFont typeface="Calibri" pitchFamily="34" charset="0"/>
              <a:buChar char="⃝"/>
            </a:pPr>
            <a:r>
              <a:rPr lang="cs-CZ" sz="2400" b="1" dirty="0" smtClean="0"/>
              <a:t>  emocionálnost</a:t>
            </a:r>
            <a:endParaRPr lang="cs-CZ" sz="2400" dirty="0"/>
          </a:p>
          <a:p>
            <a:pPr>
              <a:buClr>
                <a:schemeClr val="bg1"/>
              </a:buClr>
              <a:buFont typeface="Calibri" pitchFamily="34" charset="0"/>
              <a:buChar char="⃝"/>
            </a:pPr>
            <a:r>
              <a:rPr lang="cs-CZ" sz="2400" b="1" dirty="0" smtClean="0"/>
              <a:t>  přiměřenost </a:t>
            </a:r>
            <a:r>
              <a:rPr lang="cs-CZ" sz="2400" b="1" dirty="0"/>
              <a:t>věku, </a:t>
            </a:r>
            <a:r>
              <a:rPr lang="cs-CZ" sz="2400" b="1" dirty="0" smtClean="0"/>
              <a:t>schopnostem,</a:t>
            </a:r>
          </a:p>
          <a:p>
            <a:pPr>
              <a:buClr>
                <a:schemeClr val="bg1"/>
              </a:buClr>
              <a:buFont typeface="Calibri" pitchFamily="34" charset="0"/>
              <a:buChar char="⃝"/>
            </a:pPr>
            <a:r>
              <a:rPr lang="cs-CZ" sz="2400" b="1" dirty="0" smtClean="0"/>
              <a:t>  zohlednění skladby </a:t>
            </a:r>
            <a:r>
              <a:rPr lang="cs-CZ" sz="2400" b="1" dirty="0"/>
              <a:t>návštěvníků</a:t>
            </a:r>
            <a:endParaRPr lang="cs-CZ" sz="2400" dirty="0"/>
          </a:p>
          <a:p>
            <a:pPr>
              <a:buFontTx/>
              <a:buChar char="-"/>
            </a:pP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220</TotalTime>
  <Words>552</Words>
  <Application>Microsoft Office PowerPoint</Application>
  <PresentationFormat>On-screen Show (4:3)</PresentationFormat>
  <Paragraphs>170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Zdeňka Poláková   Eva Jelínková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Zdena Poláková a Eva Jelínková</dc:title>
  <dc:creator>Katka</dc:creator>
  <cp:lastModifiedBy>Katka</cp:lastModifiedBy>
  <cp:revision>5</cp:revision>
  <dcterms:created xsi:type="dcterms:W3CDTF">2012-11-07T12:56:58Z</dcterms:created>
  <dcterms:modified xsi:type="dcterms:W3CDTF">2012-12-20T18:59:47Z</dcterms:modified>
</cp:coreProperties>
</file>