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2" r:id="rId5"/>
    <p:sldId id="258" r:id="rId6"/>
    <p:sldId id="269" r:id="rId7"/>
    <p:sldId id="267" r:id="rId8"/>
    <p:sldId id="268" r:id="rId9"/>
    <p:sldId id="264" r:id="rId10"/>
    <p:sldId id="270" r:id="rId11"/>
    <p:sldId id="271" r:id="rId12"/>
    <p:sldId id="272" r:id="rId13"/>
    <p:sldId id="274" r:id="rId14"/>
    <p:sldId id="273" r:id="rId15"/>
    <p:sldId id="259" r:id="rId16"/>
    <p:sldId id="260" r:id="rId17"/>
    <p:sldId id="265" r:id="rId18"/>
    <p:sldId id="266" r:id="rId19"/>
    <p:sldId id="275" r:id="rId20"/>
    <p:sldId id="276" r:id="rId2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AA1B"/>
    <a:srgbClr val="E1940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20" autoAdjust="0"/>
    <p:restoredTop sz="82500" autoAdjust="0"/>
  </p:normalViewPr>
  <p:slideViewPr>
    <p:cSldViewPr>
      <p:cViewPr>
        <p:scale>
          <a:sx n="68" d="100"/>
          <a:sy n="68" d="100"/>
        </p:scale>
        <p:origin x="-1194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DA9D-8AC4-4511-B60B-B9C7CE5F2BD5}" type="datetimeFigureOut">
              <a:rPr lang="cs-CZ" smtClean="0"/>
              <a:pPr/>
              <a:t>12.12.2012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EF7C7-A547-4453-993D-30EB549840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DA9D-8AC4-4511-B60B-B9C7CE5F2BD5}" type="datetimeFigureOut">
              <a:rPr lang="cs-CZ" smtClean="0"/>
              <a:pPr/>
              <a:t>12.12.2012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EF7C7-A547-4453-993D-30EB549840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DA9D-8AC4-4511-B60B-B9C7CE5F2BD5}" type="datetimeFigureOut">
              <a:rPr lang="cs-CZ" smtClean="0"/>
              <a:pPr/>
              <a:t>12.12.2012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EF7C7-A547-4453-993D-30EB549840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DA9D-8AC4-4511-B60B-B9C7CE5F2BD5}" type="datetimeFigureOut">
              <a:rPr lang="cs-CZ" smtClean="0"/>
              <a:pPr/>
              <a:t>12.12.2012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EF7C7-A547-4453-993D-30EB549840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DA9D-8AC4-4511-B60B-B9C7CE5F2BD5}" type="datetimeFigureOut">
              <a:rPr lang="cs-CZ" smtClean="0"/>
              <a:pPr/>
              <a:t>12.12.2012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EF7C7-A547-4453-993D-30EB549840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DA9D-8AC4-4511-B60B-B9C7CE5F2BD5}" type="datetimeFigureOut">
              <a:rPr lang="cs-CZ" smtClean="0"/>
              <a:pPr/>
              <a:t>12.12.2012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EF7C7-A547-4453-993D-30EB549840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DA9D-8AC4-4511-B60B-B9C7CE5F2BD5}" type="datetimeFigureOut">
              <a:rPr lang="cs-CZ" smtClean="0"/>
              <a:pPr/>
              <a:t>12.12.2012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EF7C7-A547-4453-993D-30EB549840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DA9D-8AC4-4511-B60B-B9C7CE5F2BD5}" type="datetimeFigureOut">
              <a:rPr lang="cs-CZ" smtClean="0"/>
              <a:pPr/>
              <a:t>12.12.2012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EF7C7-A547-4453-993D-30EB549840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DA9D-8AC4-4511-B60B-B9C7CE5F2BD5}" type="datetimeFigureOut">
              <a:rPr lang="cs-CZ" smtClean="0"/>
              <a:pPr/>
              <a:t>12.12.2012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EF7C7-A547-4453-993D-30EB549840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DA9D-8AC4-4511-B60B-B9C7CE5F2BD5}" type="datetimeFigureOut">
              <a:rPr lang="cs-CZ" smtClean="0"/>
              <a:pPr/>
              <a:t>12.12.2012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EF7C7-A547-4453-993D-30EB549840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ADA9D-8AC4-4511-B60B-B9C7CE5F2BD5}" type="datetimeFigureOut">
              <a:rPr lang="cs-CZ" smtClean="0"/>
              <a:pPr/>
              <a:t>12.12.2012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EF7C7-A547-4453-993D-30EB5498409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ADA9D-8AC4-4511-B60B-B9C7CE5F2BD5}" type="datetimeFigureOut">
              <a:rPr lang="cs-CZ" smtClean="0"/>
              <a:pPr/>
              <a:t>12.12.2012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EF7C7-A547-4453-993D-30EB5498409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Bez názv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-1"/>
            <a:ext cx="9700754" cy="685800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1680" y="2060848"/>
            <a:ext cx="7772400" cy="1470025"/>
          </a:xfrm>
        </p:spPr>
        <p:txBody>
          <a:bodyPr>
            <a:normAutofit/>
          </a:bodyPr>
          <a:lstStyle/>
          <a:p>
            <a:r>
              <a:rPr lang="cs-CZ" sz="3600" b="1" dirty="0" err="1" smtClean="0">
                <a:solidFill>
                  <a:schemeClr val="bg2">
                    <a:lumMod val="10000"/>
                  </a:schemeClr>
                </a:solidFill>
              </a:rPr>
              <a:t>MgA</a:t>
            </a:r>
            <a:r>
              <a:rPr lang="cs-CZ" sz="3600" b="1" dirty="0" smtClean="0">
                <a:solidFill>
                  <a:schemeClr val="bg2">
                    <a:lumMod val="10000"/>
                  </a:schemeClr>
                </a:solidFill>
              </a:rPr>
              <a:t>. Mgr. Barbora Svátková, </a:t>
            </a:r>
            <a:r>
              <a:rPr lang="cs-CZ" sz="3600" b="1" dirty="0" err="1" smtClean="0">
                <a:solidFill>
                  <a:schemeClr val="bg2">
                    <a:lumMod val="10000"/>
                  </a:schemeClr>
                </a:solidFill>
              </a:rPr>
              <a:t>Ph.D</a:t>
            </a:r>
            <a:r>
              <a:rPr lang="cs-CZ" sz="3600" b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r>
              <a:rPr lang="cs-CZ" sz="3600" b="1" dirty="0" smtClean="0"/>
              <a:t/>
            </a:r>
            <a:br>
              <a:rPr lang="cs-CZ" sz="3600" b="1" dirty="0" smtClean="0"/>
            </a:br>
            <a:endParaRPr lang="cs-CZ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95736" y="4581128"/>
            <a:ext cx="6400800" cy="1752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cs-CZ" dirty="0" smtClean="0">
                <a:solidFill>
                  <a:schemeClr val="bg2">
                    <a:lumMod val="10000"/>
                  </a:schemeClr>
                </a:solidFill>
              </a:rPr>
              <a:t>GP3MP_HTGP Historie a teorie galerijní pedagogiky</a:t>
            </a:r>
          </a:p>
          <a:p>
            <a:pPr algn="l"/>
            <a:r>
              <a:rPr lang="cs-CZ" dirty="0" smtClean="0">
                <a:solidFill>
                  <a:schemeClr val="bg2">
                    <a:lumMod val="10000"/>
                  </a:schemeClr>
                </a:solidFill>
              </a:rPr>
              <a:t>Markéta </a:t>
            </a:r>
            <a:r>
              <a:rPr lang="cs-CZ" dirty="0" err="1" smtClean="0">
                <a:solidFill>
                  <a:schemeClr val="bg2">
                    <a:lumMod val="10000"/>
                  </a:schemeClr>
                </a:solidFill>
              </a:rPr>
              <a:t>Selveková</a:t>
            </a:r>
            <a:endParaRPr lang="cs-CZ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l"/>
            <a:r>
              <a:rPr lang="cs-CZ" dirty="0" smtClean="0">
                <a:solidFill>
                  <a:schemeClr val="bg2">
                    <a:lumMod val="10000"/>
                  </a:schemeClr>
                </a:solidFill>
              </a:rPr>
              <a:t>podzim 2012</a:t>
            </a:r>
          </a:p>
          <a:p>
            <a:pPr algn="l"/>
            <a:r>
              <a:rPr lang="cs-CZ" dirty="0" smtClean="0">
                <a:solidFill>
                  <a:schemeClr val="bg2">
                    <a:lumMod val="10000"/>
                  </a:schemeClr>
                </a:solidFill>
              </a:rPr>
              <a:t>vyučující: Mgr. Bc. Alice Stuchlíková, </a:t>
            </a:r>
            <a:r>
              <a:rPr lang="cs-CZ" dirty="0" err="1" smtClean="0">
                <a:solidFill>
                  <a:schemeClr val="bg2">
                    <a:lumMod val="10000"/>
                  </a:schemeClr>
                </a:solidFill>
              </a:rPr>
              <a:t>Ph.D</a:t>
            </a:r>
            <a:r>
              <a:rPr lang="cs-CZ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endParaRPr lang="cs-CZ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4283968" y="548680"/>
            <a:ext cx="878497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200" dirty="0" smtClean="0"/>
          </a:p>
          <a:p>
            <a:r>
              <a:rPr lang="cs-CZ" sz="1400" dirty="0" smtClean="0"/>
              <a:t>SVÁTKOVÁ, Barbora. </a:t>
            </a:r>
            <a:r>
              <a:rPr lang="cs-CZ" sz="2400" dirty="0" smtClean="0"/>
              <a:t>Můžu tam mrknout</a:t>
            </a:r>
            <a:r>
              <a:rPr lang="cs-CZ" sz="1200" dirty="0" smtClean="0"/>
              <a:t>: </a:t>
            </a:r>
            <a:br>
              <a:rPr lang="cs-CZ" sz="1200" dirty="0" smtClean="0"/>
            </a:br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r>
              <a:rPr lang="cs-CZ" sz="2400" dirty="0" smtClean="0"/>
              <a:t>. </a:t>
            </a: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dirty="0" smtClean="0"/>
              <a:t/>
            </a:r>
            <a:br>
              <a:rPr lang="cs-CZ" sz="1400" dirty="0" smtClean="0"/>
            </a:br>
            <a:endParaRPr lang="cs-CZ" sz="1400" dirty="0" smtClean="0"/>
          </a:p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8" name="Elipsa 7"/>
          <p:cNvSpPr/>
          <p:nvPr/>
        </p:nvSpPr>
        <p:spPr>
          <a:xfrm>
            <a:off x="3995936" y="836712"/>
            <a:ext cx="216024" cy="21602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 descr="PC121375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1412776"/>
            <a:ext cx="4464497" cy="4387001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683568" y="1556792"/>
            <a:ext cx="31683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- kolekce 3 DVD</a:t>
            </a:r>
          </a:p>
          <a:p>
            <a:endParaRPr lang="cs-CZ" sz="2000" dirty="0" smtClean="0"/>
          </a:p>
          <a:p>
            <a:r>
              <a:rPr lang="cs-CZ" sz="2000" dirty="0" smtClean="0"/>
              <a:t>-zaznamenává průběh praktických projektů pro děti </a:t>
            </a:r>
            <a:br>
              <a:rPr lang="cs-CZ" sz="2000" dirty="0" smtClean="0"/>
            </a:br>
            <a:r>
              <a:rPr lang="cs-CZ" sz="2000" dirty="0" smtClean="0"/>
              <a:t>a mladé lidi  ve 12 galeriích </a:t>
            </a:r>
            <a:br>
              <a:rPr lang="cs-CZ" sz="2000" dirty="0" smtClean="0"/>
            </a:br>
            <a:r>
              <a:rPr lang="cs-CZ" sz="2000" dirty="0" smtClean="0"/>
              <a:t>a muzeích</a:t>
            </a:r>
          </a:p>
          <a:p>
            <a:endParaRPr lang="cs-CZ" sz="2000" dirty="0" smtClean="0"/>
          </a:p>
          <a:p>
            <a:r>
              <a:rPr lang="cs-CZ" sz="2000" dirty="0" smtClean="0"/>
              <a:t>-Olomouc, Liberec, Bratislava,</a:t>
            </a:r>
            <a:br>
              <a:rPr lang="cs-CZ" sz="2000" dirty="0" smtClean="0"/>
            </a:br>
            <a:r>
              <a:rPr lang="cs-CZ" sz="2000" dirty="0" smtClean="0"/>
              <a:t>Vídeň, Brno, Uherské Hradiště, Plzeň, Praha, Litoměřice, Náchod, Karlovy Vary, Trenčín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/>
          <p:cNvSpPr/>
          <p:nvPr/>
        </p:nvSpPr>
        <p:spPr>
          <a:xfrm>
            <a:off x="4067944" y="3789040"/>
            <a:ext cx="4464496" cy="28803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4139952" y="-819472"/>
            <a:ext cx="8784976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 smtClean="0"/>
              <a:t/>
            </a:r>
            <a:br>
              <a:rPr lang="cs-CZ" sz="1200" dirty="0" smtClean="0"/>
            </a:br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cs-CZ" sz="1400" dirty="0" smtClean="0"/>
              <a:t>SVÁTKOVÁ, Barbora. </a:t>
            </a:r>
            <a:r>
              <a:rPr lang="cs-CZ" sz="2400" dirty="0" smtClean="0"/>
              <a:t>Animace z obou </a:t>
            </a:r>
            <a:r>
              <a:rPr lang="cs-CZ" sz="2400" dirty="0" smtClean="0"/>
              <a:t>stran</a:t>
            </a:r>
            <a:r>
              <a:rPr lang="cs-CZ" sz="1200" dirty="0" smtClean="0"/>
              <a:t/>
            </a:r>
            <a:br>
              <a:rPr lang="cs-CZ" sz="1200" dirty="0" smtClean="0"/>
            </a:br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r>
              <a:rPr lang="cs-CZ" sz="1200" dirty="0" smtClean="0"/>
              <a:t/>
            </a:r>
            <a:br>
              <a:rPr lang="cs-CZ" sz="1200" dirty="0" smtClean="0"/>
            </a:br>
            <a:endParaRPr lang="cs-CZ" sz="1200" dirty="0" smtClean="0"/>
          </a:p>
          <a:p>
            <a:endParaRPr lang="cs-CZ" sz="1200" dirty="0" smtClean="0"/>
          </a:p>
          <a:p>
            <a:r>
              <a:rPr lang="cs-CZ" sz="2400" dirty="0" smtClean="0"/>
              <a:t>. </a:t>
            </a: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dirty="0" smtClean="0"/>
              <a:t/>
            </a:r>
            <a:br>
              <a:rPr lang="cs-CZ" sz="1400" dirty="0" smtClean="0"/>
            </a:br>
            <a:endParaRPr lang="cs-CZ" sz="1400" dirty="0" smtClean="0"/>
          </a:p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11" name="Elipsa 10"/>
          <p:cNvSpPr/>
          <p:nvPr/>
        </p:nvSpPr>
        <p:spPr>
          <a:xfrm>
            <a:off x="3851920" y="836712"/>
            <a:ext cx="216024" cy="21602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 descr="PC121374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1268760"/>
            <a:ext cx="4478760" cy="2345566"/>
          </a:xfrm>
          <a:prstGeom prst="rect">
            <a:avLst/>
          </a:prstGeom>
        </p:spPr>
      </p:pic>
      <p:pic>
        <p:nvPicPr>
          <p:cNvPr id="13" name="Obrázek 12" descr="PC121378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789040"/>
            <a:ext cx="3168352" cy="2851516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1412776"/>
            <a:ext cx="38164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- 10 animací </a:t>
            </a:r>
            <a:br>
              <a:rPr lang="cs-CZ" sz="2000" dirty="0" smtClean="0"/>
            </a:br>
            <a:r>
              <a:rPr lang="cs-CZ" sz="2000" dirty="0" smtClean="0"/>
              <a:t>od října 2007 do března  2008</a:t>
            </a:r>
          </a:p>
          <a:p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- Katalog je výstupem projektu galerijních animací studentů v brněnských galeriích.</a:t>
            </a:r>
          </a:p>
          <a:p>
            <a:endParaRPr lang="cs-CZ" sz="2000" dirty="0" smtClean="0"/>
          </a:p>
          <a:p>
            <a:endParaRPr lang="cs-CZ" sz="2000" dirty="0" smtClean="0"/>
          </a:p>
          <a:p>
            <a:r>
              <a:rPr lang="cs-CZ" sz="2000" dirty="0" smtClean="0">
                <a:solidFill>
                  <a:srgbClr val="C00000"/>
                </a:solidFill>
              </a:rPr>
              <a:t>Galerijní a muzejní pedagogika </a:t>
            </a:r>
            <a:r>
              <a:rPr lang="cs-CZ" sz="2000" dirty="0" smtClean="0"/>
              <a:t>-Edukační cíle nesmí dominovat nad výtvarným dílem</a:t>
            </a:r>
          </a:p>
          <a:p>
            <a:endParaRPr lang="cs-CZ" sz="2000" dirty="0" smtClean="0"/>
          </a:p>
          <a:p>
            <a:r>
              <a:rPr lang="cs-CZ" sz="2000" dirty="0" smtClean="0"/>
              <a:t>-animace probíhá v čase</a:t>
            </a:r>
          </a:p>
          <a:p>
            <a:endParaRPr lang="cs-CZ" sz="2000" dirty="0" smtClean="0"/>
          </a:p>
          <a:p>
            <a:r>
              <a:rPr lang="cs-CZ" sz="2000" dirty="0" smtClean="0"/>
              <a:t>-zážitek, tvůrčí proces, podpora kreativity</a:t>
            </a:r>
          </a:p>
          <a:p>
            <a:endParaRPr lang="cs-CZ" sz="2000" dirty="0" smtClean="0"/>
          </a:p>
          <a:p>
            <a:endParaRPr lang="cs-CZ" sz="2000" dirty="0"/>
          </a:p>
        </p:txBody>
      </p:sp>
      <p:cxnSp>
        <p:nvCxnSpPr>
          <p:cNvPr id="17" name="Přímá spojovací čára 16"/>
          <p:cNvCxnSpPr/>
          <p:nvPr/>
        </p:nvCxnSpPr>
        <p:spPr>
          <a:xfrm>
            <a:off x="0" y="3717032"/>
            <a:ext cx="392392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3851920" y="548680"/>
            <a:ext cx="878497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200" dirty="0" smtClean="0"/>
          </a:p>
          <a:p>
            <a:r>
              <a:rPr lang="cs-CZ" sz="1400" dirty="0" smtClean="0"/>
              <a:t>SVÁTKOVÁ, Barbora. </a:t>
            </a:r>
            <a:r>
              <a:rPr lang="cs-CZ" sz="2400" dirty="0" smtClean="0"/>
              <a:t>Výtvarně na hradě </a:t>
            </a:r>
            <a:r>
              <a:rPr lang="cs-CZ" sz="2400" dirty="0" err="1" smtClean="0"/>
              <a:t>Špilberku</a:t>
            </a:r>
            <a:r>
              <a:rPr lang="cs-CZ" sz="2400" dirty="0" smtClean="0"/>
              <a:t>.</a:t>
            </a:r>
            <a:r>
              <a:rPr lang="cs-CZ" sz="1200" dirty="0" smtClean="0"/>
              <a:t> </a:t>
            </a:r>
            <a:br>
              <a:rPr lang="cs-CZ" sz="1200" dirty="0" smtClean="0"/>
            </a:br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r>
              <a:rPr lang="cs-CZ" sz="2400" dirty="0" smtClean="0"/>
              <a:t>. </a:t>
            </a: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dirty="0" smtClean="0"/>
              <a:t/>
            </a:r>
            <a:br>
              <a:rPr lang="cs-CZ" sz="1400" dirty="0" smtClean="0"/>
            </a:br>
            <a:endParaRPr lang="cs-CZ" sz="1400" dirty="0" smtClean="0"/>
          </a:p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8" name="Elipsa 7"/>
          <p:cNvSpPr/>
          <p:nvPr/>
        </p:nvSpPr>
        <p:spPr>
          <a:xfrm>
            <a:off x="3563888" y="836712"/>
            <a:ext cx="216024" cy="21602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 descr="PC121375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1556792"/>
            <a:ext cx="4793058" cy="350449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39552" y="1124744"/>
            <a:ext cx="266429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Programy realizované ve spolupráci Muzea města Brna s Pedagogickou fakultou MU, v rámci projektu pedagogických praxí ve vzdělávací činnosti kulturních institucí.</a:t>
            </a:r>
          </a:p>
          <a:p>
            <a:endParaRPr lang="cs-CZ" sz="2000" dirty="0" smtClean="0"/>
          </a:p>
          <a:p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- nápady, tvůrčí činnost studentů vedené </a:t>
            </a:r>
            <a:br>
              <a:rPr lang="cs-CZ" sz="2000" dirty="0" smtClean="0"/>
            </a:br>
            <a:r>
              <a:rPr lang="cs-CZ" sz="2000" dirty="0" smtClean="0"/>
              <a:t>B. Svátkovou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3851920" y="548680"/>
            <a:ext cx="878497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200" dirty="0" smtClean="0"/>
          </a:p>
          <a:p>
            <a:r>
              <a:rPr lang="cs-CZ" sz="1400" dirty="0" smtClean="0"/>
              <a:t>SVÁTKOVÁ, Barbora. </a:t>
            </a:r>
            <a:r>
              <a:rPr lang="cs-CZ" sz="2400" dirty="0" smtClean="0"/>
              <a:t>Výtvarně na hradě </a:t>
            </a:r>
            <a:r>
              <a:rPr lang="cs-CZ" sz="2400" dirty="0" err="1" smtClean="0"/>
              <a:t>Špilberku</a:t>
            </a:r>
            <a:r>
              <a:rPr lang="cs-CZ" sz="2400" dirty="0" smtClean="0"/>
              <a:t>.</a:t>
            </a:r>
            <a:r>
              <a:rPr lang="cs-CZ" sz="1200" dirty="0" smtClean="0"/>
              <a:t> </a:t>
            </a:r>
            <a:br>
              <a:rPr lang="cs-CZ" sz="1200" dirty="0" smtClean="0"/>
            </a:br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r>
              <a:rPr lang="cs-CZ" sz="2400" dirty="0" smtClean="0"/>
              <a:t>. </a:t>
            </a: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dirty="0" smtClean="0"/>
              <a:t/>
            </a:r>
            <a:br>
              <a:rPr lang="cs-CZ" sz="1400" dirty="0" smtClean="0"/>
            </a:br>
            <a:endParaRPr lang="cs-CZ" sz="1400" dirty="0" smtClean="0"/>
          </a:p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8" name="Elipsa 7"/>
          <p:cNvSpPr/>
          <p:nvPr/>
        </p:nvSpPr>
        <p:spPr>
          <a:xfrm>
            <a:off x="3563888" y="836712"/>
            <a:ext cx="216024" cy="21602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 descr="PC121375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1556792"/>
            <a:ext cx="4793058" cy="350449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79512" y="1225689"/>
            <a:ext cx="453650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C00000"/>
                </a:solidFill>
              </a:rPr>
              <a:t>Hradní animace, dílny </a:t>
            </a:r>
            <a:r>
              <a:rPr lang="cs-CZ" sz="2000" dirty="0" smtClean="0"/>
              <a:t>..od </a:t>
            </a:r>
            <a:r>
              <a:rPr lang="cs-CZ" sz="2000" dirty="0" smtClean="0"/>
              <a:t>r. </a:t>
            </a:r>
            <a:r>
              <a:rPr lang="cs-CZ" sz="2000" dirty="0" smtClean="0"/>
              <a:t>2008</a:t>
            </a:r>
          </a:p>
          <a:p>
            <a:endParaRPr lang="cs-CZ" sz="2000" dirty="0" smtClean="0"/>
          </a:p>
          <a:p>
            <a:r>
              <a:rPr lang="cs-CZ" sz="2000" dirty="0" smtClean="0"/>
              <a:t>různé druhy výtvarných </a:t>
            </a:r>
            <a:r>
              <a:rPr lang="cs-CZ" sz="2000" dirty="0" smtClean="0"/>
              <a:t>technik</a:t>
            </a:r>
            <a:br>
              <a:rPr lang="cs-CZ" sz="2000" dirty="0" smtClean="0"/>
            </a:br>
            <a:r>
              <a:rPr lang="cs-CZ" sz="2000" dirty="0" smtClean="0"/>
              <a:t> </a:t>
            </a:r>
            <a:r>
              <a:rPr lang="cs-CZ" sz="2000" dirty="0" smtClean="0"/>
              <a:t>– frotáže, ruční </a:t>
            </a:r>
            <a:r>
              <a:rPr lang="cs-CZ" sz="2000" dirty="0" smtClean="0"/>
              <a:t>tisk</a:t>
            </a:r>
          </a:p>
          <a:p>
            <a:endParaRPr lang="cs-CZ" sz="2000" dirty="0" smtClean="0"/>
          </a:p>
          <a:p>
            <a:r>
              <a:rPr lang="cs-CZ" sz="2000" dirty="0" smtClean="0"/>
              <a:t>„Dotknou se“ výtvarných děl</a:t>
            </a:r>
          </a:p>
          <a:p>
            <a:endParaRPr lang="cs-CZ" sz="2000" dirty="0" smtClean="0"/>
          </a:p>
          <a:p>
            <a:r>
              <a:rPr lang="cs-CZ" sz="2000" dirty="0" smtClean="0"/>
              <a:t>„Oživovat“- Animovat</a:t>
            </a:r>
          </a:p>
          <a:p>
            <a:endParaRPr lang="cs-CZ" sz="2000" dirty="0" smtClean="0"/>
          </a:p>
          <a:p>
            <a:r>
              <a:rPr lang="cs-CZ" sz="2000" dirty="0" smtClean="0"/>
              <a:t>„</a:t>
            </a:r>
            <a:r>
              <a:rPr lang="cs-CZ" sz="2000" i="1" dirty="0" smtClean="0"/>
              <a:t>Dorozumívání se prostřednictvím výtvarné tvorby nabízí rozšíření  komunikačních možností“ </a:t>
            </a:r>
            <a:r>
              <a:rPr lang="cs-CZ" sz="1400" i="1" dirty="0" smtClean="0"/>
              <a:t>(B. Svátková)</a:t>
            </a:r>
          </a:p>
          <a:p>
            <a:endParaRPr lang="cs-CZ" sz="2000" dirty="0" smtClean="0"/>
          </a:p>
          <a:p>
            <a:r>
              <a:rPr lang="cs-CZ" sz="2000" i="1" dirty="0" smtClean="0"/>
              <a:t>„Účast v animačních programech přispívá k rozvoji osobnosti a integraci dítěte se speciálními vzdělávacími potřebami do společnosti.“ </a:t>
            </a:r>
            <a:r>
              <a:rPr lang="cs-CZ" sz="1400" i="1" dirty="0" smtClean="0"/>
              <a:t>(Tomáš Rybníček)</a:t>
            </a:r>
          </a:p>
          <a:p>
            <a:endParaRPr lang="cs-CZ" sz="2000" dirty="0" smtClean="0"/>
          </a:p>
          <a:p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a 7"/>
          <p:cNvSpPr/>
          <p:nvPr/>
        </p:nvSpPr>
        <p:spPr>
          <a:xfrm>
            <a:off x="395536" y="980728"/>
            <a:ext cx="216024" cy="21602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 descr="PC1213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72816"/>
            <a:ext cx="4608512" cy="3456384"/>
          </a:xfrm>
          <a:prstGeom prst="rect">
            <a:avLst/>
          </a:prstGeom>
        </p:spPr>
      </p:pic>
      <p:pic>
        <p:nvPicPr>
          <p:cNvPr id="6" name="Obrázek 5" descr="PC1213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5488" y="1772816"/>
            <a:ext cx="4608512" cy="345638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83568" y="692696"/>
            <a:ext cx="648072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050" dirty="0" smtClean="0"/>
          </a:p>
          <a:p>
            <a:r>
              <a:rPr lang="cs-CZ" sz="1100" dirty="0" smtClean="0"/>
              <a:t>SVÁTKOVÁ, Barbora. </a:t>
            </a:r>
            <a:r>
              <a:rPr lang="cs-CZ" sz="2400" dirty="0" smtClean="0"/>
              <a:t>Výtvarně na hradě </a:t>
            </a:r>
            <a:r>
              <a:rPr lang="cs-CZ" sz="2400" dirty="0" err="1" smtClean="0"/>
              <a:t>Špilberku</a:t>
            </a:r>
            <a:r>
              <a:rPr lang="cs-CZ" sz="2800" dirty="0" smtClean="0"/>
              <a:t>. </a:t>
            </a:r>
            <a:endParaRPr lang="cs-CZ" sz="28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79512" y="5657671"/>
            <a:ext cx="70567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C00000"/>
                </a:solidFill>
              </a:rPr>
              <a:t>1</a:t>
            </a:r>
            <a:r>
              <a:rPr lang="cs-CZ" sz="2000" dirty="0" smtClean="0"/>
              <a:t>.Světelné figury a Stínové divadlo</a:t>
            </a:r>
            <a:br>
              <a:rPr lang="cs-CZ" sz="2000" dirty="0" smtClean="0"/>
            </a:br>
            <a:r>
              <a:rPr lang="cs-CZ" sz="2000" b="1" dirty="0" smtClean="0">
                <a:solidFill>
                  <a:srgbClr val="C00000"/>
                </a:solidFill>
              </a:rPr>
              <a:t>2</a:t>
            </a:r>
            <a:r>
              <a:rPr lang="cs-CZ" sz="2000" dirty="0" smtClean="0"/>
              <a:t>.Pověst o čertovi a hradní animace: </a:t>
            </a:r>
            <a:br>
              <a:rPr lang="cs-CZ" sz="2000" dirty="0" smtClean="0"/>
            </a:br>
            <a:r>
              <a:rPr lang="cs-CZ" sz="2000" dirty="0" smtClean="0"/>
              <a:t>kresba panoramatu krajiny z hradní terasy </a:t>
            </a:r>
            <a:r>
              <a:rPr lang="cs-CZ" sz="2000" dirty="0" err="1" smtClean="0"/>
              <a:t>Špilberku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12" name="Volný tvar 11"/>
          <p:cNvSpPr/>
          <p:nvPr/>
        </p:nvSpPr>
        <p:spPr>
          <a:xfrm>
            <a:off x="42331" y="1484784"/>
            <a:ext cx="137181" cy="242047"/>
          </a:xfrm>
          <a:custGeom>
            <a:avLst/>
            <a:gdLst>
              <a:gd name="connsiteX0" fmla="*/ 0 w 137181"/>
              <a:gd name="connsiteY0" fmla="*/ 107577 h 242047"/>
              <a:gd name="connsiteX1" fmla="*/ 40341 w 137181"/>
              <a:gd name="connsiteY1" fmla="*/ 94130 h 242047"/>
              <a:gd name="connsiteX2" fmla="*/ 94130 w 137181"/>
              <a:gd name="connsiteY2" fmla="*/ 0 h 242047"/>
              <a:gd name="connsiteX3" fmla="*/ 107577 w 137181"/>
              <a:gd name="connsiteY3" fmla="*/ 94130 h 242047"/>
              <a:gd name="connsiteX4" fmla="*/ 94130 w 137181"/>
              <a:gd name="connsiteY4" fmla="*/ 242047 h 242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81" h="242047">
                <a:moveTo>
                  <a:pt x="0" y="107577"/>
                </a:moveTo>
                <a:cubicBezTo>
                  <a:pt x="13447" y="103095"/>
                  <a:pt x="29452" y="103204"/>
                  <a:pt x="40341" y="94130"/>
                </a:cubicBezTo>
                <a:cubicBezTo>
                  <a:pt x="77914" y="62819"/>
                  <a:pt x="80724" y="40215"/>
                  <a:pt x="94130" y="0"/>
                </a:cubicBezTo>
                <a:cubicBezTo>
                  <a:pt x="137181" y="64579"/>
                  <a:pt x="118190" y="14532"/>
                  <a:pt x="107577" y="94130"/>
                </a:cubicBezTo>
                <a:cubicBezTo>
                  <a:pt x="101034" y="143205"/>
                  <a:pt x="94130" y="242047"/>
                  <a:pt x="94130" y="242047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 13"/>
          <p:cNvSpPr/>
          <p:nvPr/>
        </p:nvSpPr>
        <p:spPr>
          <a:xfrm>
            <a:off x="4499992" y="1484784"/>
            <a:ext cx="267403" cy="256642"/>
          </a:xfrm>
          <a:custGeom>
            <a:avLst/>
            <a:gdLst>
              <a:gd name="connsiteX0" fmla="*/ 92591 w 267403"/>
              <a:gd name="connsiteY0" fmla="*/ 54351 h 256642"/>
              <a:gd name="connsiteX1" fmla="*/ 132933 w 267403"/>
              <a:gd name="connsiteY1" fmla="*/ 27457 h 256642"/>
              <a:gd name="connsiteX2" fmla="*/ 173274 w 267403"/>
              <a:gd name="connsiteY2" fmla="*/ 14010 h 256642"/>
              <a:gd name="connsiteX3" fmla="*/ 159827 w 267403"/>
              <a:gd name="connsiteY3" fmla="*/ 202269 h 256642"/>
              <a:gd name="connsiteX4" fmla="*/ 146380 w 267403"/>
              <a:gd name="connsiteY4" fmla="*/ 242610 h 256642"/>
              <a:gd name="connsiteX5" fmla="*/ 106038 w 267403"/>
              <a:gd name="connsiteY5" fmla="*/ 256057 h 256642"/>
              <a:gd name="connsiteX6" fmla="*/ 52250 w 267403"/>
              <a:gd name="connsiteY6" fmla="*/ 242610 h 256642"/>
              <a:gd name="connsiteX7" fmla="*/ 25356 w 267403"/>
              <a:gd name="connsiteY7" fmla="*/ 161928 h 256642"/>
              <a:gd name="connsiteX8" fmla="*/ 79144 w 267403"/>
              <a:gd name="connsiteY8" fmla="*/ 188822 h 256642"/>
              <a:gd name="connsiteX9" fmla="*/ 119486 w 267403"/>
              <a:gd name="connsiteY9" fmla="*/ 215716 h 256642"/>
              <a:gd name="connsiteX10" fmla="*/ 200168 w 267403"/>
              <a:gd name="connsiteY10" fmla="*/ 242610 h 256642"/>
              <a:gd name="connsiteX11" fmla="*/ 267403 w 267403"/>
              <a:gd name="connsiteY11" fmla="*/ 202269 h 256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7403" h="256642">
                <a:moveTo>
                  <a:pt x="92591" y="54351"/>
                </a:moveTo>
                <a:cubicBezTo>
                  <a:pt x="106038" y="45386"/>
                  <a:pt x="118478" y="34685"/>
                  <a:pt x="132933" y="27457"/>
                </a:cubicBezTo>
                <a:cubicBezTo>
                  <a:pt x="145611" y="21118"/>
                  <a:pt x="171119" y="0"/>
                  <a:pt x="173274" y="14010"/>
                </a:cubicBezTo>
                <a:cubicBezTo>
                  <a:pt x="182840" y="76191"/>
                  <a:pt x="167178" y="139787"/>
                  <a:pt x="159827" y="202269"/>
                </a:cubicBezTo>
                <a:cubicBezTo>
                  <a:pt x="158171" y="216346"/>
                  <a:pt x="156403" y="232587"/>
                  <a:pt x="146380" y="242610"/>
                </a:cubicBezTo>
                <a:cubicBezTo>
                  <a:pt x="136357" y="252633"/>
                  <a:pt x="119485" y="251575"/>
                  <a:pt x="106038" y="256057"/>
                </a:cubicBezTo>
                <a:cubicBezTo>
                  <a:pt x="88109" y="251575"/>
                  <a:pt x="64277" y="256642"/>
                  <a:pt x="52250" y="242610"/>
                </a:cubicBezTo>
                <a:cubicBezTo>
                  <a:pt x="33801" y="221086"/>
                  <a:pt x="0" y="149250"/>
                  <a:pt x="25356" y="161928"/>
                </a:cubicBezTo>
                <a:cubicBezTo>
                  <a:pt x="43285" y="170893"/>
                  <a:pt x="61739" y="178877"/>
                  <a:pt x="79144" y="188822"/>
                </a:cubicBezTo>
                <a:cubicBezTo>
                  <a:pt x="93176" y="196840"/>
                  <a:pt x="104717" y="209152"/>
                  <a:pt x="119486" y="215716"/>
                </a:cubicBezTo>
                <a:cubicBezTo>
                  <a:pt x="145391" y="227229"/>
                  <a:pt x="200168" y="242610"/>
                  <a:pt x="200168" y="242610"/>
                </a:cubicBezTo>
                <a:cubicBezTo>
                  <a:pt x="252536" y="225154"/>
                  <a:pt x="230486" y="239186"/>
                  <a:pt x="267403" y="202269"/>
                </a:cubicBez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788024" y="33265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cs-CZ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cs-CZ" dirty="0" smtClean="0">
                <a:solidFill>
                  <a:schemeClr val="bg2">
                    <a:lumMod val="10000"/>
                  </a:schemeClr>
                </a:solidFill>
              </a:rPr>
              <a:t>Animace „Živly“</a:t>
            </a:r>
            <a:br>
              <a:rPr lang="cs-CZ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cs-CZ" dirty="0" err="1" smtClean="0">
                <a:solidFill>
                  <a:schemeClr val="bg2">
                    <a:lumMod val="10000"/>
                  </a:schemeClr>
                </a:solidFill>
              </a:rPr>
              <a:t>Špilberk</a:t>
            </a:r>
            <a:r>
              <a:rPr lang="cs-CZ" dirty="0" smtClean="0">
                <a:solidFill>
                  <a:schemeClr val="bg2">
                    <a:lumMod val="10000"/>
                  </a:schemeClr>
                </a:solidFill>
              </a:rPr>
              <a:t>, 2012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2276872"/>
            <a:ext cx="6208638" cy="4126158"/>
          </a:xfrm>
          <a:prstGeom prst="rect">
            <a:avLst/>
          </a:prstGeom>
          <a:solidFill>
            <a:schemeClr val="accent1">
              <a:alpha val="54000"/>
            </a:schemeClr>
          </a:solidFill>
          <a:ln>
            <a:noFill/>
          </a:ln>
          <a:effectLst>
            <a:softEdge rad="112500"/>
          </a:effectLst>
        </p:spPr>
      </p:pic>
      <p:sp>
        <p:nvSpPr>
          <p:cNvPr id="7" name="Volný tvar 6"/>
          <p:cNvSpPr/>
          <p:nvPr/>
        </p:nvSpPr>
        <p:spPr>
          <a:xfrm>
            <a:off x="1907704" y="476672"/>
            <a:ext cx="2749521" cy="2485623"/>
          </a:xfrm>
          <a:custGeom>
            <a:avLst/>
            <a:gdLst>
              <a:gd name="connsiteX0" fmla="*/ 122230 w 2749521"/>
              <a:gd name="connsiteY0" fmla="*/ 2047741 h 2485623"/>
              <a:gd name="connsiteX1" fmla="*/ 186625 w 2749521"/>
              <a:gd name="connsiteY1" fmla="*/ 2112136 h 2485623"/>
              <a:gd name="connsiteX2" fmla="*/ 276777 w 2749521"/>
              <a:gd name="connsiteY2" fmla="*/ 2189409 h 2485623"/>
              <a:gd name="connsiteX3" fmla="*/ 379808 w 2749521"/>
              <a:gd name="connsiteY3" fmla="*/ 2318198 h 2485623"/>
              <a:gd name="connsiteX4" fmla="*/ 405566 w 2749521"/>
              <a:gd name="connsiteY4" fmla="*/ 2356834 h 2485623"/>
              <a:gd name="connsiteX5" fmla="*/ 431323 w 2749521"/>
              <a:gd name="connsiteY5" fmla="*/ 2434108 h 2485623"/>
              <a:gd name="connsiteX6" fmla="*/ 495718 w 2749521"/>
              <a:gd name="connsiteY6" fmla="*/ 2421229 h 2485623"/>
              <a:gd name="connsiteX7" fmla="*/ 572991 w 2749521"/>
              <a:gd name="connsiteY7" fmla="*/ 2395471 h 2485623"/>
              <a:gd name="connsiteX8" fmla="*/ 650264 w 2749521"/>
              <a:gd name="connsiteY8" fmla="*/ 2343955 h 2485623"/>
              <a:gd name="connsiteX9" fmla="*/ 688901 w 2749521"/>
              <a:gd name="connsiteY9" fmla="*/ 2305319 h 2485623"/>
              <a:gd name="connsiteX10" fmla="*/ 740416 w 2749521"/>
              <a:gd name="connsiteY10" fmla="*/ 2279561 h 2485623"/>
              <a:gd name="connsiteX11" fmla="*/ 791932 w 2749521"/>
              <a:gd name="connsiteY11" fmla="*/ 2228046 h 2485623"/>
              <a:gd name="connsiteX12" fmla="*/ 869205 w 2749521"/>
              <a:gd name="connsiteY12" fmla="*/ 2189409 h 2485623"/>
              <a:gd name="connsiteX13" fmla="*/ 933599 w 2749521"/>
              <a:gd name="connsiteY13" fmla="*/ 2150772 h 2485623"/>
              <a:gd name="connsiteX14" fmla="*/ 985115 w 2749521"/>
              <a:gd name="connsiteY14" fmla="*/ 2112136 h 2485623"/>
              <a:gd name="connsiteX15" fmla="*/ 1036630 w 2749521"/>
              <a:gd name="connsiteY15" fmla="*/ 2099257 h 2485623"/>
              <a:gd name="connsiteX16" fmla="*/ 1075267 w 2749521"/>
              <a:gd name="connsiteY16" fmla="*/ 2086378 h 2485623"/>
              <a:gd name="connsiteX17" fmla="*/ 1139661 w 2749521"/>
              <a:gd name="connsiteY17" fmla="*/ 2060620 h 2485623"/>
              <a:gd name="connsiteX18" fmla="*/ 1204056 w 2749521"/>
              <a:gd name="connsiteY18" fmla="*/ 2047741 h 2485623"/>
              <a:gd name="connsiteX19" fmla="*/ 1255571 w 2749521"/>
              <a:gd name="connsiteY19" fmla="*/ 2021984 h 2485623"/>
              <a:gd name="connsiteX20" fmla="*/ 1294208 w 2749521"/>
              <a:gd name="connsiteY20" fmla="*/ 2034862 h 2485623"/>
              <a:gd name="connsiteX21" fmla="*/ 1229814 w 2749521"/>
              <a:gd name="connsiteY21" fmla="*/ 2047741 h 2485623"/>
              <a:gd name="connsiteX22" fmla="*/ 1152540 w 2749521"/>
              <a:gd name="connsiteY22" fmla="*/ 2086378 h 2485623"/>
              <a:gd name="connsiteX23" fmla="*/ 1049509 w 2749521"/>
              <a:gd name="connsiteY23" fmla="*/ 2112136 h 2485623"/>
              <a:gd name="connsiteX24" fmla="*/ 1023752 w 2749521"/>
              <a:gd name="connsiteY24" fmla="*/ 2150772 h 2485623"/>
              <a:gd name="connsiteX25" fmla="*/ 972236 w 2749521"/>
              <a:gd name="connsiteY25" fmla="*/ 2163651 h 2485623"/>
              <a:gd name="connsiteX26" fmla="*/ 933599 w 2749521"/>
              <a:gd name="connsiteY26" fmla="*/ 2176530 h 2485623"/>
              <a:gd name="connsiteX27" fmla="*/ 882084 w 2749521"/>
              <a:gd name="connsiteY27" fmla="*/ 2215167 h 2485623"/>
              <a:gd name="connsiteX28" fmla="*/ 843447 w 2749521"/>
              <a:gd name="connsiteY28" fmla="*/ 2228046 h 2485623"/>
              <a:gd name="connsiteX29" fmla="*/ 766174 w 2749521"/>
              <a:gd name="connsiteY29" fmla="*/ 2279561 h 2485623"/>
              <a:gd name="connsiteX30" fmla="*/ 688901 w 2749521"/>
              <a:gd name="connsiteY30" fmla="*/ 2331077 h 2485623"/>
              <a:gd name="connsiteX31" fmla="*/ 598749 w 2749521"/>
              <a:gd name="connsiteY31" fmla="*/ 2382592 h 2485623"/>
              <a:gd name="connsiteX32" fmla="*/ 521476 w 2749521"/>
              <a:gd name="connsiteY32" fmla="*/ 2408350 h 2485623"/>
              <a:gd name="connsiteX33" fmla="*/ 482839 w 2749521"/>
              <a:gd name="connsiteY33" fmla="*/ 2434108 h 2485623"/>
              <a:gd name="connsiteX34" fmla="*/ 444202 w 2749521"/>
              <a:gd name="connsiteY34" fmla="*/ 2472744 h 2485623"/>
              <a:gd name="connsiteX35" fmla="*/ 405566 w 2749521"/>
              <a:gd name="connsiteY35" fmla="*/ 2485623 h 2485623"/>
              <a:gd name="connsiteX36" fmla="*/ 366929 w 2749521"/>
              <a:gd name="connsiteY36" fmla="*/ 2472744 h 2485623"/>
              <a:gd name="connsiteX37" fmla="*/ 289656 w 2749521"/>
              <a:gd name="connsiteY37" fmla="*/ 2343955 h 2485623"/>
              <a:gd name="connsiteX38" fmla="*/ 160867 w 2749521"/>
              <a:gd name="connsiteY38" fmla="*/ 2228046 h 2485623"/>
              <a:gd name="connsiteX39" fmla="*/ 57836 w 2749521"/>
              <a:gd name="connsiteY39" fmla="*/ 2112136 h 2485623"/>
              <a:gd name="connsiteX40" fmla="*/ 19199 w 2749521"/>
              <a:gd name="connsiteY40" fmla="*/ 2060620 h 2485623"/>
              <a:gd name="connsiteX41" fmla="*/ 83594 w 2749521"/>
              <a:gd name="connsiteY41" fmla="*/ 2099257 h 2485623"/>
              <a:gd name="connsiteX42" fmla="*/ 186625 w 2749521"/>
              <a:gd name="connsiteY42" fmla="*/ 2215167 h 2485623"/>
              <a:gd name="connsiteX43" fmla="*/ 251019 w 2749521"/>
              <a:gd name="connsiteY43" fmla="*/ 2331077 h 2485623"/>
              <a:gd name="connsiteX44" fmla="*/ 328292 w 2749521"/>
              <a:gd name="connsiteY44" fmla="*/ 2382592 h 2485623"/>
              <a:gd name="connsiteX45" fmla="*/ 354050 w 2749521"/>
              <a:gd name="connsiteY45" fmla="*/ 2421229 h 2485623"/>
              <a:gd name="connsiteX46" fmla="*/ 392687 w 2749521"/>
              <a:gd name="connsiteY46" fmla="*/ 2446986 h 2485623"/>
              <a:gd name="connsiteX47" fmla="*/ 405566 w 2749521"/>
              <a:gd name="connsiteY47" fmla="*/ 2485623 h 2485623"/>
              <a:gd name="connsiteX48" fmla="*/ 457081 w 2749521"/>
              <a:gd name="connsiteY48" fmla="*/ 2356834 h 2485623"/>
              <a:gd name="connsiteX49" fmla="*/ 482839 w 2749521"/>
              <a:gd name="connsiteY49" fmla="*/ 2240924 h 2485623"/>
              <a:gd name="connsiteX50" fmla="*/ 495718 w 2749521"/>
              <a:gd name="connsiteY50" fmla="*/ 2176530 h 2485623"/>
              <a:gd name="connsiteX51" fmla="*/ 508597 w 2749521"/>
              <a:gd name="connsiteY51" fmla="*/ 2137893 h 2485623"/>
              <a:gd name="connsiteX52" fmla="*/ 521476 w 2749521"/>
              <a:gd name="connsiteY52" fmla="*/ 2073499 h 2485623"/>
              <a:gd name="connsiteX53" fmla="*/ 572991 w 2749521"/>
              <a:gd name="connsiteY53" fmla="*/ 1893195 h 2485623"/>
              <a:gd name="connsiteX54" fmla="*/ 598749 w 2749521"/>
              <a:gd name="connsiteY54" fmla="*/ 1751527 h 2485623"/>
              <a:gd name="connsiteX55" fmla="*/ 624507 w 2749521"/>
              <a:gd name="connsiteY55" fmla="*/ 1674254 h 2485623"/>
              <a:gd name="connsiteX56" fmla="*/ 637385 w 2749521"/>
              <a:gd name="connsiteY56" fmla="*/ 1596981 h 2485623"/>
              <a:gd name="connsiteX57" fmla="*/ 688901 w 2749521"/>
              <a:gd name="connsiteY57" fmla="*/ 1468192 h 2485623"/>
              <a:gd name="connsiteX58" fmla="*/ 714659 w 2749521"/>
              <a:gd name="connsiteY58" fmla="*/ 1300767 h 2485623"/>
              <a:gd name="connsiteX59" fmla="*/ 753295 w 2749521"/>
              <a:gd name="connsiteY59" fmla="*/ 1223493 h 2485623"/>
              <a:gd name="connsiteX60" fmla="*/ 779053 w 2749521"/>
              <a:gd name="connsiteY60" fmla="*/ 1159099 h 2485623"/>
              <a:gd name="connsiteX61" fmla="*/ 830569 w 2749521"/>
              <a:gd name="connsiteY61" fmla="*/ 1017431 h 2485623"/>
              <a:gd name="connsiteX62" fmla="*/ 869205 w 2749521"/>
              <a:gd name="connsiteY62" fmla="*/ 965916 h 2485623"/>
              <a:gd name="connsiteX63" fmla="*/ 920721 w 2749521"/>
              <a:gd name="connsiteY63" fmla="*/ 798491 h 2485623"/>
              <a:gd name="connsiteX64" fmla="*/ 946478 w 2749521"/>
              <a:gd name="connsiteY64" fmla="*/ 734096 h 2485623"/>
              <a:gd name="connsiteX65" fmla="*/ 959357 w 2749521"/>
              <a:gd name="connsiteY65" fmla="*/ 682581 h 2485623"/>
              <a:gd name="connsiteX66" fmla="*/ 985115 w 2749521"/>
              <a:gd name="connsiteY66" fmla="*/ 605308 h 2485623"/>
              <a:gd name="connsiteX67" fmla="*/ 997994 w 2749521"/>
              <a:gd name="connsiteY67" fmla="*/ 566671 h 2485623"/>
              <a:gd name="connsiteX68" fmla="*/ 1036630 w 2749521"/>
              <a:gd name="connsiteY68" fmla="*/ 450761 h 2485623"/>
              <a:gd name="connsiteX69" fmla="*/ 1062388 w 2749521"/>
              <a:gd name="connsiteY69" fmla="*/ 270457 h 2485623"/>
              <a:gd name="connsiteX70" fmla="*/ 1075267 w 2749521"/>
              <a:gd name="connsiteY70" fmla="*/ 231820 h 2485623"/>
              <a:gd name="connsiteX71" fmla="*/ 1088146 w 2749521"/>
              <a:gd name="connsiteY71" fmla="*/ 180305 h 2485623"/>
              <a:gd name="connsiteX72" fmla="*/ 1319966 w 2749521"/>
              <a:gd name="connsiteY72" fmla="*/ 180305 h 2485623"/>
              <a:gd name="connsiteX73" fmla="*/ 1397239 w 2749521"/>
              <a:gd name="connsiteY73" fmla="*/ 154547 h 2485623"/>
              <a:gd name="connsiteX74" fmla="*/ 1513149 w 2749521"/>
              <a:gd name="connsiteY74" fmla="*/ 128789 h 2485623"/>
              <a:gd name="connsiteX75" fmla="*/ 1641938 w 2749521"/>
              <a:gd name="connsiteY75" fmla="*/ 90153 h 2485623"/>
              <a:gd name="connsiteX76" fmla="*/ 1706332 w 2749521"/>
              <a:gd name="connsiteY76" fmla="*/ 64395 h 2485623"/>
              <a:gd name="connsiteX77" fmla="*/ 1770726 w 2749521"/>
              <a:gd name="connsiteY77" fmla="*/ 51516 h 2485623"/>
              <a:gd name="connsiteX78" fmla="*/ 1860878 w 2749521"/>
              <a:gd name="connsiteY78" fmla="*/ 25758 h 2485623"/>
              <a:gd name="connsiteX79" fmla="*/ 2144214 w 2749521"/>
              <a:gd name="connsiteY79" fmla="*/ 0 h 2485623"/>
              <a:gd name="connsiteX80" fmla="*/ 2337397 w 2749521"/>
              <a:gd name="connsiteY80" fmla="*/ 25758 h 2485623"/>
              <a:gd name="connsiteX81" fmla="*/ 2401791 w 2749521"/>
              <a:gd name="connsiteY81" fmla="*/ 51516 h 2485623"/>
              <a:gd name="connsiteX82" fmla="*/ 2479064 w 2749521"/>
              <a:gd name="connsiteY82" fmla="*/ 77274 h 2485623"/>
              <a:gd name="connsiteX83" fmla="*/ 2517701 w 2749521"/>
              <a:gd name="connsiteY83" fmla="*/ 90153 h 2485623"/>
              <a:gd name="connsiteX84" fmla="*/ 2749521 w 2749521"/>
              <a:gd name="connsiteY84" fmla="*/ 103031 h 2485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2749521" h="2485623">
                <a:moveTo>
                  <a:pt x="122230" y="2047741"/>
                </a:moveTo>
                <a:cubicBezTo>
                  <a:pt x="225262" y="2116429"/>
                  <a:pt x="100765" y="2026276"/>
                  <a:pt x="186625" y="2112136"/>
                </a:cubicBezTo>
                <a:cubicBezTo>
                  <a:pt x="264501" y="2190012"/>
                  <a:pt x="184453" y="2066310"/>
                  <a:pt x="276777" y="2189409"/>
                </a:cubicBezTo>
                <a:cubicBezTo>
                  <a:pt x="378414" y="2324926"/>
                  <a:pt x="296375" y="2262576"/>
                  <a:pt x="379808" y="2318198"/>
                </a:cubicBezTo>
                <a:cubicBezTo>
                  <a:pt x="388394" y="2331077"/>
                  <a:pt x="399280" y="2342690"/>
                  <a:pt x="405566" y="2356834"/>
                </a:cubicBezTo>
                <a:cubicBezTo>
                  <a:pt x="416593" y="2381645"/>
                  <a:pt x="431323" y="2434108"/>
                  <a:pt x="431323" y="2434108"/>
                </a:cubicBezTo>
                <a:cubicBezTo>
                  <a:pt x="452788" y="2429815"/>
                  <a:pt x="474599" y="2426989"/>
                  <a:pt x="495718" y="2421229"/>
                </a:cubicBezTo>
                <a:cubicBezTo>
                  <a:pt x="521912" y="2414085"/>
                  <a:pt x="572991" y="2395471"/>
                  <a:pt x="572991" y="2395471"/>
                </a:cubicBezTo>
                <a:cubicBezTo>
                  <a:pt x="696243" y="2272219"/>
                  <a:pt x="538437" y="2418506"/>
                  <a:pt x="650264" y="2343955"/>
                </a:cubicBezTo>
                <a:cubicBezTo>
                  <a:pt x="665419" y="2333852"/>
                  <a:pt x="674080" y="2315905"/>
                  <a:pt x="688901" y="2305319"/>
                </a:cubicBezTo>
                <a:cubicBezTo>
                  <a:pt x="704524" y="2294160"/>
                  <a:pt x="725057" y="2291080"/>
                  <a:pt x="740416" y="2279561"/>
                </a:cubicBezTo>
                <a:cubicBezTo>
                  <a:pt x="759844" y="2264990"/>
                  <a:pt x="772037" y="2241972"/>
                  <a:pt x="791932" y="2228046"/>
                </a:cubicBezTo>
                <a:cubicBezTo>
                  <a:pt x="815524" y="2211531"/>
                  <a:pt x="843923" y="2203199"/>
                  <a:pt x="869205" y="2189409"/>
                </a:cubicBezTo>
                <a:cubicBezTo>
                  <a:pt x="891180" y="2177422"/>
                  <a:pt x="912771" y="2164657"/>
                  <a:pt x="933599" y="2150772"/>
                </a:cubicBezTo>
                <a:cubicBezTo>
                  <a:pt x="951459" y="2138866"/>
                  <a:pt x="965916" y="2121735"/>
                  <a:pt x="985115" y="2112136"/>
                </a:cubicBezTo>
                <a:cubicBezTo>
                  <a:pt x="1000947" y="2104220"/>
                  <a:pt x="1019611" y="2104120"/>
                  <a:pt x="1036630" y="2099257"/>
                </a:cubicBezTo>
                <a:cubicBezTo>
                  <a:pt x="1049683" y="2095527"/>
                  <a:pt x="1062556" y="2091145"/>
                  <a:pt x="1075267" y="2086378"/>
                </a:cubicBezTo>
                <a:cubicBezTo>
                  <a:pt x="1096913" y="2078261"/>
                  <a:pt x="1117518" y="2067263"/>
                  <a:pt x="1139661" y="2060620"/>
                </a:cubicBezTo>
                <a:cubicBezTo>
                  <a:pt x="1160628" y="2054330"/>
                  <a:pt x="1182591" y="2052034"/>
                  <a:pt x="1204056" y="2047741"/>
                </a:cubicBezTo>
                <a:cubicBezTo>
                  <a:pt x="1221228" y="2039155"/>
                  <a:pt x="1236566" y="2024699"/>
                  <a:pt x="1255571" y="2021984"/>
                </a:cubicBezTo>
                <a:cubicBezTo>
                  <a:pt x="1269010" y="2020064"/>
                  <a:pt x="1303807" y="2025263"/>
                  <a:pt x="1294208" y="2034862"/>
                </a:cubicBezTo>
                <a:cubicBezTo>
                  <a:pt x="1278730" y="2050340"/>
                  <a:pt x="1251050" y="2042432"/>
                  <a:pt x="1229814" y="2047741"/>
                </a:cubicBezTo>
                <a:cubicBezTo>
                  <a:pt x="1165071" y="2063927"/>
                  <a:pt x="1215495" y="2054900"/>
                  <a:pt x="1152540" y="2086378"/>
                </a:cubicBezTo>
                <a:cubicBezTo>
                  <a:pt x="1126138" y="2099579"/>
                  <a:pt x="1074003" y="2107237"/>
                  <a:pt x="1049509" y="2112136"/>
                </a:cubicBezTo>
                <a:cubicBezTo>
                  <a:pt x="1040923" y="2125015"/>
                  <a:pt x="1036631" y="2142186"/>
                  <a:pt x="1023752" y="2150772"/>
                </a:cubicBezTo>
                <a:cubicBezTo>
                  <a:pt x="1009024" y="2160590"/>
                  <a:pt x="989255" y="2158788"/>
                  <a:pt x="972236" y="2163651"/>
                </a:cubicBezTo>
                <a:cubicBezTo>
                  <a:pt x="959183" y="2167381"/>
                  <a:pt x="946478" y="2172237"/>
                  <a:pt x="933599" y="2176530"/>
                </a:cubicBezTo>
                <a:cubicBezTo>
                  <a:pt x="916427" y="2189409"/>
                  <a:pt x="900721" y="2204517"/>
                  <a:pt x="882084" y="2215167"/>
                </a:cubicBezTo>
                <a:cubicBezTo>
                  <a:pt x="870297" y="2221902"/>
                  <a:pt x="854743" y="2220516"/>
                  <a:pt x="843447" y="2228046"/>
                </a:cubicBezTo>
                <a:cubicBezTo>
                  <a:pt x="746975" y="2292360"/>
                  <a:pt x="858044" y="2248938"/>
                  <a:pt x="766174" y="2279561"/>
                </a:cubicBezTo>
                <a:cubicBezTo>
                  <a:pt x="692937" y="2352800"/>
                  <a:pt x="763452" y="2293802"/>
                  <a:pt x="688901" y="2331077"/>
                </a:cubicBezTo>
                <a:cubicBezTo>
                  <a:pt x="595967" y="2377543"/>
                  <a:pt x="711642" y="2337434"/>
                  <a:pt x="598749" y="2382592"/>
                </a:cubicBezTo>
                <a:cubicBezTo>
                  <a:pt x="573540" y="2392676"/>
                  <a:pt x="544067" y="2393289"/>
                  <a:pt x="521476" y="2408350"/>
                </a:cubicBezTo>
                <a:cubicBezTo>
                  <a:pt x="508597" y="2416936"/>
                  <a:pt x="494730" y="2424199"/>
                  <a:pt x="482839" y="2434108"/>
                </a:cubicBezTo>
                <a:cubicBezTo>
                  <a:pt x="468847" y="2445768"/>
                  <a:pt x="459357" y="2462641"/>
                  <a:pt x="444202" y="2472744"/>
                </a:cubicBezTo>
                <a:cubicBezTo>
                  <a:pt x="432907" y="2480274"/>
                  <a:pt x="418445" y="2481330"/>
                  <a:pt x="405566" y="2485623"/>
                </a:cubicBezTo>
                <a:cubicBezTo>
                  <a:pt x="392687" y="2481330"/>
                  <a:pt x="376528" y="2482343"/>
                  <a:pt x="366929" y="2472744"/>
                </a:cubicBezTo>
                <a:cubicBezTo>
                  <a:pt x="237530" y="2343345"/>
                  <a:pt x="370956" y="2445580"/>
                  <a:pt x="289656" y="2343955"/>
                </a:cubicBezTo>
                <a:cubicBezTo>
                  <a:pt x="204572" y="2237600"/>
                  <a:pt x="237184" y="2296731"/>
                  <a:pt x="160867" y="2228046"/>
                </a:cubicBezTo>
                <a:cubicBezTo>
                  <a:pt x="68665" y="2145065"/>
                  <a:pt x="105493" y="2178855"/>
                  <a:pt x="57836" y="2112136"/>
                </a:cubicBezTo>
                <a:cubicBezTo>
                  <a:pt x="45360" y="2094669"/>
                  <a:pt x="0" y="2070219"/>
                  <a:pt x="19199" y="2060620"/>
                </a:cubicBezTo>
                <a:cubicBezTo>
                  <a:pt x="41589" y="2049425"/>
                  <a:pt x="64220" y="2083406"/>
                  <a:pt x="83594" y="2099257"/>
                </a:cubicBezTo>
                <a:cubicBezTo>
                  <a:pt x="112477" y="2122888"/>
                  <a:pt x="165874" y="2173665"/>
                  <a:pt x="186625" y="2215167"/>
                </a:cubicBezTo>
                <a:cubicBezTo>
                  <a:pt x="210111" y="2262138"/>
                  <a:pt x="190110" y="2290472"/>
                  <a:pt x="251019" y="2331077"/>
                </a:cubicBezTo>
                <a:lnTo>
                  <a:pt x="328292" y="2382592"/>
                </a:lnTo>
                <a:cubicBezTo>
                  <a:pt x="336878" y="2395471"/>
                  <a:pt x="343105" y="2410284"/>
                  <a:pt x="354050" y="2421229"/>
                </a:cubicBezTo>
                <a:cubicBezTo>
                  <a:pt x="364995" y="2432174"/>
                  <a:pt x="383018" y="2434899"/>
                  <a:pt x="392687" y="2446986"/>
                </a:cubicBezTo>
                <a:cubicBezTo>
                  <a:pt x="401168" y="2457587"/>
                  <a:pt x="401273" y="2472744"/>
                  <a:pt x="405566" y="2485623"/>
                </a:cubicBezTo>
                <a:cubicBezTo>
                  <a:pt x="429962" y="2436831"/>
                  <a:pt x="444349" y="2414125"/>
                  <a:pt x="457081" y="2356834"/>
                </a:cubicBezTo>
                <a:cubicBezTo>
                  <a:pt x="465667" y="2318197"/>
                  <a:pt x="474546" y="2279625"/>
                  <a:pt x="482839" y="2240924"/>
                </a:cubicBezTo>
                <a:cubicBezTo>
                  <a:pt x="487426" y="2219520"/>
                  <a:pt x="490409" y="2197766"/>
                  <a:pt x="495718" y="2176530"/>
                </a:cubicBezTo>
                <a:cubicBezTo>
                  <a:pt x="499011" y="2163360"/>
                  <a:pt x="505304" y="2151063"/>
                  <a:pt x="508597" y="2137893"/>
                </a:cubicBezTo>
                <a:cubicBezTo>
                  <a:pt x="513906" y="2116657"/>
                  <a:pt x="515716" y="2094617"/>
                  <a:pt x="521476" y="2073499"/>
                </a:cubicBezTo>
                <a:cubicBezTo>
                  <a:pt x="547722" y="1977262"/>
                  <a:pt x="554606" y="2003504"/>
                  <a:pt x="572991" y="1893195"/>
                </a:cubicBezTo>
                <a:cubicBezTo>
                  <a:pt x="577198" y="1867952"/>
                  <a:pt x="591035" y="1779811"/>
                  <a:pt x="598749" y="1751527"/>
                </a:cubicBezTo>
                <a:cubicBezTo>
                  <a:pt x="605893" y="1725333"/>
                  <a:pt x="615921" y="1700012"/>
                  <a:pt x="624507" y="1674254"/>
                </a:cubicBezTo>
                <a:cubicBezTo>
                  <a:pt x="628800" y="1648496"/>
                  <a:pt x="629596" y="1621905"/>
                  <a:pt x="637385" y="1596981"/>
                </a:cubicBezTo>
                <a:cubicBezTo>
                  <a:pt x="651176" y="1552849"/>
                  <a:pt x="688901" y="1468192"/>
                  <a:pt x="688901" y="1468192"/>
                </a:cubicBezTo>
                <a:cubicBezTo>
                  <a:pt x="697487" y="1412384"/>
                  <a:pt x="700289" y="1355373"/>
                  <a:pt x="714659" y="1300767"/>
                </a:cubicBezTo>
                <a:cubicBezTo>
                  <a:pt x="721988" y="1272917"/>
                  <a:pt x="741378" y="1249710"/>
                  <a:pt x="753295" y="1223493"/>
                </a:cubicBezTo>
                <a:cubicBezTo>
                  <a:pt x="762861" y="1202447"/>
                  <a:pt x="771152" y="1180825"/>
                  <a:pt x="779053" y="1159099"/>
                </a:cubicBezTo>
                <a:cubicBezTo>
                  <a:pt x="789807" y="1129525"/>
                  <a:pt x="813728" y="1047746"/>
                  <a:pt x="830569" y="1017431"/>
                </a:cubicBezTo>
                <a:cubicBezTo>
                  <a:pt x="840993" y="998668"/>
                  <a:pt x="856326" y="983088"/>
                  <a:pt x="869205" y="965916"/>
                </a:cubicBezTo>
                <a:cubicBezTo>
                  <a:pt x="888749" y="897512"/>
                  <a:pt x="896958" y="863840"/>
                  <a:pt x="920721" y="798491"/>
                </a:cubicBezTo>
                <a:cubicBezTo>
                  <a:pt x="928621" y="776764"/>
                  <a:pt x="939167" y="756028"/>
                  <a:pt x="946478" y="734096"/>
                </a:cubicBezTo>
                <a:cubicBezTo>
                  <a:pt x="952075" y="717304"/>
                  <a:pt x="954271" y="699535"/>
                  <a:pt x="959357" y="682581"/>
                </a:cubicBezTo>
                <a:cubicBezTo>
                  <a:pt x="967159" y="656575"/>
                  <a:pt x="976529" y="631066"/>
                  <a:pt x="985115" y="605308"/>
                </a:cubicBezTo>
                <a:cubicBezTo>
                  <a:pt x="989408" y="592429"/>
                  <a:pt x="995332" y="579983"/>
                  <a:pt x="997994" y="566671"/>
                </a:cubicBezTo>
                <a:cubicBezTo>
                  <a:pt x="1014638" y="483451"/>
                  <a:pt x="1001084" y="521856"/>
                  <a:pt x="1036630" y="450761"/>
                </a:cubicBezTo>
                <a:cubicBezTo>
                  <a:pt x="1044644" y="378634"/>
                  <a:pt x="1045985" y="336067"/>
                  <a:pt x="1062388" y="270457"/>
                </a:cubicBezTo>
                <a:cubicBezTo>
                  <a:pt x="1065681" y="257287"/>
                  <a:pt x="1071537" y="244873"/>
                  <a:pt x="1075267" y="231820"/>
                </a:cubicBezTo>
                <a:cubicBezTo>
                  <a:pt x="1080130" y="214801"/>
                  <a:pt x="1083853" y="197477"/>
                  <a:pt x="1088146" y="180305"/>
                </a:cubicBezTo>
                <a:cubicBezTo>
                  <a:pt x="1186694" y="204942"/>
                  <a:pt x="1160891" y="204166"/>
                  <a:pt x="1319966" y="180305"/>
                </a:cubicBezTo>
                <a:cubicBezTo>
                  <a:pt x="1346817" y="176277"/>
                  <a:pt x="1370899" y="161132"/>
                  <a:pt x="1397239" y="154547"/>
                </a:cubicBezTo>
                <a:cubicBezTo>
                  <a:pt x="1469990" y="136359"/>
                  <a:pt x="1431398" y="145139"/>
                  <a:pt x="1513149" y="128789"/>
                </a:cubicBezTo>
                <a:cubicBezTo>
                  <a:pt x="1621030" y="74847"/>
                  <a:pt x="1500828" y="128637"/>
                  <a:pt x="1641938" y="90153"/>
                </a:cubicBezTo>
                <a:cubicBezTo>
                  <a:pt x="1664242" y="84070"/>
                  <a:pt x="1684189" y="71038"/>
                  <a:pt x="1706332" y="64395"/>
                </a:cubicBezTo>
                <a:cubicBezTo>
                  <a:pt x="1727299" y="58105"/>
                  <a:pt x="1749490" y="56825"/>
                  <a:pt x="1770726" y="51516"/>
                </a:cubicBezTo>
                <a:cubicBezTo>
                  <a:pt x="1824578" y="38053"/>
                  <a:pt x="1798249" y="35393"/>
                  <a:pt x="1860878" y="25758"/>
                </a:cubicBezTo>
                <a:cubicBezTo>
                  <a:pt x="1937118" y="14029"/>
                  <a:pt x="2075248" y="5305"/>
                  <a:pt x="2144214" y="0"/>
                </a:cubicBezTo>
                <a:cubicBezTo>
                  <a:pt x="2213707" y="6318"/>
                  <a:pt x="2273402" y="4426"/>
                  <a:pt x="2337397" y="25758"/>
                </a:cubicBezTo>
                <a:cubicBezTo>
                  <a:pt x="2359329" y="33069"/>
                  <a:pt x="2380065" y="43615"/>
                  <a:pt x="2401791" y="51516"/>
                </a:cubicBezTo>
                <a:cubicBezTo>
                  <a:pt x="2427307" y="60795"/>
                  <a:pt x="2453306" y="68688"/>
                  <a:pt x="2479064" y="77274"/>
                </a:cubicBezTo>
                <a:cubicBezTo>
                  <a:pt x="2491943" y="81567"/>
                  <a:pt x="2504262" y="88233"/>
                  <a:pt x="2517701" y="90153"/>
                </a:cubicBezTo>
                <a:cubicBezTo>
                  <a:pt x="2654601" y="109709"/>
                  <a:pt x="2577497" y="103031"/>
                  <a:pt x="2749521" y="103031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5496" y="6381328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dirty="0" smtClean="0"/>
              <a:t>Foto: Miloš Strnad, Muzeum města Brna, 2012— v Špilberk.</a:t>
            </a:r>
            <a:endParaRPr lang="cs-CZ" dirty="0"/>
          </a:p>
        </p:txBody>
      </p:sp>
      <p:sp>
        <p:nvSpPr>
          <p:cNvPr id="6" name="Elipsa 5"/>
          <p:cNvSpPr/>
          <p:nvPr/>
        </p:nvSpPr>
        <p:spPr>
          <a:xfrm>
            <a:off x="4572000" y="548680"/>
            <a:ext cx="216024" cy="21602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537960_297762923630149_156582368_n.jpg"/>
          <p:cNvPicPr>
            <a:picLocks noChangeAspect="1"/>
          </p:cNvPicPr>
          <p:nvPr/>
        </p:nvPicPr>
        <p:blipFill>
          <a:blip r:embed="rId2" cstate="print"/>
          <a:srcRect l="13776" t="26264" r="49398"/>
          <a:stretch>
            <a:fillRect/>
          </a:stretch>
        </p:blipFill>
        <p:spPr>
          <a:xfrm>
            <a:off x="6084168" y="2420888"/>
            <a:ext cx="3059832" cy="4065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64088" y="98072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cs-CZ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cs-CZ" dirty="0" smtClean="0">
                <a:solidFill>
                  <a:schemeClr val="bg2">
                    <a:lumMod val="10000"/>
                  </a:schemeClr>
                </a:solidFill>
              </a:rPr>
              <a:t>Animace </a:t>
            </a:r>
            <a:br>
              <a:rPr lang="cs-CZ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cs-CZ" dirty="0" smtClean="0">
                <a:solidFill>
                  <a:schemeClr val="bg2">
                    <a:lumMod val="10000"/>
                  </a:schemeClr>
                </a:solidFill>
              </a:rPr>
              <a:t>„</a:t>
            </a:r>
            <a:r>
              <a:rPr lang="cs-CZ" dirty="0" smtClean="0"/>
              <a:t>Ó ŽIVLY. </a:t>
            </a:r>
            <a:r>
              <a:rPr lang="cs-CZ" dirty="0" err="1" smtClean="0"/>
              <a:t>Špilberk</a:t>
            </a:r>
            <a:r>
              <a:rPr lang="cs-CZ" dirty="0" smtClean="0"/>
              <a:t>, </a:t>
            </a:r>
            <a:br>
              <a:rPr lang="cs-CZ" dirty="0" smtClean="0"/>
            </a:br>
            <a:r>
              <a:rPr lang="cs-CZ" dirty="0" smtClean="0"/>
              <a:t>dech, proud, žár</a:t>
            </a:r>
            <a:r>
              <a:rPr lang="cs-CZ" dirty="0" smtClean="0">
                <a:solidFill>
                  <a:schemeClr val="bg2">
                    <a:lumMod val="10000"/>
                  </a:schemeClr>
                </a:solidFill>
              </a:rPr>
              <a:t>“ </a:t>
            </a:r>
            <a:br>
              <a:rPr lang="cs-CZ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52462" y="2420888"/>
            <a:ext cx="6208638" cy="4119690"/>
          </a:xfrm>
          <a:prstGeom prst="rect">
            <a:avLst/>
          </a:prstGeom>
          <a:solidFill>
            <a:schemeClr val="accent1">
              <a:alpha val="54000"/>
            </a:schemeClr>
          </a:solidFill>
          <a:ln>
            <a:noFill/>
          </a:ln>
          <a:effectLst>
            <a:softEdge rad="112500"/>
          </a:effectLst>
        </p:spPr>
      </p:pic>
      <p:sp>
        <p:nvSpPr>
          <p:cNvPr id="11" name="Volný tvar 10"/>
          <p:cNvSpPr/>
          <p:nvPr/>
        </p:nvSpPr>
        <p:spPr>
          <a:xfrm>
            <a:off x="3203848" y="260648"/>
            <a:ext cx="2749521" cy="2485623"/>
          </a:xfrm>
          <a:custGeom>
            <a:avLst/>
            <a:gdLst>
              <a:gd name="connsiteX0" fmla="*/ 122230 w 2749521"/>
              <a:gd name="connsiteY0" fmla="*/ 2047741 h 2485623"/>
              <a:gd name="connsiteX1" fmla="*/ 186625 w 2749521"/>
              <a:gd name="connsiteY1" fmla="*/ 2112136 h 2485623"/>
              <a:gd name="connsiteX2" fmla="*/ 276777 w 2749521"/>
              <a:gd name="connsiteY2" fmla="*/ 2189409 h 2485623"/>
              <a:gd name="connsiteX3" fmla="*/ 379808 w 2749521"/>
              <a:gd name="connsiteY3" fmla="*/ 2318198 h 2485623"/>
              <a:gd name="connsiteX4" fmla="*/ 405566 w 2749521"/>
              <a:gd name="connsiteY4" fmla="*/ 2356834 h 2485623"/>
              <a:gd name="connsiteX5" fmla="*/ 431323 w 2749521"/>
              <a:gd name="connsiteY5" fmla="*/ 2434108 h 2485623"/>
              <a:gd name="connsiteX6" fmla="*/ 495718 w 2749521"/>
              <a:gd name="connsiteY6" fmla="*/ 2421229 h 2485623"/>
              <a:gd name="connsiteX7" fmla="*/ 572991 w 2749521"/>
              <a:gd name="connsiteY7" fmla="*/ 2395471 h 2485623"/>
              <a:gd name="connsiteX8" fmla="*/ 650264 w 2749521"/>
              <a:gd name="connsiteY8" fmla="*/ 2343955 h 2485623"/>
              <a:gd name="connsiteX9" fmla="*/ 688901 w 2749521"/>
              <a:gd name="connsiteY9" fmla="*/ 2305319 h 2485623"/>
              <a:gd name="connsiteX10" fmla="*/ 740416 w 2749521"/>
              <a:gd name="connsiteY10" fmla="*/ 2279561 h 2485623"/>
              <a:gd name="connsiteX11" fmla="*/ 791932 w 2749521"/>
              <a:gd name="connsiteY11" fmla="*/ 2228046 h 2485623"/>
              <a:gd name="connsiteX12" fmla="*/ 869205 w 2749521"/>
              <a:gd name="connsiteY12" fmla="*/ 2189409 h 2485623"/>
              <a:gd name="connsiteX13" fmla="*/ 933599 w 2749521"/>
              <a:gd name="connsiteY13" fmla="*/ 2150772 h 2485623"/>
              <a:gd name="connsiteX14" fmla="*/ 985115 w 2749521"/>
              <a:gd name="connsiteY14" fmla="*/ 2112136 h 2485623"/>
              <a:gd name="connsiteX15" fmla="*/ 1036630 w 2749521"/>
              <a:gd name="connsiteY15" fmla="*/ 2099257 h 2485623"/>
              <a:gd name="connsiteX16" fmla="*/ 1075267 w 2749521"/>
              <a:gd name="connsiteY16" fmla="*/ 2086378 h 2485623"/>
              <a:gd name="connsiteX17" fmla="*/ 1139661 w 2749521"/>
              <a:gd name="connsiteY17" fmla="*/ 2060620 h 2485623"/>
              <a:gd name="connsiteX18" fmla="*/ 1204056 w 2749521"/>
              <a:gd name="connsiteY18" fmla="*/ 2047741 h 2485623"/>
              <a:gd name="connsiteX19" fmla="*/ 1255571 w 2749521"/>
              <a:gd name="connsiteY19" fmla="*/ 2021984 h 2485623"/>
              <a:gd name="connsiteX20" fmla="*/ 1294208 w 2749521"/>
              <a:gd name="connsiteY20" fmla="*/ 2034862 h 2485623"/>
              <a:gd name="connsiteX21" fmla="*/ 1229814 w 2749521"/>
              <a:gd name="connsiteY21" fmla="*/ 2047741 h 2485623"/>
              <a:gd name="connsiteX22" fmla="*/ 1152540 w 2749521"/>
              <a:gd name="connsiteY22" fmla="*/ 2086378 h 2485623"/>
              <a:gd name="connsiteX23" fmla="*/ 1049509 w 2749521"/>
              <a:gd name="connsiteY23" fmla="*/ 2112136 h 2485623"/>
              <a:gd name="connsiteX24" fmla="*/ 1023752 w 2749521"/>
              <a:gd name="connsiteY24" fmla="*/ 2150772 h 2485623"/>
              <a:gd name="connsiteX25" fmla="*/ 972236 w 2749521"/>
              <a:gd name="connsiteY25" fmla="*/ 2163651 h 2485623"/>
              <a:gd name="connsiteX26" fmla="*/ 933599 w 2749521"/>
              <a:gd name="connsiteY26" fmla="*/ 2176530 h 2485623"/>
              <a:gd name="connsiteX27" fmla="*/ 882084 w 2749521"/>
              <a:gd name="connsiteY27" fmla="*/ 2215167 h 2485623"/>
              <a:gd name="connsiteX28" fmla="*/ 843447 w 2749521"/>
              <a:gd name="connsiteY28" fmla="*/ 2228046 h 2485623"/>
              <a:gd name="connsiteX29" fmla="*/ 766174 w 2749521"/>
              <a:gd name="connsiteY29" fmla="*/ 2279561 h 2485623"/>
              <a:gd name="connsiteX30" fmla="*/ 688901 w 2749521"/>
              <a:gd name="connsiteY30" fmla="*/ 2331077 h 2485623"/>
              <a:gd name="connsiteX31" fmla="*/ 598749 w 2749521"/>
              <a:gd name="connsiteY31" fmla="*/ 2382592 h 2485623"/>
              <a:gd name="connsiteX32" fmla="*/ 521476 w 2749521"/>
              <a:gd name="connsiteY32" fmla="*/ 2408350 h 2485623"/>
              <a:gd name="connsiteX33" fmla="*/ 482839 w 2749521"/>
              <a:gd name="connsiteY33" fmla="*/ 2434108 h 2485623"/>
              <a:gd name="connsiteX34" fmla="*/ 444202 w 2749521"/>
              <a:gd name="connsiteY34" fmla="*/ 2472744 h 2485623"/>
              <a:gd name="connsiteX35" fmla="*/ 405566 w 2749521"/>
              <a:gd name="connsiteY35" fmla="*/ 2485623 h 2485623"/>
              <a:gd name="connsiteX36" fmla="*/ 366929 w 2749521"/>
              <a:gd name="connsiteY36" fmla="*/ 2472744 h 2485623"/>
              <a:gd name="connsiteX37" fmla="*/ 289656 w 2749521"/>
              <a:gd name="connsiteY37" fmla="*/ 2343955 h 2485623"/>
              <a:gd name="connsiteX38" fmla="*/ 160867 w 2749521"/>
              <a:gd name="connsiteY38" fmla="*/ 2228046 h 2485623"/>
              <a:gd name="connsiteX39" fmla="*/ 57836 w 2749521"/>
              <a:gd name="connsiteY39" fmla="*/ 2112136 h 2485623"/>
              <a:gd name="connsiteX40" fmla="*/ 19199 w 2749521"/>
              <a:gd name="connsiteY40" fmla="*/ 2060620 h 2485623"/>
              <a:gd name="connsiteX41" fmla="*/ 83594 w 2749521"/>
              <a:gd name="connsiteY41" fmla="*/ 2099257 h 2485623"/>
              <a:gd name="connsiteX42" fmla="*/ 186625 w 2749521"/>
              <a:gd name="connsiteY42" fmla="*/ 2215167 h 2485623"/>
              <a:gd name="connsiteX43" fmla="*/ 251019 w 2749521"/>
              <a:gd name="connsiteY43" fmla="*/ 2331077 h 2485623"/>
              <a:gd name="connsiteX44" fmla="*/ 328292 w 2749521"/>
              <a:gd name="connsiteY44" fmla="*/ 2382592 h 2485623"/>
              <a:gd name="connsiteX45" fmla="*/ 354050 w 2749521"/>
              <a:gd name="connsiteY45" fmla="*/ 2421229 h 2485623"/>
              <a:gd name="connsiteX46" fmla="*/ 392687 w 2749521"/>
              <a:gd name="connsiteY46" fmla="*/ 2446986 h 2485623"/>
              <a:gd name="connsiteX47" fmla="*/ 405566 w 2749521"/>
              <a:gd name="connsiteY47" fmla="*/ 2485623 h 2485623"/>
              <a:gd name="connsiteX48" fmla="*/ 457081 w 2749521"/>
              <a:gd name="connsiteY48" fmla="*/ 2356834 h 2485623"/>
              <a:gd name="connsiteX49" fmla="*/ 482839 w 2749521"/>
              <a:gd name="connsiteY49" fmla="*/ 2240924 h 2485623"/>
              <a:gd name="connsiteX50" fmla="*/ 495718 w 2749521"/>
              <a:gd name="connsiteY50" fmla="*/ 2176530 h 2485623"/>
              <a:gd name="connsiteX51" fmla="*/ 508597 w 2749521"/>
              <a:gd name="connsiteY51" fmla="*/ 2137893 h 2485623"/>
              <a:gd name="connsiteX52" fmla="*/ 521476 w 2749521"/>
              <a:gd name="connsiteY52" fmla="*/ 2073499 h 2485623"/>
              <a:gd name="connsiteX53" fmla="*/ 572991 w 2749521"/>
              <a:gd name="connsiteY53" fmla="*/ 1893195 h 2485623"/>
              <a:gd name="connsiteX54" fmla="*/ 598749 w 2749521"/>
              <a:gd name="connsiteY54" fmla="*/ 1751527 h 2485623"/>
              <a:gd name="connsiteX55" fmla="*/ 624507 w 2749521"/>
              <a:gd name="connsiteY55" fmla="*/ 1674254 h 2485623"/>
              <a:gd name="connsiteX56" fmla="*/ 637385 w 2749521"/>
              <a:gd name="connsiteY56" fmla="*/ 1596981 h 2485623"/>
              <a:gd name="connsiteX57" fmla="*/ 688901 w 2749521"/>
              <a:gd name="connsiteY57" fmla="*/ 1468192 h 2485623"/>
              <a:gd name="connsiteX58" fmla="*/ 714659 w 2749521"/>
              <a:gd name="connsiteY58" fmla="*/ 1300767 h 2485623"/>
              <a:gd name="connsiteX59" fmla="*/ 753295 w 2749521"/>
              <a:gd name="connsiteY59" fmla="*/ 1223493 h 2485623"/>
              <a:gd name="connsiteX60" fmla="*/ 779053 w 2749521"/>
              <a:gd name="connsiteY60" fmla="*/ 1159099 h 2485623"/>
              <a:gd name="connsiteX61" fmla="*/ 830569 w 2749521"/>
              <a:gd name="connsiteY61" fmla="*/ 1017431 h 2485623"/>
              <a:gd name="connsiteX62" fmla="*/ 869205 w 2749521"/>
              <a:gd name="connsiteY62" fmla="*/ 965916 h 2485623"/>
              <a:gd name="connsiteX63" fmla="*/ 920721 w 2749521"/>
              <a:gd name="connsiteY63" fmla="*/ 798491 h 2485623"/>
              <a:gd name="connsiteX64" fmla="*/ 946478 w 2749521"/>
              <a:gd name="connsiteY64" fmla="*/ 734096 h 2485623"/>
              <a:gd name="connsiteX65" fmla="*/ 959357 w 2749521"/>
              <a:gd name="connsiteY65" fmla="*/ 682581 h 2485623"/>
              <a:gd name="connsiteX66" fmla="*/ 985115 w 2749521"/>
              <a:gd name="connsiteY66" fmla="*/ 605308 h 2485623"/>
              <a:gd name="connsiteX67" fmla="*/ 997994 w 2749521"/>
              <a:gd name="connsiteY67" fmla="*/ 566671 h 2485623"/>
              <a:gd name="connsiteX68" fmla="*/ 1036630 w 2749521"/>
              <a:gd name="connsiteY68" fmla="*/ 450761 h 2485623"/>
              <a:gd name="connsiteX69" fmla="*/ 1062388 w 2749521"/>
              <a:gd name="connsiteY69" fmla="*/ 270457 h 2485623"/>
              <a:gd name="connsiteX70" fmla="*/ 1075267 w 2749521"/>
              <a:gd name="connsiteY70" fmla="*/ 231820 h 2485623"/>
              <a:gd name="connsiteX71" fmla="*/ 1088146 w 2749521"/>
              <a:gd name="connsiteY71" fmla="*/ 180305 h 2485623"/>
              <a:gd name="connsiteX72" fmla="*/ 1319966 w 2749521"/>
              <a:gd name="connsiteY72" fmla="*/ 180305 h 2485623"/>
              <a:gd name="connsiteX73" fmla="*/ 1397239 w 2749521"/>
              <a:gd name="connsiteY73" fmla="*/ 154547 h 2485623"/>
              <a:gd name="connsiteX74" fmla="*/ 1513149 w 2749521"/>
              <a:gd name="connsiteY74" fmla="*/ 128789 h 2485623"/>
              <a:gd name="connsiteX75" fmla="*/ 1641938 w 2749521"/>
              <a:gd name="connsiteY75" fmla="*/ 90153 h 2485623"/>
              <a:gd name="connsiteX76" fmla="*/ 1706332 w 2749521"/>
              <a:gd name="connsiteY76" fmla="*/ 64395 h 2485623"/>
              <a:gd name="connsiteX77" fmla="*/ 1770726 w 2749521"/>
              <a:gd name="connsiteY77" fmla="*/ 51516 h 2485623"/>
              <a:gd name="connsiteX78" fmla="*/ 1860878 w 2749521"/>
              <a:gd name="connsiteY78" fmla="*/ 25758 h 2485623"/>
              <a:gd name="connsiteX79" fmla="*/ 2144214 w 2749521"/>
              <a:gd name="connsiteY79" fmla="*/ 0 h 2485623"/>
              <a:gd name="connsiteX80" fmla="*/ 2337397 w 2749521"/>
              <a:gd name="connsiteY80" fmla="*/ 25758 h 2485623"/>
              <a:gd name="connsiteX81" fmla="*/ 2401791 w 2749521"/>
              <a:gd name="connsiteY81" fmla="*/ 51516 h 2485623"/>
              <a:gd name="connsiteX82" fmla="*/ 2479064 w 2749521"/>
              <a:gd name="connsiteY82" fmla="*/ 77274 h 2485623"/>
              <a:gd name="connsiteX83" fmla="*/ 2517701 w 2749521"/>
              <a:gd name="connsiteY83" fmla="*/ 90153 h 2485623"/>
              <a:gd name="connsiteX84" fmla="*/ 2749521 w 2749521"/>
              <a:gd name="connsiteY84" fmla="*/ 103031 h 2485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2749521" h="2485623">
                <a:moveTo>
                  <a:pt x="122230" y="2047741"/>
                </a:moveTo>
                <a:cubicBezTo>
                  <a:pt x="225262" y="2116429"/>
                  <a:pt x="100765" y="2026276"/>
                  <a:pt x="186625" y="2112136"/>
                </a:cubicBezTo>
                <a:cubicBezTo>
                  <a:pt x="264501" y="2190012"/>
                  <a:pt x="184453" y="2066310"/>
                  <a:pt x="276777" y="2189409"/>
                </a:cubicBezTo>
                <a:cubicBezTo>
                  <a:pt x="378414" y="2324926"/>
                  <a:pt x="296375" y="2262576"/>
                  <a:pt x="379808" y="2318198"/>
                </a:cubicBezTo>
                <a:cubicBezTo>
                  <a:pt x="388394" y="2331077"/>
                  <a:pt x="399280" y="2342690"/>
                  <a:pt x="405566" y="2356834"/>
                </a:cubicBezTo>
                <a:cubicBezTo>
                  <a:pt x="416593" y="2381645"/>
                  <a:pt x="431323" y="2434108"/>
                  <a:pt x="431323" y="2434108"/>
                </a:cubicBezTo>
                <a:cubicBezTo>
                  <a:pt x="452788" y="2429815"/>
                  <a:pt x="474599" y="2426989"/>
                  <a:pt x="495718" y="2421229"/>
                </a:cubicBezTo>
                <a:cubicBezTo>
                  <a:pt x="521912" y="2414085"/>
                  <a:pt x="572991" y="2395471"/>
                  <a:pt x="572991" y="2395471"/>
                </a:cubicBezTo>
                <a:cubicBezTo>
                  <a:pt x="696243" y="2272219"/>
                  <a:pt x="538437" y="2418506"/>
                  <a:pt x="650264" y="2343955"/>
                </a:cubicBezTo>
                <a:cubicBezTo>
                  <a:pt x="665419" y="2333852"/>
                  <a:pt x="674080" y="2315905"/>
                  <a:pt x="688901" y="2305319"/>
                </a:cubicBezTo>
                <a:cubicBezTo>
                  <a:pt x="704524" y="2294160"/>
                  <a:pt x="725057" y="2291080"/>
                  <a:pt x="740416" y="2279561"/>
                </a:cubicBezTo>
                <a:cubicBezTo>
                  <a:pt x="759844" y="2264990"/>
                  <a:pt x="772037" y="2241972"/>
                  <a:pt x="791932" y="2228046"/>
                </a:cubicBezTo>
                <a:cubicBezTo>
                  <a:pt x="815524" y="2211531"/>
                  <a:pt x="843923" y="2203199"/>
                  <a:pt x="869205" y="2189409"/>
                </a:cubicBezTo>
                <a:cubicBezTo>
                  <a:pt x="891180" y="2177422"/>
                  <a:pt x="912771" y="2164657"/>
                  <a:pt x="933599" y="2150772"/>
                </a:cubicBezTo>
                <a:cubicBezTo>
                  <a:pt x="951459" y="2138866"/>
                  <a:pt x="965916" y="2121735"/>
                  <a:pt x="985115" y="2112136"/>
                </a:cubicBezTo>
                <a:cubicBezTo>
                  <a:pt x="1000947" y="2104220"/>
                  <a:pt x="1019611" y="2104120"/>
                  <a:pt x="1036630" y="2099257"/>
                </a:cubicBezTo>
                <a:cubicBezTo>
                  <a:pt x="1049683" y="2095527"/>
                  <a:pt x="1062556" y="2091145"/>
                  <a:pt x="1075267" y="2086378"/>
                </a:cubicBezTo>
                <a:cubicBezTo>
                  <a:pt x="1096913" y="2078261"/>
                  <a:pt x="1117518" y="2067263"/>
                  <a:pt x="1139661" y="2060620"/>
                </a:cubicBezTo>
                <a:cubicBezTo>
                  <a:pt x="1160628" y="2054330"/>
                  <a:pt x="1182591" y="2052034"/>
                  <a:pt x="1204056" y="2047741"/>
                </a:cubicBezTo>
                <a:cubicBezTo>
                  <a:pt x="1221228" y="2039155"/>
                  <a:pt x="1236566" y="2024699"/>
                  <a:pt x="1255571" y="2021984"/>
                </a:cubicBezTo>
                <a:cubicBezTo>
                  <a:pt x="1269010" y="2020064"/>
                  <a:pt x="1303807" y="2025263"/>
                  <a:pt x="1294208" y="2034862"/>
                </a:cubicBezTo>
                <a:cubicBezTo>
                  <a:pt x="1278730" y="2050340"/>
                  <a:pt x="1251050" y="2042432"/>
                  <a:pt x="1229814" y="2047741"/>
                </a:cubicBezTo>
                <a:cubicBezTo>
                  <a:pt x="1165071" y="2063927"/>
                  <a:pt x="1215495" y="2054900"/>
                  <a:pt x="1152540" y="2086378"/>
                </a:cubicBezTo>
                <a:cubicBezTo>
                  <a:pt x="1126138" y="2099579"/>
                  <a:pt x="1074003" y="2107237"/>
                  <a:pt x="1049509" y="2112136"/>
                </a:cubicBezTo>
                <a:cubicBezTo>
                  <a:pt x="1040923" y="2125015"/>
                  <a:pt x="1036631" y="2142186"/>
                  <a:pt x="1023752" y="2150772"/>
                </a:cubicBezTo>
                <a:cubicBezTo>
                  <a:pt x="1009024" y="2160590"/>
                  <a:pt x="989255" y="2158788"/>
                  <a:pt x="972236" y="2163651"/>
                </a:cubicBezTo>
                <a:cubicBezTo>
                  <a:pt x="959183" y="2167381"/>
                  <a:pt x="946478" y="2172237"/>
                  <a:pt x="933599" y="2176530"/>
                </a:cubicBezTo>
                <a:cubicBezTo>
                  <a:pt x="916427" y="2189409"/>
                  <a:pt x="900721" y="2204517"/>
                  <a:pt x="882084" y="2215167"/>
                </a:cubicBezTo>
                <a:cubicBezTo>
                  <a:pt x="870297" y="2221902"/>
                  <a:pt x="854743" y="2220516"/>
                  <a:pt x="843447" y="2228046"/>
                </a:cubicBezTo>
                <a:cubicBezTo>
                  <a:pt x="746975" y="2292360"/>
                  <a:pt x="858044" y="2248938"/>
                  <a:pt x="766174" y="2279561"/>
                </a:cubicBezTo>
                <a:cubicBezTo>
                  <a:pt x="692937" y="2352800"/>
                  <a:pt x="763452" y="2293802"/>
                  <a:pt x="688901" y="2331077"/>
                </a:cubicBezTo>
                <a:cubicBezTo>
                  <a:pt x="595967" y="2377543"/>
                  <a:pt x="711642" y="2337434"/>
                  <a:pt x="598749" y="2382592"/>
                </a:cubicBezTo>
                <a:cubicBezTo>
                  <a:pt x="573540" y="2392676"/>
                  <a:pt x="544067" y="2393289"/>
                  <a:pt x="521476" y="2408350"/>
                </a:cubicBezTo>
                <a:cubicBezTo>
                  <a:pt x="508597" y="2416936"/>
                  <a:pt x="494730" y="2424199"/>
                  <a:pt x="482839" y="2434108"/>
                </a:cubicBezTo>
                <a:cubicBezTo>
                  <a:pt x="468847" y="2445768"/>
                  <a:pt x="459357" y="2462641"/>
                  <a:pt x="444202" y="2472744"/>
                </a:cubicBezTo>
                <a:cubicBezTo>
                  <a:pt x="432907" y="2480274"/>
                  <a:pt x="418445" y="2481330"/>
                  <a:pt x="405566" y="2485623"/>
                </a:cubicBezTo>
                <a:cubicBezTo>
                  <a:pt x="392687" y="2481330"/>
                  <a:pt x="376528" y="2482343"/>
                  <a:pt x="366929" y="2472744"/>
                </a:cubicBezTo>
                <a:cubicBezTo>
                  <a:pt x="237530" y="2343345"/>
                  <a:pt x="370956" y="2445580"/>
                  <a:pt x="289656" y="2343955"/>
                </a:cubicBezTo>
                <a:cubicBezTo>
                  <a:pt x="204572" y="2237600"/>
                  <a:pt x="237184" y="2296731"/>
                  <a:pt x="160867" y="2228046"/>
                </a:cubicBezTo>
                <a:cubicBezTo>
                  <a:pt x="68665" y="2145065"/>
                  <a:pt x="105493" y="2178855"/>
                  <a:pt x="57836" y="2112136"/>
                </a:cubicBezTo>
                <a:cubicBezTo>
                  <a:pt x="45360" y="2094669"/>
                  <a:pt x="0" y="2070219"/>
                  <a:pt x="19199" y="2060620"/>
                </a:cubicBezTo>
                <a:cubicBezTo>
                  <a:pt x="41589" y="2049425"/>
                  <a:pt x="64220" y="2083406"/>
                  <a:pt x="83594" y="2099257"/>
                </a:cubicBezTo>
                <a:cubicBezTo>
                  <a:pt x="112477" y="2122888"/>
                  <a:pt x="165874" y="2173665"/>
                  <a:pt x="186625" y="2215167"/>
                </a:cubicBezTo>
                <a:cubicBezTo>
                  <a:pt x="210111" y="2262138"/>
                  <a:pt x="190110" y="2290472"/>
                  <a:pt x="251019" y="2331077"/>
                </a:cubicBezTo>
                <a:lnTo>
                  <a:pt x="328292" y="2382592"/>
                </a:lnTo>
                <a:cubicBezTo>
                  <a:pt x="336878" y="2395471"/>
                  <a:pt x="343105" y="2410284"/>
                  <a:pt x="354050" y="2421229"/>
                </a:cubicBezTo>
                <a:cubicBezTo>
                  <a:pt x="364995" y="2432174"/>
                  <a:pt x="383018" y="2434899"/>
                  <a:pt x="392687" y="2446986"/>
                </a:cubicBezTo>
                <a:cubicBezTo>
                  <a:pt x="401168" y="2457587"/>
                  <a:pt x="401273" y="2472744"/>
                  <a:pt x="405566" y="2485623"/>
                </a:cubicBezTo>
                <a:cubicBezTo>
                  <a:pt x="429962" y="2436831"/>
                  <a:pt x="444349" y="2414125"/>
                  <a:pt x="457081" y="2356834"/>
                </a:cubicBezTo>
                <a:cubicBezTo>
                  <a:pt x="465667" y="2318197"/>
                  <a:pt x="474546" y="2279625"/>
                  <a:pt x="482839" y="2240924"/>
                </a:cubicBezTo>
                <a:cubicBezTo>
                  <a:pt x="487426" y="2219520"/>
                  <a:pt x="490409" y="2197766"/>
                  <a:pt x="495718" y="2176530"/>
                </a:cubicBezTo>
                <a:cubicBezTo>
                  <a:pt x="499011" y="2163360"/>
                  <a:pt x="505304" y="2151063"/>
                  <a:pt x="508597" y="2137893"/>
                </a:cubicBezTo>
                <a:cubicBezTo>
                  <a:pt x="513906" y="2116657"/>
                  <a:pt x="515716" y="2094617"/>
                  <a:pt x="521476" y="2073499"/>
                </a:cubicBezTo>
                <a:cubicBezTo>
                  <a:pt x="547722" y="1977262"/>
                  <a:pt x="554606" y="2003504"/>
                  <a:pt x="572991" y="1893195"/>
                </a:cubicBezTo>
                <a:cubicBezTo>
                  <a:pt x="577198" y="1867952"/>
                  <a:pt x="591035" y="1779811"/>
                  <a:pt x="598749" y="1751527"/>
                </a:cubicBezTo>
                <a:cubicBezTo>
                  <a:pt x="605893" y="1725333"/>
                  <a:pt x="615921" y="1700012"/>
                  <a:pt x="624507" y="1674254"/>
                </a:cubicBezTo>
                <a:cubicBezTo>
                  <a:pt x="628800" y="1648496"/>
                  <a:pt x="629596" y="1621905"/>
                  <a:pt x="637385" y="1596981"/>
                </a:cubicBezTo>
                <a:cubicBezTo>
                  <a:pt x="651176" y="1552849"/>
                  <a:pt x="688901" y="1468192"/>
                  <a:pt x="688901" y="1468192"/>
                </a:cubicBezTo>
                <a:cubicBezTo>
                  <a:pt x="697487" y="1412384"/>
                  <a:pt x="700289" y="1355373"/>
                  <a:pt x="714659" y="1300767"/>
                </a:cubicBezTo>
                <a:cubicBezTo>
                  <a:pt x="721988" y="1272917"/>
                  <a:pt x="741378" y="1249710"/>
                  <a:pt x="753295" y="1223493"/>
                </a:cubicBezTo>
                <a:cubicBezTo>
                  <a:pt x="762861" y="1202447"/>
                  <a:pt x="771152" y="1180825"/>
                  <a:pt x="779053" y="1159099"/>
                </a:cubicBezTo>
                <a:cubicBezTo>
                  <a:pt x="789807" y="1129525"/>
                  <a:pt x="813728" y="1047746"/>
                  <a:pt x="830569" y="1017431"/>
                </a:cubicBezTo>
                <a:cubicBezTo>
                  <a:pt x="840993" y="998668"/>
                  <a:pt x="856326" y="983088"/>
                  <a:pt x="869205" y="965916"/>
                </a:cubicBezTo>
                <a:cubicBezTo>
                  <a:pt x="888749" y="897512"/>
                  <a:pt x="896958" y="863840"/>
                  <a:pt x="920721" y="798491"/>
                </a:cubicBezTo>
                <a:cubicBezTo>
                  <a:pt x="928621" y="776764"/>
                  <a:pt x="939167" y="756028"/>
                  <a:pt x="946478" y="734096"/>
                </a:cubicBezTo>
                <a:cubicBezTo>
                  <a:pt x="952075" y="717304"/>
                  <a:pt x="954271" y="699535"/>
                  <a:pt x="959357" y="682581"/>
                </a:cubicBezTo>
                <a:cubicBezTo>
                  <a:pt x="967159" y="656575"/>
                  <a:pt x="976529" y="631066"/>
                  <a:pt x="985115" y="605308"/>
                </a:cubicBezTo>
                <a:cubicBezTo>
                  <a:pt x="989408" y="592429"/>
                  <a:pt x="995332" y="579983"/>
                  <a:pt x="997994" y="566671"/>
                </a:cubicBezTo>
                <a:cubicBezTo>
                  <a:pt x="1014638" y="483451"/>
                  <a:pt x="1001084" y="521856"/>
                  <a:pt x="1036630" y="450761"/>
                </a:cubicBezTo>
                <a:cubicBezTo>
                  <a:pt x="1044644" y="378634"/>
                  <a:pt x="1045985" y="336067"/>
                  <a:pt x="1062388" y="270457"/>
                </a:cubicBezTo>
                <a:cubicBezTo>
                  <a:pt x="1065681" y="257287"/>
                  <a:pt x="1071537" y="244873"/>
                  <a:pt x="1075267" y="231820"/>
                </a:cubicBezTo>
                <a:cubicBezTo>
                  <a:pt x="1080130" y="214801"/>
                  <a:pt x="1083853" y="197477"/>
                  <a:pt x="1088146" y="180305"/>
                </a:cubicBezTo>
                <a:cubicBezTo>
                  <a:pt x="1186694" y="204942"/>
                  <a:pt x="1160891" y="204166"/>
                  <a:pt x="1319966" y="180305"/>
                </a:cubicBezTo>
                <a:cubicBezTo>
                  <a:pt x="1346817" y="176277"/>
                  <a:pt x="1370899" y="161132"/>
                  <a:pt x="1397239" y="154547"/>
                </a:cubicBezTo>
                <a:cubicBezTo>
                  <a:pt x="1469990" y="136359"/>
                  <a:pt x="1431398" y="145139"/>
                  <a:pt x="1513149" y="128789"/>
                </a:cubicBezTo>
                <a:cubicBezTo>
                  <a:pt x="1621030" y="74847"/>
                  <a:pt x="1500828" y="128637"/>
                  <a:pt x="1641938" y="90153"/>
                </a:cubicBezTo>
                <a:cubicBezTo>
                  <a:pt x="1664242" y="84070"/>
                  <a:pt x="1684189" y="71038"/>
                  <a:pt x="1706332" y="64395"/>
                </a:cubicBezTo>
                <a:cubicBezTo>
                  <a:pt x="1727299" y="58105"/>
                  <a:pt x="1749490" y="56825"/>
                  <a:pt x="1770726" y="51516"/>
                </a:cubicBezTo>
                <a:cubicBezTo>
                  <a:pt x="1824578" y="38053"/>
                  <a:pt x="1798249" y="35393"/>
                  <a:pt x="1860878" y="25758"/>
                </a:cubicBezTo>
                <a:cubicBezTo>
                  <a:pt x="1937118" y="14029"/>
                  <a:pt x="2075248" y="5305"/>
                  <a:pt x="2144214" y="0"/>
                </a:cubicBezTo>
                <a:cubicBezTo>
                  <a:pt x="2213707" y="6318"/>
                  <a:pt x="2273402" y="4426"/>
                  <a:pt x="2337397" y="25758"/>
                </a:cubicBezTo>
                <a:cubicBezTo>
                  <a:pt x="2359329" y="33069"/>
                  <a:pt x="2380065" y="43615"/>
                  <a:pt x="2401791" y="51516"/>
                </a:cubicBezTo>
                <a:cubicBezTo>
                  <a:pt x="2427307" y="60795"/>
                  <a:pt x="2453306" y="68688"/>
                  <a:pt x="2479064" y="77274"/>
                </a:cubicBezTo>
                <a:cubicBezTo>
                  <a:pt x="2491943" y="81567"/>
                  <a:pt x="2504262" y="88233"/>
                  <a:pt x="2517701" y="90153"/>
                </a:cubicBezTo>
                <a:cubicBezTo>
                  <a:pt x="2654601" y="109709"/>
                  <a:pt x="2577497" y="103031"/>
                  <a:pt x="2749521" y="103031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5868144" y="332656"/>
            <a:ext cx="216024" cy="21602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179512" y="648866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Foto: Miloš Strnad, Muzeum města Brna, 2012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Bez názvu 1.jpg"/>
          <p:cNvPicPr>
            <a:picLocks noChangeAspect="1"/>
          </p:cNvPicPr>
          <p:nvPr/>
        </p:nvPicPr>
        <p:blipFill>
          <a:blip r:embed="rId2" cstate="print"/>
          <a:srcRect l="27264" r="-2530"/>
          <a:stretch>
            <a:fillRect/>
          </a:stretch>
        </p:blipFill>
        <p:spPr>
          <a:xfrm>
            <a:off x="-468560" y="0"/>
            <a:ext cx="10081120" cy="685800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2556792" y="0"/>
            <a:ext cx="7772400" cy="1470025"/>
          </a:xfrm>
        </p:spPr>
        <p:txBody>
          <a:bodyPr>
            <a:normAutofit/>
          </a:bodyPr>
          <a:lstStyle/>
          <a:p>
            <a:r>
              <a:rPr lang="cs-CZ" b="1" dirty="0" smtClean="0"/>
              <a:t>Literatura:</a:t>
            </a:r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0" y="1268760"/>
            <a:ext cx="9144000" cy="17526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cs-CZ" sz="5600" dirty="0" smtClean="0">
                <a:solidFill>
                  <a:schemeClr val="tx1"/>
                </a:solidFill>
              </a:rPr>
              <a:t>MACHARÁČKOVÁ, Marcela a Barbora SVÁTKOVÁ. Výtvarně na hradě </a:t>
            </a:r>
            <a:r>
              <a:rPr lang="cs-CZ" sz="5600" dirty="0" err="1" smtClean="0">
                <a:solidFill>
                  <a:schemeClr val="tx1"/>
                </a:solidFill>
              </a:rPr>
              <a:t>Špilberku</a:t>
            </a:r>
            <a:r>
              <a:rPr lang="cs-CZ" sz="5600" dirty="0" smtClean="0">
                <a:solidFill>
                  <a:schemeClr val="tx1"/>
                </a:solidFill>
              </a:rPr>
              <a:t>: projekt pedagogické praxe studentů Katedry výtvarné výchovy </a:t>
            </a:r>
            <a:r>
              <a:rPr lang="cs-CZ" sz="5600" dirty="0" err="1" smtClean="0">
                <a:solidFill>
                  <a:schemeClr val="tx1"/>
                </a:solidFill>
              </a:rPr>
              <a:t>PdF</a:t>
            </a:r>
            <a:r>
              <a:rPr lang="cs-CZ" sz="5600" dirty="0" smtClean="0">
                <a:solidFill>
                  <a:schemeClr val="tx1"/>
                </a:solidFill>
              </a:rPr>
              <a:t> MU v doprovodných programech Muzea města Brna : animační programy a dílny, workshopy a hradní animace. Brno: Masarykova univerzita, 2010, 1 sv. </a:t>
            </a:r>
            <a:r>
              <a:rPr lang="cs-CZ" sz="5600" dirty="0" err="1" smtClean="0">
                <a:solidFill>
                  <a:schemeClr val="tx1"/>
                </a:solidFill>
              </a:rPr>
              <a:t>nestr</a:t>
            </a:r>
            <a:r>
              <a:rPr lang="cs-CZ" sz="5600" dirty="0" smtClean="0">
                <a:solidFill>
                  <a:schemeClr val="tx1"/>
                </a:solidFill>
              </a:rPr>
              <a:t>. ISBN </a:t>
            </a:r>
            <a:r>
              <a:rPr lang="cs-CZ" sz="5600" dirty="0" smtClean="0">
                <a:solidFill>
                  <a:schemeClr val="tx1"/>
                </a:solidFill>
              </a:rPr>
              <a:t>978-802-</a:t>
            </a:r>
          </a:p>
          <a:p>
            <a:pPr algn="l"/>
            <a:endParaRPr lang="cs-CZ" sz="5600" dirty="0" smtClean="0">
              <a:solidFill>
                <a:schemeClr val="tx1"/>
              </a:solidFill>
            </a:endParaRPr>
          </a:p>
          <a:p>
            <a:pPr algn="l"/>
            <a:r>
              <a:rPr lang="cs-CZ" sz="5600" dirty="0" smtClean="0">
                <a:solidFill>
                  <a:schemeClr val="tx1"/>
                </a:solidFill>
              </a:rPr>
              <a:t>SVÁTKOVÁ, Barbora. Animace z obou stran. 2008. 1. </a:t>
            </a:r>
            <a:r>
              <a:rPr lang="cs-CZ" sz="5600" dirty="0" err="1" smtClean="0">
                <a:solidFill>
                  <a:schemeClr val="tx1"/>
                </a:solidFill>
              </a:rPr>
              <a:t>vyd</a:t>
            </a:r>
            <a:r>
              <a:rPr lang="cs-CZ" sz="5600" dirty="0" smtClean="0">
                <a:solidFill>
                  <a:schemeClr val="tx1"/>
                </a:solidFill>
              </a:rPr>
              <a:t>. Brno : Katedry výtvarné výchovy </a:t>
            </a:r>
            <a:r>
              <a:rPr lang="cs-CZ" sz="5600" dirty="0" err="1" smtClean="0">
                <a:solidFill>
                  <a:schemeClr val="tx1"/>
                </a:solidFill>
              </a:rPr>
              <a:t>PdF</a:t>
            </a:r>
            <a:r>
              <a:rPr lang="cs-CZ" sz="5600" dirty="0" smtClean="0">
                <a:solidFill>
                  <a:schemeClr val="tx1"/>
                </a:solidFill>
              </a:rPr>
              <a:t> MU, grafická úprava </a:t>
            </a:r>
            <a:r>
              <a:rPr lang="cs-CZ" sz="5600" dirty="0" smtClean="0">
                <a:solidFill>
                  <a:schemeClr val="tx1"/>
                </a:solidFill>
              </a:rPr>
              <a:t>Milan Katovský</a:t>
            </a:r>
            <a:r>
              <a:rPr lang="cs-CZ" sz="5600" dirty="0" smtClean="0">
                <a:solidFill>
                  <a:schemeClr val="tx1"/>
                </a:solidFill>
              </a:rPr>
              <a:t>, 2008. katalog</a:t>
            </a:r>
            <a:r>
              <a:rPr lang="cs-CZ" sz="5600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cs-CZ" sz="5600" dirty="0" smtClean="0">
              <a:solidFill>
                <a:schemeClr val="tx1"/>
              </a:solidFill>
            </a:endParaRPr>
          </a:p>
          <a:p>
            <a:pPr algn="l"/>
            <a:r>
              <a:rPr lang="cs-CZ" sz="5600" dirty="0" smtClean="0">
                <a:solidFill>
                  <a:schemeClr val="tx1"/>
                </a:solidFill>
              </a:rPr>
              <a:t>SVÁTKOVÁ, Barbora. Můžu tam mrknout: Galerijní pedagogika ve výstavních institucích České republiky, Slovenska a Rakouska. Střih a</a:t>
            </a:r>
            <a:br>
              <a:rPr lang="cs-CZ" sz="5600" dirty="0" smtClean="0">
                <a:solidFill>
                  <a:schemeClr val="tx1"/>
                </a:solidFill>
              </a:rPr>
            </a:br>
            <a:r>
              <a:rPr lang="cs-CZ" sz="5600" dirty="0" smtClean="0">
                <a:solidFill>
                  <a:schemeClr val="tx1"/>
                </a:solidFill>
              </a:rPr>
              <a:t>zpracování, spolupráce Tomáš Rybníček. 2008. </a:t>
            </a:r>
            <a:r>
              <a:rPr lang="cs-CZ" sz="5600" dirty="0" err="1" smtClean="0">
                <a:solidFill>
                  <a:schemeClr val="tx1"/>
                </a:solidFill>
              </a:rPr>
              <a:t>vyd</a:t>
            </a:r>
            <a:r>
              <a:rPr lang="cs-CZ" sz="5600" dirty="0" smtClean="0">
                <a:solidFill>
                  <a:schemeClr val="tx1"/>
                </a:solidFill>
              </a:rPr>
              <a:t>. Brno : MU, 2008. 1. </a:t>
            </a:r>
            <a:r>
              <a:rPr lang="cs-CZ" sz="5600" dirty="0" err="1" smtClean="0">
                <a:solidFill>
                  <a:schemeClr val="tx1"/>
                </a:solidFill>
              </a:rPr>
              <a:t>vyd</a:t>
            </a:r>
            <a:r>
              <a:rPr lang="cs-CZ" sz="5600" dirty="0" smtClean="0">
                <a:solidFill>
                  <a:schemeClr val="tx1"/>
                </a:solidFill>
              </a:rPr>
              <a:t>. 3 DVD s doprovodným tištěným materiálem.</a:t>
            </a:r>
            <a:br>
              <a:rPr lang="cs-CZ" sz="5600" dirty="0" smtClean="0">
                <a:solidFill>
                  <a:schemeClr val="tx1"/>
                </a:solidFill>
              </a:rPr>
            </a:br>
            <a:r>
              <a:rPr lang="cs-CZ" sz="5600" dirty="0" smtClean="0">
                <a:solidFill>
                  <a:schemeClr val="tx1"/>
                </a:solidFill>
              </a:rPr>
              <a:t>ISBN 978-80-210-4530-9.</a:t>
            </a:r>
            <a:endParaRPr lang="cs-CZ" sz="5600" dirty="0" smtClean="0">
              <a:solidFill>
                <a:schemeClr val="tx1"/>
              </a:solidFill>
            </a:endParaRPr>
          </a:p>
          <a:p>
            <a:pPr algn="l"/>
            <a:endParaRPr lang="cs-CZ" sz="1800" dirty="0" smtClean="0">
              <a:solidFill>
                <a:schemeClr val="tx1"/>
              </a:solidFill>
            </a:endParaRPr>
          </a:p>
          <a:p>
            <a:pPr algn="l"/>
            <a:endParaRPr lang="cs-CZ" sz="1800" dirty="0" smtClean="0">
              <a:solidFill>
                <a:schemeClr val="tx1"/>
              </a:solidFill>
            </a:endParaRPr>
          </a:p>
          <a:p>
            <a:pPr algn="l"/>
            <a:endParaRPr lang="cs-CZ" sz="1800" dirty="0" smtClean="0">
              <a:solidFill>
                <a:schemeClr val="tx1"/>
              </a:solidFill>
            </a:endParaRPr>
          </a:p>
          <a:p>
            <a:pPr algn="l"/>
            <a:endParaRPr lang="cs-CZ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Bez názvu 1.jpg"/>
          <p:cNvPicPr>
            <a:picLocks noChangeAspect="1"/>
          </p:cNvPicPr>
          <p:nvPr/>
        </p:nvPicPr>
        <p:blipFill>
          <a:blip r:embed="rId2" cstate="print"/>
          <a:srcRect l="27264" r="-2530"/>
          <a:stretch>
            <a:fillRect/>
          </a:stretch>
        </p:blipFill>
        <p:spPr>
          <a:xfrm>
            <a:off x="-468560" y="0"/>
            <a:ext cx="10081120" cy="685800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2556792" y="0"/>
            <a:ext cx="7772400" cy="1470025"/>
          </a:xfrm>
        </p:spPr>
        <p:txBody>
          <a:bodyPr>
            <a:normAutofit/>
          </a:bodyPr>
          <a:lstStyle/>
          <a:p>
            <a:r>
              <a:rPr lang="cs-CZ" b="1" dirty="0" smtClean="0"/>
              <a:t>Internet:</a:t>
            </a:r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8892480" cy="17526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1400" dirty="0" smtClean="0">
                <a:solidFill>
                  <a:schemeClr val="tx1"/>
                </a:solidFill>
              </a:rPr>
              <a:t>Hrad </a:t>
            </a:r>
            <a:r>
              <a:rPr lang="cs-CZ" sz="1400" dirty="0" err="1" smtClean="0">
                <a:solidFill>
                  <a:schemeClr val="tx1"/>
                </a:solidFill>
              </a:rPr>
              <a:t>Špilberk</a:t>
            </a:r>
            <a:r>
              <a:rPr lang="cs-CZ" sz="1400" dirty="0" smtClean="0">
                <a:solidFill>
                  <a:schemeClr val="tx1"/>
                </a:solidFill>
              </a:rPr>
              <a:t>: Dětský ateliér [online]. [cit. 2012-12-12]. Dostupné z: http://www.</a:t>
            </a:r>
            <a:r>
              <a:rPr lang="cs-CZ" sz="1400" dirty="0" err="1" smtClean="0">
                <a:solidFill>
                  <a:schemeClr val="tx1"/>
                </a:solidFill>
              </a:rPr>
              <a:t>spilberk.cz</a:t>
            </a:r>
            <a:r>
              <a:rPr lang="cs-CZ" sz="1400" dirty="0" smtClean="0">
                <a:solidFill>
                  <a:schemeClr val="tx1"/>
                </a:solidFill>
              </a:rPr>
              <a:t>/?</a:t>
            </a:r>
            <a:r>
              <a:rPr lang="cs-CZ" sz="1400" dirty="0" err="1" smtClean="0">
                <a:solidFill>
                  <a:schemeClr val="tx1"/>
                </a:solidFill>
              </a:rPr>
              <a:t>pg</a:t>
            </a:r>
            <a:r>
              <a:rPr lang="cs-CZ" sz="1400" dirty="0" smtClean="0">
                <a:solidFill>
                  <a:schemeClr val="tx1"/>
                </a:solidFill>
              </a:rPr>
              <a:t>=zobraz&amp;co=</a:t>
            </a:r>
            <a:r>
              <a:rPr lang="cs-CZ" sz="1400" dirty="0" err="1" smtClean="0">
                <a:solidFill>
                  <a:schemeClr val="tx1"/>
                </a:solidFill>
              </a:rPr>
              <a:t>detsky</a:t>
            </a:r>
            <a:r>
              <a:rPr lang="cs-CZ" sz="1400" dirty="0" smtClean="0">
                <a:solidFill>
                  <a:schemeClr val="tx1"/>
                </a:solidFill>
              </a:rPr>
              <a:t>-atelier </a:t>
            </a:r>
            <a:endParaRPr lang="cs-CZ" sz="1400" dirty="0" smtClean="0">
              <a:solidFill>
                <a:schemeClr val="tx1"/>
              </a:solidFill>
            </a:endParaRPr>
          </a:p>
          <a:p>
            <a:pPr algn="l"/>
            <a:endParaRPr lang="cs-CZ" sz="1400" dirty="0" smtClean="0">
              <a:solidFill>
                <a:schemeClr val="tx1"/>
              </a:solidFill>
            </a:endParaRPr>
          </a:p>
          <a:p>
            <a:pPr algn="l"/>
            <a:r>
              <a:rPr lang="cs-CZ" sz="1400" dirty="0" smtClean="0">
                <a:solidFill>
                  <a:schemeClr val="tx1"/>
                </a:solidFill>
              </a:rPr>
              <a:t>Barbora Svátková [online]. Masarykova univerzita. Brno [cit. 2012-12-12]. Dostupné z: https://is.muni.cz/auth/osoba/barbora.svatkova?studium=613000;so=nx </a:t>
            </a:r>
            <a:endParaRPr lang="cs-CZ" sz="1400" dirty="0" smtClean="0">
              <a:solidFill>
                <a:schemeClr val="tx1"/>
              </a:solidFill>
            </a:endParaRPr>
          </a:p>
          <a:p>
            <a:pPr algn="l"/>
            <a:endParaRPr lang="cs-CZ" sz="1400" dirty="0" smtClean="0">
              <a:solidFill>
                <a:schemeClr val="tx1"/>
              </a:solidFill>
            </a:endParaRPr>
          </a:p>
          <a:p>
            <a:pPr algn="l"/>
            <a:endParaRPr lang="cs-CZ" sz="1400" dirty="0" smtClean="0">
              <a:solidFill>
                <a:schemeClr val="tx1"/>
              </a:solidFill>
            </a:endParaRPr>
          </a:p>
          <a:p>
            <a:pPr algn="l"/>
            <a:r>
              <a:rPr lang="cs-CZ" sz="1400" dirty="0" smtClean="0">
                <a:solidFill>
                  <a:schemeClr val="tx1"/>
                </a:solidFill>
              </a:rPr>
              <a:t/>
            </a:r>
            <a:br>
              <a:rPr lang="cs-CZ" sz="1400" dirty="0" smtClean="0">
                <a:solidFill>
                  <a:schemeClr val="tx1"/>
                </a:solidFill>
              </a:rPr>
            </a:br>
            <a:endParaRPr lang="cs-CZ" sz="1400" dirty="0" smtClean="0">
              <a:solidFill>
                <a:schemeClr val="tx1"/>
              </a:solidFill>
            </a:endParaRPr>
          </a:p>
          <a:p>
            <a:pPr algn="l"/>
            <a:endParaRPr lang="cs-CZ" sz="1400" dirty="0" smtClean="0">
              <a:solidFill>
                <a:schemeClr val="tx1"/>
              </a:solidFill>
            </a:endParaRPr>
          </a:p>
          <a:p>
            <a:pPr algn="l"/>
            <a:endParaRPr lang="cs-CZ" sz="1400" dirty="0" smtClean="0">
              <a:solidFill>
                <a:schemeClr val="tx1"/>
              </a:solidFill>
            </a:endParaRPr>
          </a:p>
          <a:p>
            <a:pPr algn="l"/>
            <a:endParaRPr lang="cs-CZ" sz="1400" dirty="0" smtClean="0">
              <a:solidFill>
                <a:schemeClr val="tx1"/>
              </a:solidFill>
            </a:endParaRPr>
          </a:p>
          <a:p>
            <a:pPr algn="l"/>
            <a:endParaRPr lang="cs-CZ" sz="1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Bez názvu 1.jpg"/>
          <p:cNvPicPr>
            <a:picLocks noChangeAspect="1"/>
          </p:cNvPicPr>
          <p:nvPr/>
        </p:nvPicPr>
        <p:blipFill>
          <a:blip r:embed="rId2" cstate="print"/>
          <a:srcRect l="27264" r="-2530"/>
          <a:stretch>
            <a:fillRect/>
          </a:stretch>
        </p:blipFill>
        <p:spPr>
          <a:xfrm>
            <a:off x="-468560" y="-2"/>
            <a:ext cx="10081120" cy="685800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2348880"/>
            <a:ext cx="7772400" cy="1470025"/>
          </a:xfrm>
        </p:spPr>
        <p:txBody>
          <a:bodyPr>
            <a:normAutofit/>
          </a:bodyPr>
          <a:lstStyle/>
          <a:p>
            <a:r>
              <a:rPr lang="cs-CZ" b="1" dirty="0" smtClean="0"/>
              <a:t> za hlavní informace děkuji Barboře Svátkové</a:t>
            </a:r>
            <a:endParaRPr lang="cs-CZ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 descr="PA311231.JPG"/>
          <p:cNvPicPr>
            <a:picLocks noChangeAspect="1"/>
          </p:cNvPicPr>
          <p:nvPr/>
        </p:nvPicPr>
        <p:blipFill>
          <a:blip r:embed="rId2" cstate="print"/>
          <a:srcRect t="30051" b="22049"/>
          <a:stretch>
            <a:fillRect/>
          </a:stretch>
        </p:blipFill>
        <p:spPr>
          <a:xfrm>
            <a:off x="0" y="0"/>
            <a:ext cx="9144000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755576" y="328498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1AA1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MgA</a:t>
            </a:r>
            <a: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1AA1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Mgr. Barbora Svátková, </a:t>
            </a:r>
            <a:r>
              <a:rPr kumimoji="0" lang="cs-CZ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1AA1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Ph.D</a:t>
            </a:r>
            <a: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1AA1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cs-CZ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Volný tvar 7"/>
          <p:cNvSpPr/>
          <p:nvPr/>
        </p:nvSpPr>
        <p:spPr>
          <a:xfrm>
            <a:off x="0" y="4293096"/>
            <a:ext cx="930615" cy="620858"/>
          </a:xfrm>
          <a:custGeom>
            <a:avLst/>
            <a:gdLst>
              <a:gd name="connsiteX0" fmla="*/ 115910 w 793531"/>
              <a:gd name="connsiteY0" fmla="*/ 309960 h 620858"/>
              <a:gd name="connsiteX1" fmla="*/ 270456 w 793531"/>
              <a:gd name="connsiteY1" fmla="*/ 297081 h 620858"/>
              <a:gd name="connsiteX2" fmla="*/ 321972 w 793531"/>
              <a:gd name="connsiteY2" fmla="*/ 284202 h 620858"/>
              <a:gd name="connsiteX3" fmla="*/ 425003 w 793531"/>
              <a:gd name="connsiteY3" fmla="*/ 271323 h 620858"/>
              <a:gd name="connsiteX4" fmla="*/ 399245 w 793531"/>
              <a:gd name="connsiteY4" fmla="*/ 297081 h 620858"/>
              <a:gd name="connsiteX5" fmla="*/ 296214 w 793531"/>
              <a:gd name="connsiteY5" fmla="*/ 309960 h 620858"/>
              <a:gd name="connsiteX6" fmla="*/ 141668 w 793531"/>
              <a:gd name="connsiteY6" fmla="*/ 322838 h 620858"/>
              <a:gd name="connsiteX7" fmla="*/ 103031 w 793531"/>
              <a:gd name="connsiteY7" fmla="*/ 335717 h 620858"/>
              <a:gd name="connsiteX8" fmla="*/ 553792 w 793531"/>
              <a:gd name="connsiteY8" fmla="*/ 309960 h 620858"/>
              <a:gd name="connsiteX9" fmla="*/ 682580 w 793531"/>
              <a:gd name="connsiteY9" fmla="*/ 322838 h 620858"/>
              <a:gd name="connsiteX10" fmla="*/ 566670 w 793531"/>
              <a:gd name="connsiteY10" fmla="*/ 219807 h 620858"/>
              <a:gd name="connsiteX11" fmla="*/ 515155 w 793531"/>
              <a:gd name="connsiteY11" fmla="*/ 181171 h 620858"/>
              <a:gd name="connsiteX12" fmla="*/ 476518 w 793531"/>
              <a:gd name="connsiteY12" fmla="*/ 103898 h 620858"/>
              <a:gd name="connsiteX13" fmla="*/ 450761 w 793531"/>
              <a:gd name="connsiteY13" fmla="*/ 26624 h 620858"/>
              <a:gd name="connsiteX14" fmla="*/ 463639 w 793531"/>
              <a:gd name="connsiteY14" fmla="*/ 91019 h 620858"/>
              <a:gd name="connsiteX15" fmla="*/ 540913 w 793531"/>
              <a:gd name="connsiteY15" fmla="*/ 142534 h 620858"/>
              <a:gd name="connsiteX16" fmla="*/ 579549 w 793531"/>
              <a:gd name="connsiteY16" fmla="*/ 168292 h 620858"/>
              <a:gd name="connsiteX17" fmla="*/ 618186 w 793531"/>
              <a:gd name="connsiteY17" fmla="*/ 181171 h 620858"/>
              <a:gd name="connsiteX18" fmla="*/ 656823 w 793531"/>
              <a:gd name="connsiteY18" fmla="*/ 219807 h 620858"/>
              <a:gd name="connsiteX19" fmla="*/ 695459 w 793531"/>
              <a:gd name="connsiteY19" fmla="*/ 245565 h 620858"/>
              <a:gd name="connsiteX20" fmla="*/ 708338 w 793531"/>
              <a:gd name="connsiteY20" fmla="*/ 284202 h 620858"/>
              <a:gd name="connsiteX21" fmla="*/ 746975 w 793531"/>
              <a:gd name="connsiteY21" fmla="*/ 322838 h 620858"/>
              <a:gd name="connsiteX22" fmla="*/ 669701 w 793531"/>
              <a:gd name="connsiteY22" fmla="*/ 374354 h 620858"/>
              <a:gd name="connsiteX23" fmla="*/ 618186 w 793531"/>
              <a:gd name="connsiteY23" fmla="*/ 451627 h 620858"/>
              <a:gd name="connsiteX24" fmla="*/ 566670 w 793531"/>
              <a:gd name="connsiteY24" fmla="*/ 528900 h 620858"/>
              <a:gd name="connsiteX25" fmla="*/ 540913 w 793531"/>
              <a:gd name="connsiteY25" fmla="*/ 567537 h 620858"/>
              <a:gd name="connsiteX26" fmla="*/ 515155 w 793531"/>
              <a:gd name="connsiteY26" fmla="*/ 606174 h 620858"/>
              <a:gd name="connsiteX27" fmla="*/ 553792 w 793531"/>
              <a:gd name="connsiteY27" fmla="*/ 528900 h 620858"/>
              <a:gd name="connsiteX28" fmla="*/ 592428 w 793531"/>
              <a:gd name="connsiteY28" fmla="*/ 503143 h 620858"/>
              <a:gd name="connsiteX29" fmla="*/ 682580 w 793531"/>
              <a:gd name="connsiteY29" fmla="*/ 412991 h 620858"/>
              <a:gd name="connsiteX30" fmla="*/ 708338 w 793531"/>
              <a:gd name="connsiteY30" fmla="*/ 374354 h 620858"/>
              <a:gd name="connsiteX31" fmla="*/ 695459 w 793531"/>
              <a:gd name="connsiteY31" fmla="*/ 335717 h 620858"/>
              <a:gd name="connsiteX32" fmla="*/ 579549 w 793531"/>
              <a:gd name="connsiteY32" fmla="*/ 258444 h 620858"/>
              <a:gd name="connsiteX33" fmla="*/ 540913 w 793531"/>
              <a:gd name="connsiteY33" fmla="*/ 232686 h 620858"/>
              <a:gd name="connsiteX34" fmla="*/ 463639 w 793531"/>
              <a:gd name="connsiteY34" fmla="*/ 155413 h 620858"/>
              <a:gd name="connsiteX35" fmla="*/ 528034 w 793531"/>
              <a:gd name="connsiteY35" fmla="*/ 181171 h 620858"/>
              <a:gd name="connsiteX36" fmla="*/ 579549 w 793531"/>
              <a:gd name="connsiteY36" fmla="*/ 219807 h 620858"/>
              <a:gd name="connsiteX37" fmla="*/ 656823 w 793531"/>
              <a:gd name="connsiteY37" fmla="*/ 271323 h 620858"/>
              <a:gd name="connsiteX38" fmla="*/ 695459 w 793531"/>
              <a:gd name="connsiteY38" fmla="*/ 297081 h 620858"/>
              <a:gd name="connsiteX39" fmla="*/ 734096 w 793531"/>
              <a:gd name="connsiteY39" fmla="*/ 309960 h 620858"/>
              <a:gd name="connsiteX40" fmla="*/ 682580 w 793531"/>
              <a:gd name="connsiteY40" fmla="*/ 322838 h 620858"/>
              <a:gd name="connsiteX41" fmla="*/ 643944 w 793531"/>
              <a:gd name="connsiteY41" fmla="*/ 297081 h 620858"/>
              <a:gd name="connsiteX42" fmla="*/ 592428 w 793531"/>
              <a:gd name="connsiteY42" fmla="*/ 284202 h 620858"/>
              <a:gd name="connsiteX43" fmla="*/ 515155 w 793531"/>
              <a:gd name="connsiteY43" fmla="*/ 271323 h 620858"/>
              <a:gd name="connsiteX44" fmla="*/ 386366 w 793531"/>
              <a:gd name="connsiteY44" fmla="*/ 245565 h 620858"/>
              <a:gd name="connsiteX45" fmla="*/ 0 w 793531"/>
              <a:gd name="connsiteY45" fmla="*/ 245565 h 620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93531" h="620858">
                <a:moveTo>
                  <a:pt x="115910" y="309960"/>
                </a:moveTo>
                <a:cubicBezTo>
                  <a:pt x="167425" y="305667"/>
                  <a:pt x="219161" y="303493"/>
                  <a:pt x="270456" y="297081"/>
                </a:cubicBezTo>
                <a:cubicBezTo>
                  <a:pt x="288020" y="294886"/>
                  <a:pt x="304512" y="287112"/>
                  <a:pt x="321972" y="284202"/>
                </a:cubicBezTo>
                <a:cubicBezTo>
                  <a:pt x="356112" y="278512"/>
                  <a:pt x="390659" y="275616"/>
                  <a:pt x="425003" y="271323"/>
                </a:cubicBezTo>
                <a:cubicBezTo>
                  <a:pt x="793531" y="291797"/>
                  <a:pt x="677609" y="277198"/>
                  <a:pt x="399245" y="297081"/>
                </a:cubicBezTo>
                <a:cubicBezTo>
                  <a:pt x="364722" y="299547"/>
                  <a:pt x="330653" y="306516"/>
                  <a:pt x="296214" y="309960"/>
                </a:cubicBezTo>
                <a:cubicBezTo>
                  <a:pt x="244777" y="315104"/>
                  <a:pt x="193183" y="318545"/>
                  <a:pt x="141668" y="322838"/>
                </a:cubicBezTo>
                <a:cubicBezTo>
                  <a:pt x="128789" y="327131"/>
                  <a:pt x="89455" y="335717"/>
                  <a:pt x="103031" y="335717"/>
                </a:cubicBezTo>
                <a:cubicBezTo>
                  <a:pt x="488812" y="335717"/>
                  <a:pt x="388708" y="364984"/>
                  <a:pt x="553792" y="309960"/>
                </a:cubicBezTo>
                <a:cubicBezTo>
                  <a:pt x="596721" y="314253"/>
                  <a:pt x="655629" y="356528"/>
                  <a:pt x="682580" y="322838"/>
                </a:cubicBezTo>
                <a:cubicBezTo>
                  <a:pt x="699345" y="301882"/>
                  <a:pt x="591006" y="237190"/>
                  <a:pt x="566670" y="219807"/>
                </a:cubicBezTo>
                <a:cubicBezTo>
                  <a:pt x="549204" y="207331"/>
                  <a:pt x="532327" y="194050"/>
                  <a:pt x="515155" y="181171"/>
                </a:cubicBezTo>
                <a:cubicBezTo>
                  <a:pt x="468181" y="40250"/>
                  <a:pt x="543099" y="253707"/>
                  <a:pt x="476518" y="103898"/>
                </a:cubicBezTo>
                <a:cubicBezTo>
                  <a:pt x="465491" y="79087"/>
                  <a:pt x="445437" y="0"/>
                  <a:pt x="450761" y="26624"/>
                </a:cubicBezTo>
                <a:cubicBezTo>
                  <a:pt x="455054" y="48089"/>
                  <a:pt x="453850" y="71440"/>
                  <a:pt x="463639" y="91019"/>
                </a:cubicBezTo>
                <a:cubicBezTo>
                  <a:pt x="482933" y="129607"/>
                  <a:pt x="506570" y="131086"/>
                  <a:pt x="540913" y="142534"/>
                </a:cubicBezTo>
                <a:cubicBezTo>
                  <a:pt x="553792" y="151120"/>
                  <a:pt x="565705" y="161370"/>
                  <a:pt x="579549" y="168292"/>
                </a:cubicBezTo>
                <a:cubicBezTo>
                  <a:pt x="591691" y="174363"/>
                  <a:pt x="606890" y="173641"/>
                  <a:pt x="618186" y="181171"/>
                </a:cubicBezTo>
                <a:cubicBezTo>
                  <a:pt x="633341" y="191274"/>
                  <a:pt x="642831" y="208147"/>
                  <a:pt x="656823" y="219807"/>
                </a:cubicBezTo>
                <a:cubicBezTo>
                  <a:pt x="668714" y="229716"/>
                  <a:pt x="682580" y="236979"/>
                  <a:pt x="695459" y="245565"/>
                </a:cubicBezTo>
                <a:cubicBezTo>
                  <a:pt x="699752" y="258444"/>
                  <a:pt x="700808" y="272906"/>
                  <a:pt x="708338" y="284202"/>
                </a:cubicBezTo>
                <a:cubicBezTo>
                  <a:pt x="718441" y="299356"/>
                  <a:pt x="754150" y="306097"/>
                  <a:pt x="746975" y="322838"/>
                </a:cubicBezTo>
                <a:cubicBezTo>
                  <a:pt x="734780" y="351292"/>
                  <a:pt x="669701" y="374354"/>
                  <a:pt x="669701" y="374354"/>
                </a:cubicBezTo>
                <a:cubicBezTo>
                  <a:pt x="645072" y="448246"/>
                  <a:pt x="674461" y="379275"/>
                  <a:pt x="618186" y="451627"/>
                </a:cubicBezTo>
                <a:cubicBezTo>
                  <a:pt x="599180" y="476063"/>
                  <a:pt x="583842" y="503142"/>
                  <a:pt x="566670" y="528900"/>
                </a:cubicBezTo>
                <a:lnTo>
                  <a:pt x="540913" y="567537"/>
                </a:lnTo>
                <a:cubicBezTo>
                  <a:pt x="532327" y="580416"/>
                  <a:pt x="510260" y="620858"/>
                  <a:pt x="515155" y="606174"/>
                </a:cubicBezTo>
                <a:cubicBezTo>
                  <a:pt x="525630" y="574750"/>
                  <a:pt x="528826" y="553866"/>
                  <a:pt x="553792" y="528900"/>
                </a:cubicBezTo>
                <a:cubicBezTo>
                  <a:pt x="564737" y="517955"/>
                  <a:pt x="579549" y="511729"/>
                  <a:pt x="592428" y="503143"/>
                </a:cubicBezTo>
                <a:cubicBezTo>
                  <a:pt x="651474" y="414574"/>
                  <a:pt x="614575" y="435658"/>
                  <a:pt x="682580" y="412991"/>
                </a:cubicBezTo>
                <a:cubicBezTo>
                  <a:pt x="691166" y="400112"/>
                  <a:pt x="697393" y="385299"/>
                  <a:pt x="708338" y="374354"/>
                </a:cubicBezTo>
                <a:cubicBezTo>
                  <a:pt x="747472" y="335220"/>
                  <a:pt x="778265" y="356418"/>
                  <a:pt x="695459" y="335717"/>
                </a:cubicBezTo>
                <a:lnTo>
                  <a:pt x="579549" y="258444"/>
                </a:lnTo>
                <a:cubicBezTo>
                  <a:pt x="566670" y="249858"/>
                  <a:pt x="551858" y="243631"/>
                  <a:pt x="540913" y="232686"/>
                </a:cubicBezTo>
                <a:cubicBezTo>
                  <a:pt x="515155" y="206928"/>
                  <a:pt x="429817" y="141884"/>
                  <a:pt x="463639" y="155413"/>
                </a:cubicBezTo>
                <a:cubicBezTo>
                  <a:pt x="485104" y="163999"/>
                  <a:pt x="507825" y="169944"/>
                  <a:pt x="528034" y="181171"/>
                </a:cubicBezTo>
                <a:cubicBezTo>
                  <a:pt x="546797" y="191595"/>
                  <a:pt x="561965" y="207498"/>
                  <a:pt x="579549" y="219807"/>
                </a:cubicBezTo>
                <a:cubicBezTo>
                  <a:pt x="604910" y="237560"/>
                  <a:pt x="631065" y="254151"/>
                  <a:pt x="656823" y="271323"/>
                </a:cubicBezTo>
                <a:cubicBezTo>
                  <a:pt x="669702" y="279909"/>
                  <a:pt x="680775" y="292186"/>
                  <a:pt x="695459" y="297081"/>
                </a:cubicBezTo>
                <a:lnTo>
                  <a:pt x="734096" y="309960"/>
                </a:lnTo>
                <a:cubicBezTo>
                  <a:pt x="716924" y="314253"/>
                  <a:pt x="700103" y="325341"/>
                  <a:pt x="682580" y="322838"/>
                </a:cubicBezTo>
                <a:cubicBezTo>
                  <a:pt x="667257" y="320649"/>
                  <a:pt x="658171" y="303178"/>
                  <a:pt x="643944" y="297081"/>
                </a:cubicBezTo>
                <a:cubicBezTo>
                  <a:pt x="627675" y="290109"/>
                  <a:pt x="609785" y="287673"/>
                  <a:pt x="592428" y="284202"/>
                </a:cubicBezTo>
                <a:cubicBezTo>
                  <a:pt x="566822" y="279081"/>
                  <a:pt x="540761" y="276444"/>
                  <a:pt x="515155" y="271323"/>
                </a:cubicBezTo>
                <a:cubicBezTo>
                  <a:pt x="467781" y="261848"/>
                  <a:pt x="437614" y="246989"/>
                  <a:pt x="386366" y="245565"/>
                </a:cubicBezTo>
                <a:cubicBezTo>
                  <a:pt x="257627" y="241989"/>
                  <a:pt x="128789" y="245565"/>
                  <a:pt x="0" y="245565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971600" y="4365104"/>
            <a:ext cx="734481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cs-CZ" sz="2400" dirty="0" smtClean="0"/>
          </a:p>
          <a:p>
            <a:pPr algn="just"/>
            <a:r>
              <a:rPr lang="cs-CZ" sz="2000" dirty="0" smtClean="0"/>
              <a:t>lektorka Muzea města Brna, dlouhodobé zaměření na zprostředkování umění a aktivní práci jak s návštěvníky, tak se studenty </a:t>
            </a:r>
            <a:r>
              <a:rPr lang="cs-CZ" sz="2000" dirty="0" err="1" smtClean="0"/>
              <a:t>PdF</a:t>
            </a:r>
            <a:r>
              <a:rPr lang="cs-CZ" sz="2000" dirty="0" smtClean="0"/>
              <a:t> MU, aktivně využívá animačních postupů v muzejní praxi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Bez názvu 1.jpg"/>
          <p:cNvPicPr>
            <a:picLocks noChangeAspect="1"/>
          </p:cNvPicPr>
          <p:nvPr/>
        </p:nvPicPr>
        <p:blipFill>
          <a:blip r:embed="rId2" cstate="print"/>
          <a:srcRect l="27264" r="-2530"/>
          <a:stretch>
            <a:fillRect/>
          </a:stretch>
        </p:blipFill>
        <p:spPr>
          <a:xfrm>
            <a:off x="-468560" y="-2"/>
            <a:ext cx="10081120" cy="6858002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 descr="PB170418_tn-1024x7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88574" y="-243409"/>
            <a:ext cx="9985110" cy="7488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0"/>
          <p:cNvGrpSpPr/>
          <p:nvPr/>
        </p:nvGrpSpPr>
        <p:grpSpPr>
          <a:xfrm>
            <a:off x="0" y="476672"/>
            <a:ext cx="2485623" cy="3226033"/>
            <a:chOff x="296329" y="621849"/>
            <a:chExt cx="2485623" cy="3226033"/>
          </a:xfrm>
        </p:grpSpPr>
        <p:sp>
          <p:nvSpPr>
            <p:cNvPr id="7" name="Volný tvar 6"/>
            <p:cNvSpPr/>
            <p:nvPr/>
          </p:nvSpPr>
          <p:spPr>
            <a:xfrm rot="17759908">
              <a:off x="164380" y="1230310"/>
              <a:ext cx="2749521" cy="2485623"/>
            </a:xfrm>
            <a:custGeom>
              <a:avLst/>
              <a:gdLst>
                <a:gd name="connsiteX0" fmla="*/ 122230 w 2749521"/>
                <a:gd name="connsiteY0" fmla="*/ 2047741 h 2485623"/>
                <a:gd name="connsiteX1" fmla="*/ 186625 w 2749521"/>
                <a:gd name="connsiteY1" fmla="*/ 2112136 h 2485623"/>
                <a:gd name="connsiteX2" fmla="*/ 276777 w 2749521"/>
                <a:gd name="connsiteY2" fmla="*/ 2189409 h 2485623"/>
                <a:gd name="connsiteX3" fmla="*/ 379808 w 2749521"/>
                <a:gd name="connsiteY3" fmla="*/ 2318198 h 2485623"/>
                <a:gd name="connsiteX4" fmla="*/ 405566 w 2749521"/>
                <a:gd name="connsiteY4" fmla="*/ 2356834 h 2485623"/>
                <a:gd name="connsiteX5" fmla="*/ 431323 w 2749521"/>
                <a:gd name="connsiteY5" fmla="*/ 2434108 h 2485623"/>
                <a:gd name="connsiteX6" fmla="*/ 495718 w 2749521"/>
                <a:gd name="connsiteY6" fmla="*/ 2421229 h 2485623"/>
                <a:gd name="connsiteX7" fmla="*/ 572991 w 2749521"/>
                <a:gd name="connsiteY7" fmla="*/ 2395471 h 2485623"/>
                <a:gd name="connsiteX8" fmla="*/ 650264 w 2749521"/>
                <a:gd name="connsiteY8" fmla="*/ 2343955 h 2485623"/>
                <a:gd name="connsiteX9" fmla="*/ 688901 w 2749521"/>
                <a:gd name="connsiteY9" fmla="*/ 2305319 h 2485623"/>
                <a:gd name="connsiteX10" fmla="*/ 740416 w 2749521"/>
                <a:gd name="connsiteY10" fmla="*/ 2279561 h 2485623"/>
                <a:gd name="connsiteX11" fmla="*/ 791932 w 2749521"/>
                <a:gd name="connsiteY11" fmla="*/ 2228046 h 2485623"/>
                <a:gd name="connsiteX12" fmla="*/ 869205 w 2749521"/>
                <a:gd name="connsiteY12" fmla="*/ 2189409 h 2485623"/>
                <a:gd name="connsiteX13" fmla="*/ 933599 w 2749521"/>
                <a:gd name="connsiteY13" fmla="*/ 2150772 h 2485623"/>
                <a:gd name="connsiteX14" fmla="*/ 985115 w 2749521"/>
                <a:gd name="connsiteY14" fmla="*/ 2112136 h 2485623"/>
                <a:gd name="connsiteX15" fmla="*/ 1036630 w 2749521"/>
                <a:gd name="connsiteY15" fmla="*/ 2099257 h 2485623"/>
                <a:gd name="connsiteX16" fmla="*/ 1075267 w 2749521"/>
                <a:gd name="connsiteY16" fmla="*/ 2086378 h 2485623"/>
                <a:gd name="connsiteX17" fmla="*/ 1139661 w 2749521"/>
                <a:gd name="connsiteY17" fmla="*/ 2060620 h 2485623"/>
                <a:gd name="connsiteX18" fmla="*/ 1204056 w 2749521"/>
                <a:gd name="connsiteY18" fmla="*/ 2047741 h 2485623"/>
                <a:gd name="connsiteX19" fmla="*/ 1255571 w 2749521"/>
                <a:gd name="connsiteY19" fmla="*/ 2021984 h 2485623"/>
                <a:gd name="connsiteX20" fmla="*/ 1294208 w 2749521"/>
                <a:gd name="connsiteY20" fmla="*/ 2034862 h 2485623"/>
                <a:gd name="connsiteX21" fmla="*/ 1229814 w 2749521"/>
                <a:gd name="connsiteY21" fmla="*/ 2047741 h 2485623"/>
                <a:gd name="connsiteX22" fmla="*/ 1152540 w 2749521"/>
                <a:gd name="connsiteY22" fmla="*/ 2086378 h 2485623"/>
                <a:gd name="connsiteX23" fmla="*/ 1049509 w 2749521"/>
                <a:gd name="connsiteY23" fmla="*/ 2112136 h 2485623"/>
                <a:gd name="connsiteX24" fmla="*/ 1023752 w 2749521"/>
                <a:gd name="connsiteY24" fmla="*/ 2150772 h 2485623"/>
                <a:gd name="connsiteX25" fmla="*/ 972236 w 2749521"/>
                <a:gd name="connsiteY25" fmla="*/ 2163651 h 2485623"/>
                <a:gd name="connsiteX26" fmla="*/ 933599 w 2749521"/>
                <a:gd name="connsiteY26" fmla="*/ 2176530 h 2485623"/>
                <a:gd name="connsiteX27" fmla="*/ 882084 w 2749521"/>
                <a:gd name="connsiteY27" fmla="*/ 2215167 h 2485623"/>
                <a:gd name="connsiteX28" fmla="*/ 843447 w 2749521"/>
                <a:gd name="connsiteY28" fmla="*/ 2228046 h 2485623"/>
                <a:gd name="connsiteX29" fmla="*/ 766174 w 2749521"/>
                <a:gd name="connsiteY29" fmla="*/ 2279561 h 2485623"/>
                <a:gd name="connsiteX30" fmla="*/ 688901 w 2749521"/>
                <a:gd name="connsiteY30" fmla="*/ 2331077 h 2485623"/>
                <a:gd name="connsiteX31" fmla="*/ 598749 w 2749521"/>
                <a:gd name="connsiteY31" fmla="*/ 2382592 h 2485623"/>
                <a:gd name="connsiteX32" fmla="*/ 521476 w 2749521"/>
                <a:gd name="connsiteY32" fmla="*/ 2408350 h 2485623"/>
                <a:gd name="connsiteX33" fmla="*/ 482839 w 2749521"/>
                <a:gd name="connsiteY33" fmla="*/ 2434108 h 2485623"/>
                <a:gd name="connsiteX34" fmla="*/ 444202 w 2749521"/>
                <a:gd name="connsiteY34" fmla="*/ 2472744 h 2485623"/>
                <a:gd name="connsiteX35" fmla="*/ 405566 w 2749521"/>
                <a:gd name="connsiteY35" fmla="*/ 2485623 h 2485623"/>
                <a:gd name="connsiteX36" fmla="*/ 366929 w 2749521"/>
                <a:gd name="connsiteY36" fmla="*/ 2472744 h 2485623"/>
                <a:gd name="connsiteX37" fmla="*/ 289656 w 2749521"/>
                <a:gd name="connsiteY37" fmla="*/ 2343955 h 2485623"/>
                <a:gd name="connsiteX38" fmla="*/ 160867 w 2749521"/>
                <a:gd name="connsiteY38" fmla="*/ 2228046 h 2485623"/>
                <a:gd name="connsiteX39" fmla="*/ 57836 w 2749521"/>
                <a:gd name="connsiteY39" fmla="*/ 2112136 h 2485623"/>
                <a:gd name="connsiteX40" fmla="*/ 19199 w 2749521"/>
                <a:gd name="connsiteY40" fmla="*/ 2060620 h 2485623"/>
                <a:gd name="connsiteX41" fmla="*/ 83594 w 2749521"/>
                <a:gd name="connsiteY41" fmla="*/ 2099257 h 2485623"/>
                <a:gd name="connsiteX42" fmla="*/ 186625 w 2749521"/>
                <a:gd name="connsiteY42" fmla="*/ 2215167 h 2485623"/>
                <a:gd name="connsiteX43" fmla="*/ 251019 w 2749521"/>
                <a:gd name="connsiteY43" fmla="*/ 2331077 h 2485623"/>
                <a:gd name="connsiteX44" fmla="*/ 328292 w 2749521"/>
                <a:gd name="connsiteY44" fmla="*/ 2382592 h 2485623"/>
                <a:gd name="connsiteX45" fmla="*/ 354050 w 2749521"/>
                <a:gd name="connsiteY45" fmla="*/ 2421229 h 2485623"/>
                <a:gd name="connsiteX46" fmla="*/ 392687 w 2749521"/>
                <a:gd name="connsiteY46" fmla="*/ 2446986 h 2485623"/>
                <a:gd name="connsiteX47" fmla="*/ 405566 w 2749521"/>
                <a:gd name="connsiteY47" fmla="*/ 2485623 h 2485623"/>
                <a:gd name="connsiteX48" fmla="*/ 457081 w 2749521"/>
                <a:gd name="connsiteY48" fmla="*/ 2356834 h 2485623"/>
                <a:gd name="connsiteX49" fmla="*/ 482839 w 2749521"/>
                <a:gd name="connsiteY49" fmla="*/ 2240924 h 2485623"/>
                <a:gd name="connsiteX50" fmla="*/ 495718 w 2749521"/>
                <a:gd name="connsiteY50" fmla="*/ 2176530 h 2485623"/>
                <a:gd name="connsiteX51" fmla="*/ 508597 w 2749521"/>
                <a:gd name="connsiteY51" fmla="*/ 2137893 h 2485623"/>
                <a:gd name="connsiteX52" fmla="*/ 521476 w 2749521"/>
                <a:gd name="connsiteY52" fmla="*/ 2073499 h 2485623"/>
                <a:gd name="connsiteX53" fmla="*/ 572991 w 2749521"/>
                <a:gd name="connsiteY53" fmla="*/ 1893195 h 2485623"/>
                <a:gd name="connsiteX54" fmla="*/ 598749 w 2749521"/>
                <a:gd name="connsiteY54" fmla="*/ 1751527 h 2485623"/>
                <a:gd name="connsiteX55" fmla="*/ 624507 w 2749521"/>
                <a:gd name="connsiteY55" fmla="*/ 1674254 h 2485623"/>
                <a:gd name="connsiteX56" fmla="*/ 637385 w 2749521"/>
                <a:gd name="connsiteY56" fmla="*/ 1596981 h 2485623"/>
                <a:gd name="connsiteX57" fmla="*/ 688901 w 2749521"/>
                <a:gd name="connsiteY57" fmla="*/ 1468192 h 2485623"/>
                <a:gd name="connsiteX58" fmla="*/ 714659 w 2749521"/>
                <a:gd name="connsiteY58" fmla="*/ 1300767 h 2485623"/>
                <a:gd name="connsiteX59" fmla="*/ 753295 w 2749521"/>
                <a:gd name="connsiteY59" fmla="*/ 1223493 h 2485623"/>
                <a:gd name="connsiteX60" fmla="*/ 779053 w 2749521"/>
                <a:gd name="connsiteY60" fmla="*/ 1159099 h 2485623"/>
                <a:gd name="connsiteX61" fmla="*/ 830569 w 2749521"/>
                <a:gd name="connsiteY61" fmla="*/ 1017431 h 2485623"/>
                <a:gd name="connsiteX62" fmla="*/ 869205 w 2749521"/>
                <a:gd name="connsiteY62" fmla="*/ 965916 h 2485623"/>
                <a:gd name="connsiteX63" fmla="*/ 920721 w 2749521"/>
                <a:gd name="connsiteY63" fmla="*/ 798491 h 2485623"/>
                <a:gd name="connsiteX64" fmla="*/ 946478 w 2749521"/>
                <a:gd name="connsiteY64" fmla="*/ 734096 h 2485623"/>
                <a:gd name="connsiteX65" fmla="*/ 959357 w 2749521"/>
                <a:gd name="connsiteY65" fmla="*/ 682581 h 2485623"/>
                <a:gd name="connsiteX66" fmla="*/ 985115 w 2749521"/>
                <a:gd name="connsiteY66" fmla="*/ 605308 h 2485623"/>
                <a:gd name="connsiteX67" fmla="*/ 997994 w 2749521"/>
                <a:gd name="connsiteY67" fmla="*/ 566671 h 2485623"/>
                <a:gd name="connsiteX68" fmla="*/ 1036630 w 2749521"/>
                <a:gd name="connsiteY68" fmla="*/ 450761 h 2485623"/>
                <a:gd name="connsiteX69" fmla="*/ 1062388 w 2749521"/>
                <a:gd name="connsiteY69" fmla="*/ 270457 h 2485623"/>
                <a:gd name="connsiteX70" fmla="*/ 1075267 w 2749521"/>
                <a:gd name="connsiteY70" fmla="*/ 231820 h 2485623"/>
                <a:gd name="connsiteX71" fmla="*/ 1088146 w 2749521"/>
                <a:gd name="connsiteY71" fmla="*/ 180305 h 2485623"/>
                <a:gd name="connsiteX72" fmla="*/ 1319966 w 2749521"/>
                <a:gd name="connsiteY72" fmla="*/ 180305 h 2485623"/>
                <a:gd name="connsiteX73" fmla="*/ 1397239 w 2749521"/>
                <a:gd name="connsiteY73" fmla="*/ 154547 h 2485623"/>
                <a:gd name="connsiteX74" fmla="*/ 1513149 w 2749521"/>
                <a:gd name="connsiteY74" fmla="*/ 128789 h 2485623"/>
                <a:gd name="connsiteX75" fmla="*/ 1641938 w 2749521"/>
                <a:gd name="connsiteY75" fmla="*/ 90153 h 2485623"/>
                <a:gd name="connsiteX76" fmla="*/ 1706332 w 2749521"/>
                <a:gd name="connsiteY76" fmla="*/ 64395 h 2485623"/>
                <a:gd name="connsiteX77" fmla="*/ 1770726 w 2749521"/>
                <a:gd name="connsiteY77" fmla="*/ 51516 h 2485623"/>
                <a:gd name="connsiteX78" fmla="*/ 1860878 w 2749521"/>
                <a:gd name="connsiteY78" fmla="*/ 25758 h 2485623"/>
                <a:gd name="connsiteX79" fmla="*/ 2144214 w 2749521"/>
                <a:gd name="connsiteY79" fmla="*/ 0 h 2485623"/>
                <a:gd name="connsiteX80" fmla="*/ 2337397 w 2749521"/>
                <a:gd name="connsiteY80" fmla="*/ 25758 h 2485623"/>
                <a:gd name="connsiteX81" fmla="*/ 2401791 w 2749521"/>
                <a:gd name="connsiteY81" fmla="*/ 51516 h 2485623"/>
                <a:gd name="connsiteX82" fmla="*/ 2479064 w 2749521"/>
                <a:gd name="connsiteY82" fmla="*/ 77274 h 2485623"/>
                <a:gd name="connsiteX83" fmla="*/ 2517701 w 2749521"/>
                <a:gd name="connsiteY83" fmla="*/ 90153 h 2485623"/>
                <a:gd name="connsiteX84" fmla="*/ 2749521 w 2749521"/>
                <a:gd name="connsiteY84" fmla="*/ 103031 h 248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749521" h="2485623">
                  <a:moveTo>
                    <a:pt x="122230" y="2047741"/>
                  </a:moveTo>
                  <a:cubicBezTo>
                    <a:pt x="225262" y="2116429"/>
                    <a:pt x="100765" y="2026276"/>
                    <a:pt x="186625" y="2112136"/>
                  </a:cubicBezTo>
                  <a:cubicBezTo>
                    <a:pt x="264501" y="2190012"/>
                    <a:pt x="184453" y="2066310"/>
                    <a:pt x="276777" y="2189409"/>
                  </a:cubicBezTo>
                  <a:cubicBezTo>
                    <a:pt x="378414" y="2324926"/>
                    <a:pt x="296375" y="2262576"/>
                    <a:pt x="379808" y="2318198"/>
                  </a:cubicBezTo>
                  <a:cubicBezTo>
                    <a:pt x="388394" y="2331077"/>
                    <a:pt x="399280" y="2342690"/>
                    <a:pt x="405566" y="2356834"/>
                  </a:cubicBezTo>
                  <a:cubicBezTo>
                    <a:pt x="416593" y="2381645"/>
                    <a:pt x="431323" y="2434108"/>
                    <a:pt x="431323" y="2434108"/>
                  </a:cubicBezTo>
                  <a:cubicBezTo>
                    <a:pt x="452788" y="2429815"/>
                    <a:pt x="474599" y="2426989"/>
                    <a:pt x="495718" y="2421229"/>
                  </a:cubicBezTo>
                  <a:cubicBezTo>
                    <a:pt x="521912" y="2414085"/>
                    <a:pt x="572991" y="2395471"/>
                    <a:pt x="572991" y="2395471"/>
                  </a:cubicBezTo>
                  <a:cubicBezTo>
                    <a:pt x="696243" y="2272219"/>
                    <a:pt x="538437" y="2418506"/>
                    <a:pt x="650264" y="2343955"/>
                  </a:cubicBezTo>
                  <a:cubicBezTo>
                    <a:pt x="665419" y="2333852"/>
                    <a:pt x="674080" y="2315905"/>
                    <a:pt x="688901" y="2305319"/>
                  </a:cubicBezTo>
                  <a:cubicBezTo>
                    <a:pt x="704524" y="2294160"/>
                    <a:pt x="725057" y="2291080"/>
                    <a:pt x="740416" y="2279561"/>
                  </a:cubicBezTo>
                  <a:cubicBezTo>
                    <a:pt x="759844" y="2264990"/>
                    <a:pt x="772037" y="2241972"/>
                    <a:pt x="791932" y="2228046"/>
                  </a:cubicBezTo>
                  <a:cubicBezTo>
                    <a:pt x="815524" y="2211531"/>
                    <a:pt x="843923" y="2203199"/>
                    <a:pt x="869205" y="2189409"/>
                  </a:cubicBezTo>
                  <a:cubicBezTo>
                    <a:pt x="891180" y="2177422"/>
                    <a:pt x="912771" y="2164657"/>
                    <a:pt x="933599" y="2150772"/>
                  </a:cubicBezTo>
                  <a:cubicBezTo>
                    <a:pt x="951459" y="2138866"/>
                    <a:pt x="965916" y="2121735"/>
                    <a:pt x="985115" y="2112136"/>
                  </a:cubicBezTo>
                  <a:cubicBezTo>
                    <a:pt x="1000947" y="2104220"/>
                    <a:pt x="1019611" y="2104120"/>
                    <a:pt x="1036630" y="2099257"/>
                  </a:cubicBezTo>
                  <a:cubicBezTo>
                    <a:pt x="1049683" y="2095527"/>
                    <a:pt x="1062556" y="2091145"/>
                    <a:pt x="1075267" y="2086378"/>
                  </a:cubicBezTo>
                  <a:cubicBezTo>
                    <a:pt x="1096913" y="2078261"/>
                    <a:pt x="1117518" y="2067263"/>
                    <a:pt x="1139661" y="2060620"/>
                  </a:cubicBezTo>
                  <a:cubicBezTo>
                    <a:pt x="1160628" y="2054330"/>
                    <a:pt x="1182591" y="2052034"/>
                    <a:pt x="1204056" y="2047741"/>
                  </a:cubicBezTo>
                  <a:cubicBezTo>
                    <a:pt x="1221228" y="2039155"/>
                    <a:pt x="1236566" y="2024699"/>
                    <a:pt x="1255571" y="2021984"/>
                  </a:cubicBezTo>
                  <a:cubicBezTo>
                    <a:pt x="1269010" y="2020064"/>
                    <a:pt x="1303807" y="2025263"/>
                    <a:pt x="1294208" y="2034862"/>
                  </a:cubicBezTo>
                  <a:cubicBezTo>
                    <a:pt x="1278730" y="2050340"/>
                    <a:pt x="1251050" y="2042432"/>
                    <a:pt x="1229814" y="2047741"/>
                  </a:cubicBezTo>
                  <a:cubicBezTo>
                    <a:pt x="1165071" y="2063927"/>
                    <a:pt x="1215495" y="2054900"/>
                    <a:pt x="1152540" y="2086378"/>
                  </a:cubicBezTo>
                  <a:cubicBezTo>
                    <a:pt x="1126138" y="2099579"/>
                    <a:pt x="1074003" y="2107237"/>
                    <a:pt x="1049509" y="2112136"/>
                  </a:cubicBezTo>
                  <a:cubicBezTo>
                    <a:pt x="1040923" y="2125015"/>
                    <a:pt x="1036631" y="2142186"/>
                    <a:pt x="1023752" y="2150772"/>
                  </a:cubicBezTo>
                  <a:cubicBezTo>
                    <a:pt x="1009024" y="2160590"/>
                    <a:pt x="989255" y="2158788"/>
                    <a:pt x="972236" y="2163651"/>
                  </a:cubicBezTo>
                  <a:cubicBezTo>
                    <a:pt x="959183" y="2167381"/>
                    <a:pt x="946478" y="2172237"/>
                    <a:pt x="933599" y="2176530"/>
                  </a:cubicBezTo>
                  <a:cubicBezTo>
                    <a:pt x="916427" y="2189409"/>
                    <a:pt x="900721" y="2204517"/>
                    <a:pt x="882084" y="2215167"/>
                  </a:cubicBezTo>
                  <a:cubicBezTo>
                    <a:pt x="870297" y="2221902"/>
                    <a:pt x="854743" y="2220516"/>
                    <a:pt x="843447" y="2228046"/>
                  </a:cubicBezTo>
                  <a:cubicBezTo>
                    <a:pt x="746975" y="2292360"/>
                    <a:pt x="858044" y="2248938"/>
                    <a:pt x="766174" y="2279561"/>
                  </a:cubicBezTo>
                  <a:cubicBezTo>
                    <a:pt x="692937" y="2352800"/>
                    <a:pt x="763452" y="2293802"/>
                    <a:pt x="688901" y="2331077"/>
                  </a:cubicBezTo>
                  <a:cubicBezTo>
                    <a:pt x="595967" y="2377543"/>
                    <a:pt x="711642" y="2337434"/>
                    <a:pt x="598749" y="2382592"/>
                  </a:cubicBezTo>
                  <a:cubicBezTo>
                    <a:pt x="573540" y="2392676"/>
                    <a:pt x="544067" y="2393289"/>
                    <a:pt x="521476" y="2408350"/>
                  </a:cubicBezTo>
                  <a:cubicBezTo>
                    <a:pt x="508597" y="2416936"/>
                    <a:pt x="494730" y="2424199"/>
                    <a:pt x="482839" y="2434108"/>
                  </a:cubicBezTo>
                  <a:cubicBezTo>
                    <a:pt x="468847" y="2445768"/>
                    <a:pt x="459357" y="2462641"/>
                    <a:pt x="444202" y="2472744"/>
                  </a:cubicBezTo>
                  <a:cubicBezTo>
                    <a:pt x="432907" y="2480274"/>
                    <a:pt x="418445" y="2481330"/>
                    <a:pt x="405566" y="2485623"/>
                  </a:cubicBezTo>
                  <a:cubicBezTo>
                    <a:pt x="392687" y="2481330"/>
                    <a:pt x="376528" y="2482343"/>
                    <a:pt x="366929" y="2472744"/>
                  </a:cubicBezTo>
                  <a:cubicBezTo>
                    <a:pt x="237530" y="2343345"/>
                    <a:pt x="370956" y="2445580"/>
                    <a:pt x="289656" y="2343955"/>
                  </a:cubicBezTo>
                  <a:cubicBezTo>
                    <a:pt x="204572" y="2237600"/>
                    <a:pt x="237184" y="2296731"/>
                    <a:pt x="160867" y="2228046"/>
                  </a:cubicBezTo>
                  <a:cubicBezTo>
                    <a:pt x="68665" y="2145065"/>
                    <a:pt x="105493" y="2178855"/>
                    <a:pt x="57836" y="2112136"/>
                  </a:cubicBezTo>
                  <a:cubicBezTo>
                    <a:pt x="45360" y="2094669"/>
                    <a:pt x="0" y="2070219"/>
                    <a:pt x="19199" y="2060620"/>
                  </a:cubicBezTo>
                  <a:cubicBezTo>
                    <a:pt x="41589" y="2049425"/>
                    <a:pt x="64220" y="2083406"/>
                    <a:pt x="83594" y="2099257"/>
                  </a:cubicBezTo>
                  <a:cubicBezTo>
                    <a:pt x="112477" y="2122888"/>
                    <a:pt x="165874" y="2173665"/>
                    <a:pt x="186625" y="2215167"/>
                  </a:cubicBezTo>
                  <a:cubicBezTo>
                    <a:pt x="210111" y="2262138"/>
                    <a:pt x="190110" y="2290472"/>
                    <a:pt x="251019" y="2331077"/>
                  </a:cubicBezTo>
                  <a:lnTo>
                    <a:pt x="328292" y="2382592"/>
                  </a:lnTo>
                  <a:cubicBezTo>
                    <a:pt x="336878" y="2395471"/>
                    <a:pt x="343105" y="2410284"/>
                    <a:pt x="354050" y="2421229"/>
                  </a:cubicBezTo>
                  <a:cubicBezTo>
                    <a:pt x="364995" y="2432174"/>
                    <a:pt x="383018" y="2434899"/>
                    <a:pt x="392687" y="2446986"/>
                  </a:cubicBezTo>
                  <a:cubicBezTo>
                    <a:pt x="401168" y="2457587"/>
                    <a:pt x="401273" y="2472744"/>
                    <a:pt x="405566" y="2485623"/>
                  </a:cubicBezTo>
                  <a:cubicBezTo>
                    <a:pt x="429962" y="2436831"/>
                    <a:pt x="444349" y="2414125"/>
                    <a:pt x="457081" y="2356834"/>
                  </a:cubicBezTo>
                  <a:cubicBezTo>
                    <a:pt x="465667" y="2318197"/>
                    <a:pt x="474546" y="2279625"/>
                    <a:pt x="482839" y="2240924"/>
                  </a:cubicBezTo>
                  <a:cubicBezTo>
                    <a:pt x="487426" y="2219520"/>
                    <a:pt x="490409" y="2197766"/>
                    <a:pt x="495718" y="2176530"/>
                  </a:cubicBezTo>
                  <a:cubicBezTo>
                    <a:pt x="499011" y="2163360"/>
                    <a:pt x="505304" y="2151063"/>
                    <a:pt x="508597" y="2137893"/>
                  </a:cubicBezTo>
                  <a:cubicBezTo>
                    <a:pt x="513906" y="2116657"/>
                    <a:pt x="515716" y="2094617"/>
                    <a:pt x="521476" y="2073499"/>
                  </a:cubicBezTo>
                  <a:cubicBezTo>
                    <a:pt x="547722" y="1977262"/>
                    <a:pt x="554606" y="2003504"/>
                    <a:pt x="572991" y="1893195"/>
                  </a:cubicBezTo>
                  <a:cubicBezTo>
                    <a:pt x="577198" y="1867952"/>
                    <a:pt x="591035" y="1779811"/>
                    <a:pt x="598749" y="1751527"/>
                  </a:cubicBezTo>
                  <a:cubicBezTo>
                    <a:pt x="605893" y="1725333"/>
                    <a:pt x="615921" y="1700012"/>
                    <a:pt x="624507" y="1674254"/>
                  </a:cubicBezTo>
                  <a:cubicBezTo>
                    <a:pt x="628800" y="1648496"/>
                    <a:pt x="629596" y="1621905"/>
                    <a:pt x="637385" y="1596981"/>
                  </a:cubicBezTo>
                  <a:cubicBezTo>
                    <a:pt x="651176" y="1552849"/>
                    <a:pt x="688901" y="1468192"/>
                    <a:pt x="688901" y="1468192"/>
                  </a:cubicBezTo>
                  <a:cubicBezTo>
                    <a:pt x="697487" y="1412384"/>
                    <a:pt x="700289" y="1355373"/>
                    <a:pt x="714659" y="1300767"/>
                  </a:cubicBezTo>
                  <a:cubicBezTo>
                    <a:pt x="721988" y="1272917"/>
                    <a:pt x="741378" y="1249710"/>
                    <a:pt x="753295" y="1223493"/>
                  </a:cubicBezTo>
                  <a:cubicBezTo>
                    <a:pt x="762861" y="1202447"/>
                    <a:pt x="771152" y="1180825"/>
                    <a:pt x="779053" y="1159099"/>
                  </a:cubicBezTo>
                  <a:cubicBezTo>
                    <a:pt x="789807" y="1129525"/>
                    <a:pt x="813728" y="1047746"/>
                    <a:pt x="830569" y="1017431"/>
                  </a:cubicBezTo>
                  <a:cubicBezTo>
                    <a:pt x="840993" y="998668"/>
                    <a:pt x="856326" y="983088"/>
                    <a:pt x="869205" y="965916"/>
                  </a:cubicBezTo>
                  <a:cubicBezTo>
                    <a:pt x="888749" y="897512"/>
                    <a:pt x="896958" y="863840"/>
                    <a:pt x="920721" y="798491"/>
                  </a:cubicBezTo>
                  <a:cubicBezTo>
                    <a:pt x="928621" y="776764"/>
                    <a:pt x="939167" y="756028"/>
                    <a:pt x="946478" y="734096"/>
                  </a:cubicBezTo>
                  <a:cubicBezTo>
                    <a:pt x="952075" y="717304"/>
                    <a:pt x="954271" y="699535"/>
                    <a:pt x="959357" y="682581"/>
                  </a:cubicBezTo>
                  <a:cubicBezTo>
                    <a:pt x="967159" y="656575"/>
                    <a:pt x="976529" y="631066"/>
                    <a:pt x="985115" y="605308"/>
                  </a:cubicBezTo>
                  <a:cubicBezTo>
                    <a:pt x="989408" y="592429"/>
                    <a:pt x="995332" y="579983"/>
                    <a:pt x="997994" y="566671"/>
                  </a:cubicBezTo>
                  <a:cubicBezTo>
                    <a:pt x="1014638" y="483451"/>
                    <a:pt x="1001084" y="521856"/>
                    <a:pt x="1036630" y="450761"/>
                  </a:cubicBezTo>
                  <a:cubicBezTo>
                    <a:pt x="1044644" y="378634"/>
                    <a:pt x="1045985" y="336067"/>
                    <a:pt x="1062388" y="270457"/>
                  </a:cubicBezTo>
                  <a:cubicBezTo>
                    <a:pt x="1065681" y="257287"/>
                    <a:pt x="1071537" y="244873"/>
                    <a:pt x="1075267" y="231820"/>
                  </a:cubicBezTo>
                  <a:cubicBezTo>
                    <a:pt x="1080130" y="214801"/>
                    <a:pt x="1083853" y="197477"/>
                    <a:pt x="1088146" y="180305"/>
                  </a:cubicBezTo>
                  <a:cubicBezTo>
                    <a:pt x="1186694" y="204942"/>
                    <a:pt x="1160891" y="204166"/>
                    <a:pt x="1319966" y="180305"/>
                  </a:cubicBezTo>
                  <a:cubicBezTo>
                    <a:pt x="1346817" y="176277"/>
                    <a:pt x="1370899" y="161132"/>
                    <a:pt x="1397239" y="154547"/>
                  </a:cubicBezTo>
                  <a:cubicBezTo>
                    <a:pt x="1469990" y="136359"/>
                    <a:pt x="1431398" y="145139"/>
                    <a:pt x="1513149" y="128789"/>
                  </a:cubicBezTo>
                  <a:cubicBezTo>
                    <a:pt x="1621030" y="74847"/>
                    <a:pt x="1500828" y="128637"/>
                    <a:pt x="1641938" y="90153"/>
                  </a:cubicBezTo>
                  <a:cubicBezTo>
                    <a:pt x="1664242" y="84070"/>
                    <a:pt x="1684189" y="71038"/>
                    <a:pt x="1706332" y="64395"/>
                  </a:cubicBezTo>
                  <a:cubicBezTo>
                    <a:pt x="1727299" y="58105"/>
                    <a:pt x="1749490" y="56825"/>
                    <a:pt x="1770726" y="51516"/>
                  </a:cubicBezTo>
                  <a:cubicBezTo>
                    <a:pt x="1824578" y="38053"/>
                    <a:pt x="1798249" y="35393"/>
                    <a:pt x="1860878" y="25758"/>
                  </a:cubicBezTo>
                  <a:cubicBezTo>
                    <a:pt x="1937118" y="14029"/>
                    <a:pt x="2075248" y="5305"/>
                    <a:pt x="2144214" y="0"/>
                  </a:cubicBezTo>
                  <a:cubicBezTo>
                    <a:pt x="2213707" y="6318"/>
                    <a:pt x="2273402" y="4426"/>
                    <a:pt x="2337397" y="25758"/>
                  </a:cubicBezTo>
                  <a:cubicBezTo>
                    <a:pt x="2359329" y="33069"/>
                    <a:pt x="2380065" y="43615"/>
                    <a:pt x="2401791" y="51516"/>
                  </a:cubicBezTo>
                  <a:cubicBezTo>
                    <a:pt x="2427307" y="60795"/>
                    <a:pt x="2453306" y="68688"/>
                    <a:pt x="2479064" y="77274"/>
                  </a:cubicBezTo>
                  <a:cubicBezTo>
                    <a:pt x="2491943" y="81567"/>
                    <a:pt x="2504262" y="88233"/>
                    <a:pt x="2517701" y="90153"/>
                  </a:cubicBezTo>
                  <a:cubicBezTo>
                    <a:pt x="2654601" y="109709"/>
                    <a:pt x="2577497" y="103031"/>
                    <a:pt x="2749521" y="103031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Elipsa 5"/>
            <p:cNvSpPr/>
            <p:nvPr/>
          </p:nvSpPr>
          <p:spPr>
            <a:xfrm>
              <a:off x="1056793" y="621849"/>
              <a:ext cx="216024" cy="21602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9" name="Obdélník 8"/>
          <p:cNvSpPr/>
          <p:nvPr/>
        </p:nvSpPr>
        <p:spPr>
          <a:xfrm>
            <a:off x="1979712" y="692696"/>
            <a:ext cx="8784976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000" i="1" dirty="0" smtClean="0"/>
              <a:t>2004-2011</a:t>
            </a:r>
            <a:r>
              <a:rPr lang="cs-CZ" sz="2000" dirty="0" smtClean="0"/>
              <a:t> Masarykova univerzita</a:t>
            </a:r>
            <a:br>
              <a:rPr lang="cs-CZ" sz="2000" dirty="0" smtClean="0"/>
            </a:br>
            <a:r>
              <a:rPr lang="cs-CZ" sz="2000" dirty="0" smtClean="0"/>
              <a:t>Pedagogická fakulta, Katedra výtvarné výchovy</a:t>
            </a:r>
            <a:br>
              <a:rPr lang="cs-CZ" sz="2000" dirty="0" smtClean="0"/>
            </a:br>
            <a:r>
              <a:rPr lang="cs-CZ" sz="2000" dirty="0" smtClean="0"/>
              <a:t>Specializace v pedagogice, obor Výtvarná výchova</a:t>
            </a:r>
            <a:br>
              <a:rPr lang="cs-CZ" sz="2000" dirty="0" smtClean="0"/>
            </a:b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i="1" dirty="0" smtClean="0"/>
              <a:t>2004-2007</a:t>
            </a:r>
            <a:r>
              <a:rPr lang="cs-CZ" sz="2000" dirty="0" smtClean="0"/>
              <a:t> Vysoké učení technické v Brně</a:t>
            </a:r>
            <a:br>
              <a:rPr lang="cs-CZ" sz="2000" dirty="0" smtClean="0"/>
            </a:br>
            <a:r>
              <a:rPr lang="cs-CZ" sz="2000" dirty="0" smtClean="0"/>
              <a:t>Fakulta výtvarných umění, ateliér Malířství I</a:t>
            </a:r>
            <a:br>
              <a:rPr lang="cs-CZ" sz="2000" dirty="0" smtClean="0"/>
            </a:br>
            <a:r>
              <a:rPr lang="cs-CZ" sz="2000" i="1" dirty="0" smtClean="0"/>
              <a:t/>
            </a:r>
            <a:br>
              <a:rPr lang="cs-CZ" sz="2000" i="1" dirty="0" smtClean="0"/>
            </a:br>
            <a:r>
              <a:rPr lang="cs-CZ" sz="2000" i="1" dirty="0" smtClean="0"/>
              <a:t>1999-2004 </a:t>
            </a:r>
            <a:r>
              <a:rPr lang="cs-CZ" sz="2000" dirty="0" smtClean="0"/>
              <a:t>Masarykova univerzita</a:t>
            </a:r>
            <a:br>
              <a:rPr lang="cs-CZ" sz="2000" dirty="0" smtClean="0"/>
            </a:br>
            <a:r>
              <a:rPr lang="cs-CZ" sz="2000" dirty="0" smtClean="0"/>
              <a:t>Pedagogická fakulta, Katedra výtvarné výchovy</a:t>
            </a:r>
            <a:br>
              <a:rPr lang="cs-CZ" sz="2000" dirty="0" smtClean="0"/>
            </a:br>
            <a:r>
              <a:rPr lang="cs-CZ" sz="2000" dirty="0" smtClean="0"/>
              <a:t>Učitelství pro střední školy, obor Vizuální tvorba, Výtvarná výchova</a:t>
            </a:r>
            <a:br>
              <a:rPr lang="cs-CZ" sz="2000" dirty="0" smtClean="0"/>
            </a:b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i="1" dirty="0" smtClean="0"/>
              <a:t>1997 – 1999 </a:t>
            </a:r>
            <a:r>
              <a:rPr lang="cs-CZ" sz="2000" dirty="0" smtClean="0"/>
              <a:t>Střední škola uměleckých řemesel v Brně</a:t>
            </a:r>
            <a:br>
              <a:rPr lang="cs-CZ" sz="2000" dirty="0" smtClean="0"/>
            </a:br>
            <a:r>
              <a:rPr lang="cs-CZ" sz="2000" dirty="0" smtClean="0"/>
              <a:t>oddělení Užitá malba</a:t>
            </a:r>
            <a:br>
              <a:rPr lang="cs-CZ" sz="2000" dirty="0" smtClean="0"/>
            </a:br>
            <a:r>
              <a:rPr lang="cs-CZ" sz="2000" i="1" dirty="0" smtClean="0"/>
              <a:t/>
            </a:r>
            <a:br>
              <a:rPr lang="cs-CZ" sz="2000" i="1" dirty="0" smtClean="0"/>
            </a:br>
            <a:r>
              <a:rPr lang="cs-CZ" sz="2000" i="1" dirty="0" smtClean="0"/>
              <a:t>1993 - 1997 </a:t>
            </a:r>
            <a:r>
              <a:rPr lang="cs-CZ" sz="2000" dirty="0" smtClean="0"/>
              <a:t>Střední průmyslová škola textilní v Brně</a:t>
            </a:r>
            <a:br>
              <a:rPr lang="cs-CZ" sz="2000" dirty="0" smtClean="0"/>
            </a:br>
            <a:r>
              <a:rPr lang="cs-CZ" sz="2000" dirty="0" smtClean="0"/>
              <a:t>obor Textilní výtvarnictví, specializace Tkalcovská a tiskařská tvorba.</a:t>
            </a:r>
            <a:br>
              <a:rPr lang="cs-CZ" sz="2000" dirty="0" smtClean="0"/>
            </a:b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907704" y="260648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C00000"/>
                </a:solidFill>
              </a:rPr>
              <a:t>Vzdělání</a:t>
            </a:r>
            <a:endParaRPr lang="cs-CZ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0"/>
          <p:cNvGrpSpPr/>
          <p:nvPr/>
        </p:nvGrpSpPr>
        <p:grpSpPr>
          <a:xfrm>
            <a:off x="0" y="476672"/>
            <a:ext cx="2485623" cy="3226033"/>
            <a:chOff x="296329" y="621849"/>
            <a:chExt cx="2485623" cy="3226033"/>
          </a:xfrm>
        </p:grpSpPr>
        <p:sp>
          <p:nvSpPr>
            <p:cNvPr id="7" name="Volný tvar 6"/>
            <p:cNvSpPr/>
            <p:nvPr/>
          </p:nvSpPr>
          <p:spPr>
            <a:xfrm rot="17759908">
              <a:off x="164380" y="1230310"/>
              <a:ext cx="2749521" cy="2485623"/>
            </a:xfrm>
            <a:custGeom>
              <a:avLst/>
              <a:gdLst>
                <a:gd name="connsiteX0" fmla="*/ 122230 w 2749521"/>
                <a:gd name="connsiteY0" fmla="*/ 2047741 h 2485623"/>
                <a:gd name="connsiteX1" fmla="*/ 186625 w 2749521"/>
                <a:gd name="connsiteY1" fmla="*/ 2112136 h 2485623"/>
                <a:gd name="connsiteX2" fmla="*/ 276777 w 2749521"/>
                <a:gd name="connsiteY2" fmla="*/ 2189409 h 2485623"/>
                <a:gd name="connsiteX3" fmla="*/ 379808 w 2749521"/>
                <a:gd name="connsiteY3" fmla="*/ 2318198 h 2485623"/>
                <a:gd name="connsiteX4" fmla="*/ 405566 w 2749521"/>
                <a:gd name="connsiteY4" fmla="*/ 2356834 h 2485623"/>
                <a:gd name="connsiteX5" fmla="*/ 431323 w 2749521"/>
                <a:gd name="connsiteY5" fmla="*/ 2434108 h 2485623"/>
                <a:gd name="connsiteX6" fmla="*/ 495718 w 2749521"/>
                <a:gd name="connsiteY6" fmla="*/ 2421229 h 2485623"/>
                <a:gd name="connsiteX7" fmla="*/ 572991 w 2749521"/>
                <a:gd name="connsiteY7" fmla="*/ 2395471 h 2485623"/>
                <a:gd name="connsiteX8" fmla="*/ 650264 w 2749521"/>
                <a:gd name="connsiteY8" fmla="*/ 2343955 h 2485623"/>
                <a:gd name="connsiteX9" fmla="*/ 688901 w 2749521"/>
                <a:gd name="connsiteY9" fmla="*/ 2305319 h 2485623"/>
                <a:gd name="connsiteX10" fmla="*/ 740416 w 2749521"/>
                <a:gd name="connsiteY10" fmla="*/ 2279561 h 2485623"/>
                <a:gd name="connsiteX11" fmla="*/ 791932 w 2749521"/>
                <a:gd name="connsiteY11" fmla="*/ 2228046 h 2485623"/>
                <a:gd name="connsiteX12" fmla="*/ 869205 w 2749521"/>
                <a:gd name="connsiteY12" fmla="*/ 2189409 h 2485623"/>
                <a:gd name="connsiteX13" fmla="*/ 933599 w 2749521"/>
                <a:gd name="connsiteY13" fmla="*/ 2150772 h 2485623"/>
                <a:gd name="connsiteX14" fmla="*/ 985115 w 2749521"/>
                <a:gd name="connsiteY14" fmla="*/ 2112136 h 2485623"/>
                <a:gd name="connsiteX15" fmla="*/ 1036630 w 2749521"/>
                <a:gd name="connsiteY15" fmla="*/ 2099257 h 2485623"/>
                <a:gd name="connsiteX16" fmla="*/ 1075267 w 2749521"/>
                <a:gd name="connsiteY16" fmla="*/ 2086378 h 2485623"/>
                <a:gd name="connsiteX17" fmla="*/ 1139661 w 2749521"/>
                <a:gd name="connsiteY17" fmla="*/ 2060620 h 2485623"/>
                <a:gd name="connsiteX18" fmla="*/ 1204056 w 2749521"/>
                <a:gd name="connsiteY18" fmla="*/ 2047741 h 2485623"/>
                <a:gd name="connsiteX19" fmla="*/ 1255571 w 2749521"/>
                <a:gd name="connsiteY19" fmla="*/ 2021984 h 2485623"/>
                <a:gd name="connsiteX20" fmla="*/ 1294208 w 2749521"/>
                <a:gd name="connsiteY20" fmla="*/ 2034862 h 2485623"/>
                <a:gd name="connsiteX21" fmla="*/ 1229814 w 2749521"/>
                <a:gd name="connsiteY21" fmla="*/ 2047741 h 2485623"/>
                <a:gd name="connsiteX22" fmla="*/ 1152540 w 2749521"/>
                <a:gd name="connsiteY22" fmla="*/ 2086378 h 2485623"/>
                <a:gd name="connsiteX23" fmla="*/ 1049509 w 2749521"/>
                <a:gd name="connsiteY23" fmla="*/ 2112136 h 2485623"/>
                <a:gd name="connsiteX24" fmla="*/ 1023752 w 2749521"/>
                <a:gd name="connsiteY24" fmla="*/ 2150772 h 2485623"/>
                <a:gd name="connsiteX25" fmla="*/ 972236 w 2749521"/>
                <a:gd name="connsiteY25" fmla="*/ 2163651 h 2485623"/>
                <a:gd name="connsiteX26" fmla="*/ 933599 w 2749521"/>
                <a:gd name="connsiteY26" fmla="*/ 2176530 h 2485623"/>
                <a:gd name="connsiteX27" fmla="*/ 882084 w 2749521"/>
                <a:gd name="connsiteY27" fmla="*/ 2215167 h 2485623"/>
                <a:gd name="connsiteX28" fmla="*/ 843447 w 2749521"/>
                <a:gd name="connsiteY28" fmla="*/ 2228046 h 2485623"/>
                <a:gd name="connsiteX29" fmla="*/ 766174 w 2749521"/>
                <a:gd name="connsiteY29" fmla="*/ 2279561 h 2485623"/>
                <a:gd name="connsiteX30" fmla="*/ 688901 w 2749521"/>
                <a:gd name="connsiteY30" fmla="*/ 2331077 h 2485623"/>
                <a:gd name="connsiteX31" fmla="*/ 598749 w 2749521"/>
                <a:gd name="connsiteY31" fmla="*/ 2382592 h 2485623"/>
                <a:gd name="connsiteX32" fmla="*/ 521476 w 2749521"/>
                <a:gd name="connsiteY32" fmla="*/ 2408350 h 2485623"/>
                <a:gd name="connsiteX33" fmla="*/ 482839 w 2749521"/>
                <a:gd name="connsiteY33" fmla="*/ 2434108 h 2485623"/>
                <a:gd name="connsiteX34" fmla="*/ 444202 w 2749521"/>
                <a:gd name="connsiteY34" fmla="*/ 2472744 h 2485623"/>
                <a:gd name="connsiteX35" fmla="*/ 405566 w 2749521"/>
                <a:gd name="connsiteY35" fmla="*/ 2485623 h 2485623"/>
                <a:gd name="connsiteX36" fmla="*/ 366929 w 2749521"/>
                <a:gd name="connsiteY36" fmla="*/ 2472744 h 2485623"/>
                <a:gd name="connsiteX37" fmla="*/ 289656 w 2749521"/>
                <a:gd name="connsiteY37" fmla="*/ 2343955 h 2485623"/>
                <a:gd name="connsiteX38" fmla="*/ 160867 w 2749521"/>
                <a:gd name="connsiteY38" fmla="*/ 2228046 h 2485623"/>
                <a:gd name="connsiteX39" fmla="*/ 57836 w 2749521"/>
                <a:gd name="connsiteY39" fmla="*/ 2112136 h 2485623"/>
                <a:gd name="connsiteX40" fmla="*/ 19199 w 2749521"/>
                <a:gd name="connsiteY40" fmla="*/ 2060620 h 2485623"/>
                <a:gd name="connsiteX41" fmla="*/ 83594 w 2749521"/>
                <a:gd name="connsiteY41" fmla="*/ 2099257 h 2485623"/>
                <a:gd name="connsiteX42" fmla="*/ 186625 w 2749521"/>
                <a:gd name="connsiteY42" fmla="*/ 2215167 h 2485623"/>
                <a:gd name="connsiteX43" fmla="*/ 251019 w 2749521"/>
                <a:gd name="connsiteY43" fmla="*/ 2331077 h 2485623"/>
                <a:gd name="connsiteX44" fmla="*/ 328292 w 2749521"/>
                <a:gd name="connsiteY44" fmla="*/ 2382592 h 2485623"/>
                <a:gd name="connsiteX45" fmla="*/ 354050 w 2749521"/>
                <a:gd name="connsiteY45" fmla="*/ 2421229 h 2485623"/>
                <a:gd name="connsiteX46" fmla="*/ 392687 w 2749521"/>
                <a:gd name="connsiteY46" fmla="*/ 2446986 h 2485623"/>
                <a:gd name="connsiteX47" fmla="*/ 405566 w 2749521"/>
                <a:gd name="connsiteY47" fmla="*/ 2485623 h 2485623"/>
                <a:gd name="connsiteX48" fmla="*/ 457081 w 2749521"/>
                <a:gd name="connsiteY48" fmla="*/ 2356834 h 2485623"/>
                <a:gd name="connsiteX49" fmla="*/ 482839 w 2749521"/>
                <a:gd name="connsiteY49" fmla="*/ 2240924 h 2485623"/>
                <a:gd name="connsiteX50" fmla="*/ 495718 w 2749521"/>
                <a:gd name="connsiteY50" fmla="*/ 2176530 h 2485623"/>
                <a:gd name="connsiteX51" fmla="*/ 508597 w 2749521"/>
                <a:gd name="connsiteY51" fmla="*/ 2137893 h 2485623"/>
                <a:gd name="connsiteX52" fmla="*/ 521476 w 2749521"/>
                <a:gd name="connsiteY52" fmla="*/ 2073499 h 2485623"/>
                <a:gd name="connsiteX53" fmla="*/ 572991 w 2749521"/>
                <a:gd name="connsiteY53" fmla="*/ 1893195 h 2485623"/>
                <a:gd name="connsiteX54" fmla="*/ 598749 w 2749521"/>
                <a:gd name="connsiteY54" fmla="*/ 1751527 h 2485623"/>
                <a:gd name="connsiteX55" fmla="*/ 624507 w 2749521"/>
                <a:gd name="connsiteY55" fmla="*/ 1674254 h 2485623"/>
                <a:gd name="connsiteX56" fmla="*/ 637385 w 2749521"/>
                <a:gd name="connsiteY56" fmla="*/ 1596981 h 2485623"/>
                <a:gd name="connsiteX57" fmla="*/ 688901 w 2749521"/>
                <a:gd name="connsiteY57" fmla="*/ 1468192 h 2485623"/>
                <a:gd name="connsiteX58" fmla="*/ 714659 w 2749521"/>
                <a:gd name="connsiteY58" fmla="*/ 1300767 h 2485623"/>
                <a:gd name="connsiteX59" fmla="*/ 753295 w 2749521"/>
                <a:gd name="connsiteY59" fmla="*/ 1223493 h 2485623"/>
                <a:gd name="connsiteX60" fmla="*/ 779053 w 2749521"/>
                <a:gd name="connsiteY60" fmla="*/ 1159099 h 2485623"/>
                <a:gd name="connsiteX61" fmla="*/ 830569 w 2749521"/>
                <a:gd name="connsiteY61" fmla="*/ 1017431 h 2485623"/>
                <a:gd name="connsiteX62" fmla="*/ 869205 w 2749521"/>
                <a:gd name="connsiteY62" fmla="*/ 965916 h 2485623"/>
                <a:gd name="connsiteX63" fmla="*/ 920721 w 2749521"/>
                <a:gd name="connsiteY63" fmla="*/ 798491 h 2485623"/>
                <a:gd name="connsiteX64" fmla="*/ 946478 w 2749521"/>
                <a:gd name="connsiteY64" fmla="*/ 734096 h 2485623"/>
                <a:gd name="connsiteX65" fmla="*/ 959357 w 2749521"/>
                <a:gd name="connsiteY65" fmla="*/ 682581 h 2485623"/>
                <a:gd name="connsiteX66" fmla="*/ 985115 w 2749521"/>
                <a:gd name="connsiteY66" fmla="*/ 605308 h 2485623"/>
                <a:gd name="connsiteX67" fmla="*/ 997994 w 2749521"/>
                <a:gd name="connsiteY67" fmla="*/ 566671 h 2485623"/>
                <a:gd name="connsiteX68" fmla="*/ 1036630 w 2749521"/>
                <a:gd name="connsiteY68" fmla="*/ 450761 h 2485623"/>
                <a:gd name="connsiteX69" fmla="*/ 1062388 w 2749521"/>
                <a:gd name="connsiteY69" fmla="*/ 270457 h 2485623"/>
                <a:gd name="connsiteX70" fmla="*/ 1075267 w 2749521"/>
                <a:gd name="connsiteY70" fmla="*/ 231820 h 2485623"/>
                <a:gd name="connsiteX71" fmla="*/ 1088146 w 2749521"/>
                <a:gd name="connsiteY71" fmla="*/ 180305 h 2485623"/>
                <a:gd name="connsiteX72" fmla="*/ 1319966 w 2749521"/>
                <a:gd name="connsiteY72" fmla="*/ 180305 h 2485623"/>
                <a:gd name="connsiteX73" fmla="*/ 1397239 w 2749521"/>
                <a:gd name="connsiteY73" fmla="*/ 154547 h 2485623"/>
                <a:gd name="connsiteX74" fmla="*/ 1513149 w 2749521"/>
                <a:gd name="connsiteY74" fmla="*/ 128789 h 2485623"/>
                <a:gd name="connsiteX75" fmla="*/ 1641938 w 2749521"/>
                <a:gd name="connsiteY75" fmla="*/ 90153 h 2485623"/>
                <a:gd name="connsiteX76" fmla="*/ 1706332 w 2749521"/>
                <a:gd name="connsiteY76" fmla="*/ 64395 h 2485623"/>
                <a:gd name="connsiteX77" fmla="*/ 1770726 w 2749521"/>
                <a:gd name="connsiteY77" fmla="*/ 51516 h 2485623"/>
                <a:gd name="connsiteX78" fmla="*/ 1860878 w 2749521"/>
                <a:gd name="connsiteY78" fmla="*/ 25758 h 2485623"/>
                <a:gd name="connsiteX79" fmla="*/ 2144214 w 2749521"/>
                <a:gd name="connsiteY79" fmla="*/ 0 h 2485623"/>
                <a:gd name="connsiteX80" fmla="*/ 2337397 w 2749521"/>
                <a:gd name="connsiteY80" fmla="*/ 25758 h 2485623"/>
                <a:gd name="connsiteX81" fmla="*/ 2401791 w 2749521"/>
                <a:gd name="connsiteY81" fmla="*/ 51516 h 2485623"/>
                <a:gd name="connsiteX82" fmla="*/ 2479064 w 2749521"/>
                <a:gd name="connsiteY82" fmla="*/ 77274 h 2485623"/>
                <a:gd name="connsiteX83" fmla="*/ 2517701 w 2749521"/>
                <a:gd name="connsiteY83" fmla="*/ 90153 h 2485623"/>
                <a:gd name="connsiteX84" fmla="*/ 2749521 w 2749521"/>
                <a:gd name="connsiteY84" fmla="*/ 103031 h 248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749521" h="2485623">
                  <a:moveTo>
                    <a:pt x="122230" y="2047741"/>
                  </a:moveTo>
                  <a:cubicBezTo>
                    <a:pt x="225262" y="2116429"/>
                    <a:pt x="100765" y="2026276"/>
                    <a:pt x="186625" y="2112136"/>
                  </a:cubicBezTo>
                  <a:cubicBezTo>
                    <a:pt x="264501" y="2190012"/>
                    <a:pt x="184453" y="2066310"/>
                    <a:pt x="276777" y="2189409"/>
                  </a:cubicBezTo>
                  <a:cubicBezTo>
                    <a:pt x="378414" y="2324926"/>
                    <a:pt x="296375" y="2262576"/>
                    <a:pt x="379808" y="2318198"/>
                  </a:cubicBezTo>
                  <a:cubicBezTo>
                    <a:pt x="388394" y="2331077"/>
                    <a:pt x="399280" y="2342690"/>
                    <a:pt x="405566" y="2356834"/>
                  </a:cubicBezTo>
                  <a:cubicBezTo>
                    <a:pt x="416593" y="2381645"/>
                    <a:pt x="431323" y="2434108"/>
                    <a:pt x="431323" y="2434108"/>
                  </a:cubicBezTo>
                  <a:cubicBezTo>
                    <a:pt x="452788" y="2429815"/>
                    <a:pt x="474599" y="2426989"/>
                    <a:pt x="495718" y="2421229"/>
                  </a:cubicBezTo>
                  <a:cubicBezTo>
                    <a:pt x="521912" y="2414085"/>
                    <a:pt x="572991" y="2395471"/>
                    <a:pt x="572991" y="2395471"/>
                  </a:cubicBezTo>
                  <a:cubicBezTo>
                    <a:pt x="696243" y="2272219"/>
                    <a:pt x="538437" y="2418506"/>
                    <a:pt x="650264" y="2343955"/>
                  </a:cubicBezTo>
                  <a:cubicBezTo>
                    <a:pt x="665419" y="2333852"/>
                    <a:pt x="674080" y="2315905"/>
                    <a:pt x="688901" y="2305319"/>
                  </a:cubicBezTo>
                  <a:cubicBezTo>
                    <a:pt x="704524" y="2294160"/>
                    <a:pt x="725057" y="2291080"/>
                    <a:pt x="740416" y="2279561"/>
                  </a:cubicBezTo>
                  <a:cubicBezTo>
                    <a:pt x="759844" y="2264990"/>
                    <a:pt x="772037" y="2241972"/>
                    <a:pt x="791932" y="2228046"/>
                  </a:cubicBezTo>
                  <a:cubicBezTo>
                    <a:pt x="815524" y="2211531"/>
                    <a:pt x="843923" y="2203199"/>
                    <a:pt x="869205" y="2189409"/>
                  </a:cubicBezTo>
                  <a:cubicBezTo>
                    <a:pt x="891180" y="2177422"/>
                    <a:pt x="912771" y="2164657"/>
                    <a:pt x="933599" y="2150772"/>
                  </a:cubicBezTo>
                  <a:cubicBezTo>
                    <a:pt x="951459" y="2138866"/>
                    <a:pt x="965916" y="2121735"/>
                    <a:pt x="985115" y="2112136"/>
                  </a:cubicBezTo>
                  <a:cubicBezTo>
                    <a:pt x="1000947" y="2104220"/>
                    <a:pt x="1019611" y="2104120"/>
                    <a:pt x="1036630" y="2099257"/>
                  </a:cubicBezTo>
                  <a:cubicBezTo>
                    <a:pt x="1049683" y="2095527"/>
                    <a:pt x="1062556" y="2091145"/>
                    <a:pt x="1075267" y="2086378"/>
                  </a:cubicBezTo>
                  <a:cubicBezTo>
                    <a:pt x="1096913" y="2078261"/>
                    <a:pt x="1117518" y="2067263"/>
                    <a:pt x="1139661" y="2060620"/>
                  </a:cubicBezTo>
                  <a:cubicBezTo>
                    <a:pt x="1160628" y="2054330"/>
                    <a:pt x="1182591" y="2052034"/>
                    <a:pt x="1204056" y="2047741"/>
                  </a:cubicBezTo>
                  <a:cubicBezTo>
                    <a:pt x="1221228" y="2039155"/>
                    <a:pt x="1236566" y="2024699"/>
                    <a:pt x="1255571" y="2021984"/>
                  </a:cubicBezTo>
                  <a:cubicBezTo>
                    <a:pt x="1269010" y="2020064"/>
                    <a:pt x="1303807" y="2025263"/>
                    <a:pt x="1294208" y="2034862"/>
                  </a:cubicBezTo>
                  <a:cubicBezTo>
                    <a:pt x="1278730" y="2050340"/>
                    <a:pt x="1251050" y="2042432"/>
                    <a:pt x="1229814" y="2047741"/>
                  </a:cubicBezTo>
                  <a:cubicBezTo>
                    <a:pt x="1165071" y="2063927"/>
                    <a:pt x="1215495" y="2054900"/>
                    <a:pt x="1152540" y="2086378"/>
                  </a:cubicBezTo>
                  <a:cubicBezTo>
                    <a:pt x="1126138" y="2099579"/>
                    <a:pt x="1074003" y="2107237"/>
                    <a:pt x="1049509" y="2112136"/>
                  </a:cubicBezTo>
                  <a:cubicBezTo>
                    <a:pt x="1040923" y="2125015"/>
                    <a:pt x="1036631" y="2142186"/>
                    <a:pt x="1023752" y="2150772"/>
                  </a:cubicBezTo>
                  <a:cubicBezTo>
                    <a:pt x="1009024" y="2160590"/>
                    <a:pt x="989255" y="2158788"/>
                    <a:pt x="972236" y="2163651"/>
                  </a:cubicBezTo>
                  <a:cubicBezTo>
                    <a:pt x="959183" y="2167381"/>
                    <a:pt x="946478" y="2172237"/>
                    <a:pt x="933599" y="2176530"/>
                  </a:cubicBezTo>
                  <a:cubicBezTo>
                    <a:pt x="916427" y="2189409"/>
                    <a:pt x="900721" y="2204517"/>
                    <a:pt x="882084" y="2215167"/>
                  </a:cubicBezTo>
                  <a:cubicBezTo>
                    <a:pt x="870297" y="2221902"/>
                    <a:pt x="854743" y="2220516"/>
                    <a:pt x="843447" y="2228046"/>
                  </a:cubicBezTo>
                  <a:cubicBezTo>
                    <a:pt x="746975" y="2292360"/>
                    <a:pt x="858044" y="2248938"/>
                    <a:pt x="766174" y="2279561"/>
                  </a:cubicBezTo>
                  <a:cubicBezTo>
                    <a:pt x="692937" y="2352800"/>
                    <a:pt x="763452" y="2293802"/>
                    <a:pt x="688901" y="2331077"/>
                  </a:cubicBezTo>
                  <a:cubicBezTo>
                    <a:pt x="595967" y="2377543"/>
                    <a:pt x="711642" y="2337434"/>
                    <a:pt x="598749" y="2382592"/>
                  </a:cubicBezTo>
                  <a:cubicBezTo>
                    <a:pt x="573540" y="2392676"/>
                    <a:pt x="544067" y="2393289"/>
                    <a:pt x="521476" y="2408350"/>
                  </a:cubicBezTo>
                  <a:cubicBezTo>
                    <a:pt x="508597" y="2416936"/>
                    <a:pt x="494730" y="2424199"/>
                    <a:pt x="482839" y="2434108"/>
                  </a:cubicBezTo>
                  <a:cubicBezTo>
                    <a:pt x="468847" y="2445768"/>
                    <a:pt x="459357" y="2462641"/>
                    <a:pt x="444202" y="2472744"/>
                  </a:cubicBezTo>
                  <a:cubicBezTo>
                    <a:pt x="432907" y="2480274"/>
                    <a:pt x="418445" y="2481330"/>
                    <a:pt x="405566" y="2485623"/>
                  </a:cubicBezTo>
                  <a:cubicBezTo>
                    <a:pt x="392687" y="2481330"/>
                    <a:pt x="376528" y="2482343"/>
                    <a:pt x="366929" y="2472744"/>
                  </a:cubicBezTo>
                  <a:cubicBezTo>
                    <a:pt x="237530" y="2343345"/>
                    <a:pt x="370956" y="2445580"/>
                    <a:pt x="289656" y="2343955"/>
                  </a:cubicBezTo>
                  <a:cubicBezTo>
                    <a:pt x="204572" y="2237600"/>
                    <a:pt x="237184" y="2296731"/>
                    <a:pt x="160867" y="2228046"/>
                  </a:cubicBezTo>
                  <a:cubicBezTo>
                    <a:pt x="68665" y="2145065"/>
                    <a:pt x="105493" y="2178855"/>
                    <a:pt x="57836" y="2112136"/>
                  </a:cubicBezTo>
                  <a:cubicBezTo>
                    <a:pt x="45360" y="2094669"/>
                    <a:pt x="0" y="2070219"/>
                    <a:pt x="19199" y="2060620"/>
                  </a:cubicBezTo>
                  <a:cubicBezTo>
                    <a:pt x="41589" y="2049425"/>
                    <a:pt x="64220" y="2083406"/>
                    <a:pt x="83594" y="2099257"/>
                  </a:cubicBezTo>
                  <a:cubicBezTo>
                    <a:pt x="112477" y="2122888"/>
                    <a:pt x="165874" y="2173665"/>
                    <a:pt x="186625" y="2215167"/>
                  </a:cubicBezTo>
                  <a:cubicBezTo>
                    <a:pt x="210111" y="2262138"/>
                    <a:pt x="190110" y="2290472"/>
                    <a:pt x="251019" y="2331077"/>
                  </a:cubicBezTo>
                  <a:lnTo>
                    <a:pt x="328292" y="2382592"/>
                  </a:lnTo>
                  <a:cubicBezTo>
                    <a:pt x="336878" y="2395471"/>
                    <a:pt x="343105" y="2410284"/>
                    <a:pt x="354050" y="2421229"/>
                  </a:cubicBezTo>
                  <a:cubicBezTo>
                    <a:pt x="364995" y="2432174"/>
                    <a:pt x="383018" y="2434899"/>
                    <a:pt x="392687" y="2446986"/>
                  </a:cubicBezTo>
                  <a:cubicBezTo>
                    <a:pt x="401168" y="2457587"/>
                    <a:pt x="401273" y="2472744"/>
                    <a:pt x="405566" y="2485623"/>
                  </a:cubicBezTo>
                  <a:cubicBezTo>
                    <a:pt x="429962" y="2436831"/>
                    <a:pt x="444349" y="2414125"/>
                    <a:pt x="457081" y="2356834"/>
                  </a:cubicBezTo>
                  <a:cubicBezTo>
                    <a:pt x="465667" y="2318197"/>
                    <a:pt x="474546" y="2279625"/>
                    <a:pt x="482839" y="2240924"/>
                  </a:cubicBezTo>
                  <a:cubicBezTo>
                    <a:pt x="487426" y="2219520"/>
                    <a:pt x="490409" y="2197766"/>
                    <a:pt x="495718" y="2176530"/>
                  </a:cubicBezTo>
                  <a:cubicBezTo>
                    <a:pt x="499011" y="2163360"/>
                    <a:pt x="505304" y="2151063"/>
                    <a:pt x="508597" y="2137893"/>
                  </a:cubicBezTo>
                  <a:cubicBezTo>
                    <a:pt x="513906" y="2116657"/>
                    <a:pt x="515716" y="2094617"/>
                    <a:pt x="521476" y="2073499"/>
                  </a:cubicBezTo>
                  <a:cubicBezTo>
                    <a:pt x="547722" y="1977262"/>
                    <a:pt x="554606" y="2003504"/>
                    <a:pt x="572991" y="1893195"/>
                  </a:cubicBezTo>
                  <a:cubicBezTo>
                    <a:pt x="577198" y="1867952"/>
                    <a:pt x="591035" y="1779811"/>
                    <a:pt x="598749" y="1751527"/>
                  </a:cubicBezTo>
                  <a:cubicBezTo>
                    <a:pt x="605893" y="1725333"/>
                    <a:pt x="615921" y="1700012"/>
                    <a:pt x="624507" y="1674254"/>
                  </a:cubicBezTo>
                  <a:cubicBezTo>
                    <a:pt x="628800" y="1648496"/>
                    <a:pt x="629596" y="1621905"/>
                    <a:pt x="637385" y="1596981"/>
                  </a:cubicBezTo>
                  <a:cubicBezTo>
                    <a:pt x="651176" y="1552849"/>
                    <a:pt x="688901" y="1468192"/>
                    <a:pt x="688901" y="1468192"/>
                  </a:cubicBezTo>
                  <a:cubicBezTo>
                    <a:pt x="697487" y="1412384"/>
                    <a:pt x="700289" y="1355373"/>
                    <a:pt x="714659" y="1300767"/>
                  </a:cubicBezTo>
                  <a:cubicBezTo>
                    <a:pt x="721988" y="1272917"/>
                    <a:pt x="741378" y="1249710"/>
                    <a:pt x="753295" y="1223493"/>
                  </a:cubicBezTo>
                  <a:cubicBezTo>
                    <a:pt x="762861" y="1202447"/>
                    <a:pt x="771152" y="1180825"/>
                    <a:pt x="779053" y="1159099"/>
                  </a:cubicBezTo>
                  <a:cubicBezTo>
                    <a:pt x="789807" y="1129525"/>
                    <a:pt x="813728" y="1047746"/>
                    <a:pt x="830569" y="1017431"/>
                  </a:cubicBezTo>
                  <a:cubicBezTo>
                    <a:pt x="840993" y="998668"/>
                    <a:pt x="856326" y="983088"/>
                    <a:pt x="869205" y="965916"/>
                  </a:cubicBezTo>
                  <a:cubicBezTo>
                    <a:pt x="888749" y="897512"/>
                    <a:pt x="896958" y="863840"/>
                    <a:pt x="920721" y="798491"/>
                  </a:cubicBezTo>
                  <a:cubicBezTo>
                    <a:pt x="928621" y="776764"/>
                    <a:pt x="939167" y="756028"/>
                    <a:pt x="946478" y="734096"/>
                  </a:cubicBezTo>
                  <a:cubicBezTo>
                    <a:pt x="952075" y="717304"/>
                    <a:pt x="954271" y="699535"/>
                    <a:pt x="959357" y="682581"/>
                  </a:cubicBezTo>
                  <a:cubicBezTo>
                    <a:pt x="967159" y="656575"/>
                    <a:pt x="976529" y="631066"/>
                    <a:pt x="985115" y="605308"/>
                  </a:cubicBezTo>
                  <a:cubicBezTo>
                    <a:pt x="989408" y="592429"/>
                    <a:pt x="995332" y="579983"/>
                    <a:pt x="997994" y="566671"/>
                  </a:cubicBezTo>
                  <a:cubicBezTo>
                    <a:pt x="1014638" y="483451"/>
                    <a:pt x="1001084" y="521856"/>
                    <a:pt x="1036630" y="450761"/>
                  </a:cubicBezTo>
                  <a:cubicBezTo>
                    <a:pt x="1044644" y="378634"/>
                    <a:pt x="1045985" y="336067"/>
                    <a:pt x="1062388" y="270457"/>
                  </a:cubicBezTo>
                  <a:cubicBezTo>
                    <a:pt x="1065681" y="257287"/>
                    <a:pt x="1071537" y="244873"/>
                    <a:pt x="1075267" y="231820"/>
                  </a:cubicBezTo>
                  <a:cubicBezTo>
                    <a:pt x="1080130" y="214801"/>
                    <a:pt x="1083853" y="197477"/>
                    <a:pt x="1088146" y="180305"/>
                  </a:cubicBezTo>
                  <a:cubicBezTo>
                    <a:pt x="1186694" y="204942"/>
                    <a:pt x="1160891" y="204166"/>
                    <a:pt x="1319966" y="180305"/>
                  </a:cubicBezTo>
                  <a:cubicBezTo>
                    <a:pt x="1346817" y="176277"/>
                    <a:pt x="1370899" y="161132"/>
                    <a:pt x="1397239" y="154547"/>
                  </a:cubicBezTo>
                  <a:cubicBezTo>
                    <a:pt x="1469990" y="136359"/>
                    <a:pt x="1431398" y="145139"/>
                    <a:pt x="1513149" y="128789"/>
                  </a:cubicBezTo>
                  <a:cubicBezTo>
                    <a:pt x="1621030" y="74847"/>
                    <a:pt x="1500828" y="128637"/>
                    <a:pt x="1641938" y="90153"/>
                  </a:cubicBezTo>
                  <a:cubicBezTo>
                    <a:pt x="1664242" y="84070"/>
                    <a:pt x="1684189" y="71038"/>
                    <a:pt x="1706332" y="64395"/>
                  </a:cubicBezTo>
                  <a:cubicBezTo>
                    <a:pt x="1727299" y="58105"/>
                    <a:pt x="1749490" y="56825"/>
                    <a:pt x="1770726" y="51516"/>
                  </a:cubicBezTo>
                  <a:cubicBezTo>
                    <a:pt x="1824578" y="38053"/>
                    <a:pt x="1798249" y="35393"/>
                    <a:pt x="1860878" y="25758"/>
                  </a:cubicBezTo>
                  <a:cubicBezTo>
                    <a:pt x="1937118" y="14029"/>
                    <a:pt x="2075248" y="5305"/>
                    <a:pt x="2144214" y="0"/>
                  </a:cubicBezTo>
                  <a:cubicBezTo>
                    <a:pt x="2213707" y="6318"/>
                    <a:pt x="2273402" y="4426"/>
                    <a:pt x="2337397" y="25758"/>
                  </a:cubicBezTo>
                  <a:cubicBezTo>
                    <a:pt x="2359329" y="33069"/>
                    <a:pt x="2380065" y="43615"/>
                    <a:pt x="2401791" y="51516"/>
                  </a:cubicBezTo>
                  <a:cubicBezTo>
                    <a:pt x="2427307" y="60795"/>
                    <a:pt x="2453306" y="68688"/>
                    <a:pt x="2479064" y="77274"/>
                  </a:cubicBezTo>
                  <a:cubicBezTo>
                    <a:pt x="2491943" y="81567"/>
                    <a:pt x="2504262" y="88233"/>
                    <a:pt x="2517701" y="90153"/>
                  </a:cubicBezTo>
                  <a:cubicBezTo>
                    <a:pt x="2654601" y="109709"/>
                    <a:pt x="2577497" y="103031"/>
                    <a:pt x="2749521" y="103031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Elipsa 5"/>
            <p:cNvSpPr/>
            <p:nvPr/>
          </p:nvSpPr>
          <p:spPr>
            <a:xfrm>
              <a:off x="1056793" y="621849"/>
              <a:ext cx="216024" cy="21602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9" name="Obdélník 8"/>
          <p:cNvSpPr/>
          <p:nvPr/>
        </p:nvSpPr>
        <p:spPr>
          <a:xfrm>
            <a:off x="2411760" y="1628800"/>
            <a:ext cx="624644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i="1" dirty="0" smtClean="0"/>
              <a:t>2008</a:t>
            </a:r>
            <a:r>
              <a:rPr lang="cs-CZ" sz="2800" dirty="0" smtClean="0"/>
              <a:t> až doposud Edukační pracovník, pedagog volného času</a:t>
            </a:r>
            <a:br>
              <a:rPr lang="cs-CZ" sz="2800" dirty="0" smtClean="0"/>
            </a:br>
            <a:r>
              <a:rPr lang="cs-CZ" sz="2800" dirty="0" smtClean="0">
                <a:solidFill>
                  <a:srgbClr val="C00000"/>
                </a:solidFill>
              </a:rPr>
              <a:t>Muzeum města Brna</a:t>
            </a:r>
            <a:r>
              <a:rPr lang="cs-CZ" sz="2800" dirty="0" smtClean="0"/>
              <a:t>, </a:t>
            </a:r>
            <a:br>
              <a:rPr lang="cs-CZ" sz="2800" dirty="0" smtClean="0"/>
            </a:br>
            <a:r>
              <a:rPr lang="cs-CZ" sz="2800" dirty="0" smtClean="0"/>
              <a:t>příspěvková organizace</a:t>
            </a:r>
            <a:br>
              <a:rPr lang="cs-CZ" sz="2800" dirty="0" smtClean="0"/>
            </a:br>
            <a:r>
              <a:rPr lang="cs-CZ" sz="2800" dirty="0" smtClean="0"/>
              <a:t>Oddělení lektorské</a:t>
            </a:r>
            <a:br>
              <a:rPr lang="cs-CZ" sz="2800" dirty="0" smtClean="0"/>
            </a:br>
            <a:r>
              <a:rPr lang="cs-CZ" sz="2800" dirty="0" smtClean="0"/>
              <a:t>Lektorská a edukační činnost, </a:t>
            </a:r>
            <a:r>
              <a:rPr lang="cs-CZ" sz="2800" dirty="0" smtClean="0">
                <a:solidFill>
                  <a:srgbClr val="C00000"/>
                </a:solidFill>
              </a:rPr>
              <a:t>animační programy</a:t>
            </a:r>
            <a:r>
              <a:rPr lang="cs-CZ" sz="2800" dirty="0" smtClean="0"/>
              <a:t> ke stálým expozicím a aktuálním výstavám</a:t>
            </a:r>
            <a:br>
              <a:rPr lang="cs-CZ" sz="2800" dirty="0" smtClean="0"/>
            </a:br>
            <a:r>
              <a:rPr lang="cs-CZ" sz="2800" dirty="0" smtClean="0">
                <a:solidFill>
                  <a:srgbClr val="C00000"/>
                </a:solidFill>
              </a:rPr>
              <a:t>výtvarného umění na hradě </a:t>
            </a:r>
            <a:r>
              <a:rPr lang="cs-CZ" sz="2800" dirty="0" err="1" smtClean="0">
                <a:solidFill>
                  <a:srgbClr val="C00000"/>
                </a:solidFill>
              </a:rPr>
              <a:t>Špilberku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339752" y="260648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C00000"/>
                </a:solidFill>
              </a:rPr>
              <a:t>Zaměstnání</a:t>
            </a:r>
            <a:endParaRPr lang="cs-CZ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771800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PRACOVIŠTĚ</a:t>
            </a:r>
            <a:br>
              <a:rPr lang="cs-CZ" dirty="0" smtClean="0"/>
            </a:br>
            <a:r>
              <a:rPr lang="cs-CZ" dirty="0" smtClean="0"/>
              <a:t>HRAD ŠPILBERK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3000" contrast="21000"/>
          </a:blip>
          <a:srcRect l="44887" t="40634" r="11998" b="14951"/>
          <a:stretch>
            <a:fillRect/>
          </a:stretch>
        </p:blipFill>
        <p:spPr bwMode="auto">
          <a:xfrm>
            <a:off x="0" y="2420888"/>
            <a:ext cx="6408712" cy="4126158"/>
          </a:xfrm>
          <a:prstGeom prst="rect">
            <a:avLst/>
          </a:prstGeom>
          <a:solidFill>
            <a:schemeClr val="accent1">
              <a:alpha val="54000"/>
            </a:schemeClr>
          </a:solidFill>
          <a:ln>
            <a:noFill/>
          </a:ln>
          <a:effectLst>
            <a:softEdge rad="112500"/>
          </a:effectLst>
        </p:spPr>
      </p:pic>
      <p:sp>
        <p:nvSpPr>
          <p:cNvPr id="7" name="Volný tvar 6"/>
          <p:cNvSpPr/>
          <p:nvPr/>
        </p:nvSpPr>
        <p:spPr>
          <a:xfrm>
            <a:off x="4604316" y="1983346"/>
            <a:ext cx="2749521" cy="2485623"/>
          </a:xfrm>
          <a:custGeom>
            <a:avLst/>
            <a:gdLst>
              <a:gd name="connsiteX0" fmla="*/ 122230 w 2749521"/>
              <a:gd name="connsiteY0" fmla="*/ 2047741 h 2485623"/>
              <a:gd name="connsiteX1" fmla="*/ 186625 w 2749521"/>
              <a:gd name="connsiteY1" fmla="*/ 2112136 h 2485623"/>
              <a:gd name="connsiteX2" fmla="*/ 276777 w 2749521"/>
              <a:gd name="connsiteY2" fmla="*/ 2189409 h 2485623"/>
              <a:gd name="connsiteX3" fmla="*/ 379808 w 2749521"/>
              <a:gd name="connsiteY3" fmla="*/ 2318198 h 2485623"/>
              <a:gd name="connsiteX4" fmla="*/ 405566 w 2749521"/>
              <a:gd name="connsiteY4" fmla="*/ 2356834 h 2485623"/>
              <a:gd name="connsiteX5" fmla="*/ 431323 w 2749521"/>
              <a:gd name="connsiteY5" fmla="*/ 2434108 h 2485623"/>
              <a:gd name="connsiteX6" fmla="*/ 495718 w 2749521"/>
              <a:gd name="connsiteY6" fmla="*/ 2421229 h 2485623"/>
              <a:gd name="connsiteX7" fmla="*/ 572991 w 2749521"/>
              <a:gd name="connsiteY7" fmla="*/ 2395471 h 2485623"/>
              <a:gd name="connsiteX8" fmla="*/ 650264 w 2749521"/>
              <a:gd name="connsiteY8" fmla="*/ 2343955 h 2485623"/>
              <a:gd name="connsiteX9" fmla="*/ 688901 w 2749521"/>
              <a:gd name="connsiteY9" fmla="*/ 2305319 h 2485623"/>
              <a:gd name="connsiteX10" fmla="*/ 740416 w 2749521"/>
              <a:gd name="connsiteY10" fmla="*/ 2279561 h 2485623"/>
              <a:gd name="connsiteX11" fmla="*/ 791932 w 2749521"/>
              <a:gd name="connsiteY11" fmla="*/ 2228046 h 2485623"/>
              <a:gd name="connsiteX12" fmla="*/ 869205 w 2749521"/>
              <a:gd name="connsiteY12" fmla="*/ 2189409 h 2485623"/>
              <a:gd name="connsiteX13" fmla="*/ 933599 w 2749521"/>
              <a:gd name="connsiteY13" fmla="*/ 2150772 h 2485623"/>
              <a:gd name="connsiteX14" fmla="*/ 985115 w 2749521"/>
              <a:gd name="connsiteY14" fmla="*/ 2112136 h 2485623"/>
              <a:gd name="connsiteX15" fmla="*/ 1036630 w 2749521"/>
              <a:gd name="connsiteY15" fmla="*/ 2099257 h 2485623"/>
              <a:gd name="connsiteX16" fmla="*/ 1075267 w 2749521"/>
              <a:gd name="connsiteY16" fmla="*/ 2086378 h 2485623"/>
              <a:gd name="connsiteX17" fmla="*/ 1139661 w 2749521"/>
              <a:gd name="connsiteY17" fmla="*/ 2060620 h 2485623"/>
              <a:gd name="connsiteX18" fmla="*/ 1204056 w 2749521"/>
              <a:gd name="connsiteY18" fmla="*/ 2047741 h 2485623"/>
              <a:gd name="connsiteX19" fmla="*/ 1255571 w 2749521"/>
              <a:gd name="connsiteY19" fmla="*/ 2021984 h 2485623"/>
              <a:gd name="connsiteX20" fmla="*/ 1294208 w 2749521"/>
              <a:gd name="connsiteY20" fmla="*/ 2034862 h 2485623"/>
              <a:gd name="connsiteX21" fmla="*/ 1229814 w 2749521"/>
              <a:gd name="connsiteY21" fmla="*/ 2047741 h 2485623"/>
              <a:gd name="connsiteX22" fmla="*/ 1152540 w 2749521"/>
              <a:gd name="connsiteY22" fmla="*/ 2086378 h 2485623"/>
              <a:gd name="connsiteX23" fmla="*/ 1049509 w 2749521"/>
              <a:gd name="connsiteY23" fmla="*/ 2112136 h 2485623"/>
              <a:gd name="connsiteX24" fmla="*/ 1023752 w 2749521"/>
              <a:gd name="connsiteY24" fmla="*/ 2150772 h 2485623"/>
              <a:gd name="connsiteX25" fmla="*/ 972236 w 2749521"/>
              <a:gd name="connsiteY25" fmla="*/ 2163651 h 2485623"/>
              <a:gd name="connsiteX26" fmla="*/ 933599 w 2749521"/>
              <a:gd name="connsiteY26" fmla="*/ 2176530 h 2485623"/>
              <a:gd name="connsiteX27" fmla="*/ 882084 w 2749521"/>
              <a:gd name="connsiteY27" fmla="*/ 2215167 h 2485623"/>
              <a:gd name="connsiteX28" fmla="*/ 843447 w 2749521"/>
              <a:gd name="connsiteY28" fmla="*/ 2228046 h 2485623"/>
              <a:gd name="connsiteX29" fmla="*/ 766174 w 2749521"/>
              <a:gd name="connsiteY29" fmla="*/ 2279561 h 2485623"/>
              <a:gd name="connsiteX30" fmla="*/ 688901 w 2749521"/>
              <a:gd name="connsiteY30" fmla="*/ 2331077 h 2485623"/>
              <a:gd name="connsiteX31" fmla="*/ 598749 w 2749521"/>
              <a:gd name="connsiteY31" fmla="*/ 2382592 h 2485623"/>
              <a:gd name="connsiteX32" fmla="*/ 521476 w 2749521"/>
              <a:gd name="connsiteY32" fmla="*/ 2408350 h 2485623"/>
              <a:gd name="connsiteX33" fmla="*/ 482839 w 2749521"/>
              <a:gd name="connsiteY33" fmla="*/ 2434108 h 2485623"/>
              <a:gd name="connsiteX34" fmla="*/ 444202 w 2749521"/>
              <a:gd name="connsiteY34" fmla="*/ 2472744 h 2485623"/>
              <a:gd name="connsiteX35" fmla="*/ 405566 w 2749521"/>
              <a:gd name="connsiteY35" fmla="*/ 2485623 h 2485623"/>
              <a:gd name="connsiteX36" fmla="*/ 366929 w 2749521"/>
              <a:gd name="connsiteY36" fmla="*/ 2472744 h 2485623"/>
              <a:gd name="connsiteX37" fmla="*/ 289656 w 2749521"/>
              <a:gd name="connsiteY37" fmla="*/ 2343955 h 2485623"/>
              <a:gd name="connsiteX38" fmla="*/ 160867 w 2749521"/>
              <a:gd name="connsiteY38" fmla="*/ 2228046 h 2485623"/>
              <a:gd name="connsiteX39" fmla="*/ 57836 w 2749521"/>
              <a:gd name="connsiteY39" fmla="*/ 2112136 h 2485623"/>
              <a:gd name="connsiteX40" fmla="*/ 19199 w 2749521"/>
              <a:gd name="connsiteY40" fmla="*/ 2060620 h 2485623"/>
              <a:gd name="connsiteX41" fmla="*/ 83594 w 2749521"/>
              <a:gd name="connsiteY41" fmla="*/ 2099257 h 2485623"/>
              <a:gd name="connsiteX42" fmla="*/ 186625 w 2749521"/>
              <a:gd name="connsiteY42" fmla="*/ 2215167 h 2485623"/>
              <a:gd name="connsiteX43" fmla="*/ 251019 w 2749521"/>
              <a:gd name="connsiteY43" fmla="*/ 2331077 h 2485623"/>
              <a:gd name="connsiteX44" fmla="*/ 328292 w 2749521"/>
              <a:gd name="connsiteY44" fmla="*/ 2382592 h 2485623"/>
              <a:gd name="connsiteX45" fmla="*/ 354050 w 2749521"/>
              <a:gd name="connsiteY45" fmla="*/ 2421229 h 2485623"/>
              <a:gd name="connsiteX46" fmla="*/ 392687 w 2749521"/>
              <a:gd name="connsiteY46" fmla="*/ 2446986 h 2485623"/>
              <a:gd name="connsiteX47" fmla="*/ 405566 w 2749521"/>
              <a:gd name="connsiteY47" fmla="*/ 2485623 h 2485623"/>
              <a:gd name="connsiteX48" fmla="*/ 457081 w 2749521"/>
              <a:gd name="connsiteY48" fmla="*/ 2356834 h 2485623"/>
              <a:gd name="connsiteX49" fmla="*/ 482839 w 2749521"/>
              <a:gd name="connsiteY49" fmla="*/ 2240924 h 2485623"/>
              <a:gd name="connsiteX50" fmla="*/ 495718 w 2749521"/>
              <a:gd name="connsiteY50" fmla="*/ 2176530 h 2485623"/>
              <a:gd name="connsiteX51" fmla="*/ 508597 w 2749521"/>
              <a:gd name="connsiteY51" fmla="*/ 2137893 h 2485623"/>
              <a:gd name="connsiteX52" fmla="*/ 521476 w 2749521"/>
              <a:gd name="connsiteY52" fmla="*/ 2073499 h 2485623"/>
              <a:gd name="connsiteX53" fmla="*/ 572991 w 2749521"/>
              <a:gd name="connsiteY53" fmla="*/ 1893195 h 2485623"/>
              <a:gd name="connsiteX54" fmla="*/ 598749 w 2749521"/>
              <a:gd name="connsiteY54" fmla="*/ 1751527 h 2485623"/>
              <a:gd name="connsiteX55" fmla="*/ 624507 w 2749521"/>
              <a:gd name="connsiteY55" fmla="*/ 1674254 h 2485623"/>
              <a:gd name="connsiteX56" fmla="*/ 637385 w 2749521"/>
              <a:gd name="connsiteY56" fmla="*/ 1596981 h 2485623"/>
              <a:gd name="connsiteX57" fmla="*/ 688901 w 2749521"/>
              <a:gd name="connsiteY57" fmla="*/ 1468192 h 2485623"/>
              <a:gd name="connsiteX58" fmla="*/ 714659 w 2749521"/>
              <a:gd name="connsiteY58" fmla="*/ 1300767 h 2485623"/>
              <a:gd name="connsiteX59" fmla="*/ 753295 w 2749521"/>
              <a:gd name="connsiteY59" fmla="*/ 1223493 h 2485623"/>
              <a:gd name="connsiteX60" fmla="*/ 779053 w 2749521"/>
              <a:gd name="connsiteY60" fmla="*/ 1159099 h 2485623"/>
              <a:gd name="connsiteX61" fmla="*/ 830569 w 2749521"/>
              <a:gd name="connsiteY61" fmla="*/ 1017431 h 2485623"/>
              <a:gd name="connsiteX62" fmla="*/ 869205 w 2749521"/>
              <a:gd name="connsiteY62" fmla="*/ 965916 h 2485623"/>
              <a:gd name="connsiteX63" fmla="*/ 920721 w 2749521"/>
              <a:gd name="connsiteY63" fmla="*/ 798491 h 2485623"/>
              <a:gd name="connsiteX64" fmla="*/ 946478 w 2749521"/>
              <a:gd name="connsiteY64" fmla="*/ 734096 h 2485623"/>
              <a:gd name="connsiteX65" fmla="*/ 959357 w 2749521"/>
              <a:gd name="connsiteY65" fmla="*/ 682581 h 2485623"/>
              <a:gd name="connsiteX66" fmla="*/ 985115 w 2749521"/>
              <a:gd name="connsiteY66" fmla="*/ 605308 h 2485623"/>
              <a:gd name="connsiteX67" fmla="*/ 997994 w 2749521"/>
              <a:gd name="connsiteY67" fmla="*/ 566671 h 2485623"/>
              <a:gd name="connsiteX68" fmla="*/ 1036630 w 2749521"/>
              <a:gd name="connsiteY68" fmla="*/ 450761 h 2485623"/>
              <a:gd name="connsiteX69" fmla="*/ 1062388 w 2749521"/>
              <a:gd name="connsiteY69" fmla="*/ 270457 h 2485623"/>
              <a:gd name="connsiteX70" fmla="*/ 1075267 w 2749521"/>
              <a:gd name="connsiteY70" fmla="*/ 231820 h 2485623"/>
              <a:gd name="connsiteX71" fmla="*/ 1088146 w 2749521"/>
              <a:gd name="connsiteY71" fmla="*/ 180305 h 2485623"/>
              <a:gd name="connsiteX72" fmla="*/ 1319966 w 2749521"/>
              <a:gd name="connsiteY72" fmla="*/ 180305 h 2485623"/>
              <a:gd name="connsiteX73" fmla="*/ 1397239 w 2749521"/>
              <a:gd name="connsiteY73" fmla="*/ 154547 h 2485623"/>
              <a:gd name="connsiteX74" fmla="*/ 1513149 w 2749521"/>
              <a:gd name="connsiteY74" fmla="*/ 128789 h 2485623"/>
              <a:gd name="connsiteX75" fmla="*/ 1641938 w 2749521"/>
              <a:gd name="connsiteY75" fmla="*/ 90153 h 2485623"/>
              <a:gd name="connsiteX76" fmla="*/ 1706332 w 2749521"/>
              <a:gd name="connsiteY76" fmla="*/ 64395 h 2485623"/>
              <a:gd name="connsiteX77" fmla="*/ 1770726 w 2749521"/>
              <a:gd name="connsiteY77" fmla="*/ 51516 h 2485623"/>
              <a:gd name="connsiteX78" fmla="*/ 1860878 w 2749521"/>
              <a:gd name="connsiteY78" fmla="*/ 25758 h 2485623"/>
              <a:gd name="connsiteX79" fmla="*/ 2144214 w 2749521"/>
              <a:gd name="connsiteY79" fmla="*/ 0 h 2485623"/>
              <a:gd name="connsiteX80" fmla="*/ 2337397 w 2749521"/>
              <a:gd name="connsiteY80" fmla="*/ 25758 h 2485623"/>
              <a:gd name="connsiteX81" fmla="*/ 2401791 w 2749521"/>
              <a:gd name="connsiteY81" fmla="*/ 51516 h 2485623"/>
              <a:gd name="connsiteX82" fmla="*/ 2479064 w 2749521"/>
              <a:gd name="connsiteY82" fmla="*/ 77274 h 2485623"/>
              <a:gd name="connsiteX83" fmla="*/ 2517701 w 2749521"/>
              <a:gd name="connsiteY83" fmla="*/ 90153 h 2485623"/>
              <a:gd name="connsiteX84" fmla="*/ 2749521 w 2749521"/>
              <a:gd name="connsiteY84" fmla="*/ 103031 h 2485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2749521" h="2485623">
                <a:moveTo>
                  <a:pt x="122230" y="2047741"/>
                </a:moveTo>
                <a:cubicBezTo>
                  <a:pt x="225262" y="2116429"/>
                  <a:pt x="100765" y="2026276"/>
                  <a:pt x="186625" y="2112136"/>
                </a:cubicBezTo>
                <a:cubicBezTo>
                  <a:pt x="264501" y="2190012"/>
                  <a:pt x="184453" y="2066310"/>
                  <a:pt x="276777" y="2189409"/>
                </a:cubicBezTo>
                <a:cubicBezTo>
                  <a:pt x="378414" y="2324926"/>
                  <a:pt x="296375" y="2262576"/>
                  <a:pt x="379808" y="2318198"/>
                </a:cubicBezTo>
                <a:cubicBezTo>
                  <a:pt x="388394" y="2331077"/>
                  <a:pt x="399280" y="2342690"/>
                  <a:pt x="405566" y="2356834"/>
                </a:cubicBezTo>
                <a:cubicBezTo>
                  <a:pt x="416593" y="2381645"/>
                  <a:pt x="431323" y="2434108"/>
                  <a:pt x="431323" y="2434108"/>
                </a:cubicBezTo>
                <a:cubicBezTo>
                  <a:pt x="452788" y="2429815"/>
                  <a:pt x="474599" y="2426989"/>
                  <a:pt x="495718" y="2421229"/>
                </a:cubicBezTo>
                <a:cubicBezTo>
                  <a:pt x="521912" y="2414085"/>
                  <a:pt x="572991" y="2395471"/>
                  <a:pt x="572991" y="2395471"/>
                </a:cubicBezTo>
                <a:cubicBezTo>
                  <a:pt x="696243" y="2272219"/>
                  <a:pt x="538437" y="2418506"/>
                  <a:pt x="650264" y="2343955"/>
                </a:cubicBezTo>
                <a:cubicBezTo>
                  <a:pt x="665419" y="2333852"/>
                  <a:pt x="674080" y="2315905"/>
                  <a:pt x="688901" y="2305319"/>
                </a:cubicBezTo>
                <a:cubicBezTo>
                  <a:pt x="704524" y="2294160"/>
                  <a:pt x="725057" y="2291080"/>
                  <a:pt x="740416" y="2279561"/>
                </a:cubicBezTo>
                <a:cubicBezTo>
                  <a:pt x="759844" y="2264990"/>
                  <a:pt x="772037" y="2241972"/>
                  <a:pt x="791932" y="2228046"/>
                </a:cubicBezTo>
                <a:cubicBezTo>
                  <a:pt x="815524" y="2211531"/>
                  <a:pt x="843923" y="2203199"/>
                  <a:pt x="869205" y="2189409"/>
                </a:cubicBezTo>
                <a:cubicBezTo>
                  <a:pt x="891180" y="2177422"/>
                  <a:pt x="912771" y="2164657"/>
                  <a:pt x="933599" y="2150772"/>
                </a:cubicBezTo>
                <a:cubicBezTo>
                  <a:pt x="951459" y="2138866"/>
                  <a:pt x="965916" y="2121735"/>
                  <a:pt x="985115" y="2112136"/>
                </a:cubicBezTo>
                <a:cubicBezTo>
                  <a:pt x="1000947" y="2104220"/>
                  <a:pt x="1019611" y="2104120"/>
                  <a:pt x="1036630" y="2099257"/>
                </a:cubicBezTo>
                <a:cubicBezTo>
                  <a:pt x="1049683" y="2095527"/>
                  <a:pt x="1062556" y="2091145"/>
                  <a:pt x="1075267" y="2086378"/>
                </a:cubicBezTo>
                <a:cubicBezTo>
                  <a:pt x="1096913" y="2078261"/>
                  <a:pt x="1117518" y="2067263"/>
                  <a:pt x="1139661" y="2060620"/>
                </a:cubicBezTo>
                <a:cubicBezTo>
                  <a:pt x="1160628" y="2054330"/>
                  <a:pt x="1182591" y="2052034"/>
                  <a:pt x="1204056" y="2047741"/>
                </a:cubicBezTo>
                <a:cubicBezTo>
                  <a:pt x="1221228" y="2039155"/>
                  <a:pt x="1236566" y="2024699"/>
                  <a:pt x="1255571" y="2021984"/>
                </a:cubicBezTo>
                <a:cubicBezTo>
                  <a:pt x="1269010" y="2020064"/>
                  <a:pt x="1303807" y="2025263"/>
                  <a:pt x="1294208" y="2034862"/>
                </a:cubicBezTo>
                <a:cubicBezTo>
                  <a:pt x="1278730" y="2050340"/>
                  <a:pt x="1251050" y="2042432"/>
                  <a:pt x="1229814" y="2047741"/>
                </a:cubicBezTo>
                <a:cubicBezTo>
                  <a:pt x="1165071" y="2063927"/>
                  <a:pt x="1215495" y="2054900"/>
                  <a:pt x="1152540" y="2086378"/>
                </a:cubicBezTo>
                <a:cubicBezTo>
                  <a:pt x="1126138" y="2099579"/>
                  <a:pt x="1074003" y="2107237"/>
                  <a:pt x="1049509" y="2112136"/>
                </a:cubicBezTo>
                <a:cubicBezTo>
                  <a:pt x="1040923" y="2125015"/>
                  <a:pt x="1036631" y="2142186"/>
                  <a:pt x="1023752" y="2150772"/>
                </a:cubicBezTo>
                <a:cubicBezTo>
                  <a:pt x="1009024" y="2160590"/>
                  <a:pt x="989255" y="2158788"/>
                  <a:pt x="972236" y="2163651"/>
                </a:cubicBezTo>
                <a:cubicBezTo>
                  <a:pt x="959183" y="2167381"/>
                  <a:pt x="946478" y="2172237"/>
                  <a:pt x="933599" y="2176530"/>
                </a:cubicBezTo>
                <a:cubicBezTo>
                  <a:pt x="916427" y="2189409"/>
                  <a:pt x="900721" y="2204517"/>
                  <a:pt x="882084" y="2215167"/>
                </a:cubicBezTo>
                <a:cubicBezTo>
                  <a:pt x="870297" y="2221902"/>
                  <a:pt x="854743" y="2220516"/>
                  <a:pt x="843447" y="2228046"/>
                </a:cubicBezTo>
                <a:cubicBezTo>
                  <a:pt x="746975" y="2292360"/>
                  <a:pt x="858044" y="2248938"/>
                  <a:pt x="766174" y="2279561"/>
                </a:cubicBezTo>
                <a:cubicBezTo>
                  <a:pt x="692937" y="2352800"/>
                  <a:pt x="763452" y="2293802"/>
                  <a:pt x="688901" y="2331077"/>
                </a:cubicBezTo>
                <a:cubicBezTo>
                  <a:pt x="595967" y="2377543"/>
                  <a:pt x="711642" y="2337434"/>
                  <a:pt x="598749" y="2382592"/>
                </a:cubicBezTo>
                <a:cubicBezTo>
                  <a:pt x="573540" y="2392676"/>
                  <a:pt x="544067" y="2393289"/>
                  <a:pt x="521476" y="2408350"/>
                </a:cubicBezTo>
                <a:cubicBezTo>
                  <a:pt x="508597" y="2416936"/>
                  <a:pt x="494730" y="2424199"/>
                  <a:pt x="482839" y="2434108"/>
                </a:cubicBezTo>
                <a:cubicBezTo>
                  <a:pt x="468847" y="2445768"/>
                  <a:pt x="459357" y="2462641"/>
                  <a:pt x="444202" y="2472744"/>
                </a:cubicBezTo>
                <a:cubicBezTo>
                  <a:pt x="432907" y="2480274"/>
                  <a:pt x="418445" y="2481330"/>
                  <a:pt x="405566" y="2485623"/>
                </a:cubicBezTo>
                <a:cubicBezTo>
                  <a:pt x="392687" y="2481330"/>
                  <a:pt x="376528" y="2482343"/>
                  <a:pt x="366929" y="2472744"/>
                </a:cubicBezTo>
                <a:cubicBezTo>
                  <a:pt x="237530" y="2343345"/>
                  <a:pt x="370956" y="2445580"/>
                  <a:pt x="289656" y="2343955"/>
                </a:cubicBezTo>
                <a:cubicBezTo>
                  <a:pt x="204572" y="2237600"/>
                  <a:pt x="237184" y="2296731"/>
                  <a:pt x="160867" y="2228046"/>
                </a:cubicBezTo>
                <a:cubicBezTo>
                  <a:pt x="68665" y="2145065"/>
                  <a:pt x="105493" y="2178855"/>
                  <a:pt x="57836" y="2112136"/>
                </a:cubicBezTo>
                <a:cubicBezTo>
                  <a:pt x="45360" y="2094669"/>
                  <a:pt x="0" y="2070219"/>
                  <a:pt x="19199" y="2060620"/>
                </a:cubicBezTo>
                <a:cubicBezTo>
                  <a:pt x="41589" y="2049425"/>
                  <a:pt x="64220" y="2083406"/>
                  <a:pt x="83594" y="2099257"/>
                </a:cubicBezTo>
                <a:cubicBezTo>
                  <a:pt x="112477" y="2122888"/>
                  <a:pt x="165874" y="2173665"/>
                  <a:pt x="186625" y="2215167"/>
                </a:cubicBezTo>
                <a:cubicBezTo>
                  <a:pt x="210111" y="2262138"/>
                  <a:pt x="190110" y="2290472"/>
                  <a:pt x="251019" y="2331077"/>
                </a:cubicBezTo>
                <a:lnTo>
                  <a:pt x="328292" y="2382592"/>
                </a:lnTo>
                <a:cubicBezTo>
                  <a:pt x="336878" y="2395471"/>
                  <a:pt x="343105" y="2410284"/>
                  <a:pt x="354050" y="2421229"/>
                </a:cubicBezTo>
                <a:cubicBezTo>
                  <a:pt x="364995" y="2432174"/>
                  <a:pt x="383018" y="2434899"/>
                  <a:pt x="392687" y="2446986"/>
                </a:cubicBezTo>
                <a:cubicBezTo>
                  <a:pt x="401168" y="2457587"/>
                  <a:pt x="401273" y="2472744"/>
                  <a:pt x="405566" y="2485623"/>
                </a:cubicBezTo>
                <a:cubicBezTo>
                  <a:pt x="429962" y="2436831"/>
                  <a:pt x="444349" y="2414125"/>
                  <a:pt x="457081" y="2356834"/>
                </a:cubicBezTo>
                <a:cubicBezTo>
                  <a:pt x="465667" y="2318197"/>
                  <a:pt x="474546" y="2279625"/>
                  <a:pt x="482839" y="2240924"/>
                </a:cubicBezTo>
                <a:cubicBezTo>
                  <a:pt x="487426" y="2219520"/>
                  <a:pt x="490409" y="2197766"/>
                  <a:pt x="495718" y="2176530"/>
                </a:cubicBezTo>
                <a:cubicBezTo>
                  <a:pt x="499011" y="2163360"/>
                  <a:pt x="505304" y="2151063"/>
                  <a:pt x="508597" y="2137893"/>
                </a:cubicBezTo>
                <a:cubicBezTo>
                  <a:pt x="513906" y="2116657"/>
                  <a:pt x="515716" y="2094617"/>
                  <a:pt x="521476" y="2073499"/>
                </a:cubicBezTo>
                <a:cubicBezTo>
                  <a:pt x="547722" y="1977262"/>
                  <a:pt x="554606" y="2003504"/>
                  <a:pt x="572991" y="1893195"/>
                </a:cubicBezTo>
                <a:cubicBezTo>
                  <a:pt x="577198" y="1867952"/>
                  <a:pt x="591035" y="1779811"/>
                  <a:pt x="598749" y="1751527"/>
                </a:cubicBezTo>
                <a:cubicBezTo>
                  <a:pt x="605893" y="1725333"/>
                  <a:pt x="615921" y="1700012"/>
                  <a:pt x="624507" y="1674254"/>
                </a:cubicBezTo>
                <a:cubicBezTo>
                  <a:pt x="628800" y="1648496"/>
                  <a:pt x="629596" y="1621905"/>
                  <a:pt x="637385" y="1596981"/>
                </a:cubicBezTo>
                <a:cubicBezTo>
                  <a:pt x="651176" y="1552849"/>
                  <a:pt x="688901" y="1468192"/>
                  <a:pt x="688901" y="1468192"/>
                </a:cubicBezTo>
                <a:cubicBezTo>
                  <a:pt x="697487" y="1412384"/>
                  <a:pt x="700289" y="1355373"/>
                  <a:pt x="714659" y="1300767"/>
                </a:cubicBezTo>
                <a:cubicBezTo>
                  <a:pt x="721988" y="1272917"/>
                  <a:pt x="741378" y="1249710"/>
                  <a:pt x="753295" y="1223493"/>
                </a:cubicBezTo>
                <a:cubicBezTo>
                  <a:pt x="762861" y="1202447"/>
                  <a:pt x="771152" y="1180825"/>
                  <a:pt x="779053" y="1159099"/>
                </a:cubicBezTo>
                <a:cubicBezTo>
                  <a:pt x="789807" y="1129525"/>
                  <a:pt x="813728" y="1047746"/>
                  <a:pt x="830569" y="1017431"/>
                </a:cubicBezTo>
                <a:cubicBezTo>
                  <a:pt x="840993" y="998668"/>
                  <a:pt x="856326" y="983088"/>
                  <a:pt x="869205" y="965916"/>
                </a:cubicBezTo>
                <a:cubicBezTo>
                  <a:pt x="888749" y="897512"/>
                  <a:pt x="896958" y="863840"/>
                  <a:pt x="920721" y="798491"/>
                </a:cubicBezTo>
                <a:cubicBezTo>
                  <a:pt x="928621" y="776764"/>
                  <a:pt x="939167" y="756028"/>
                  <a:pt x="946478" y="734096"/>
                </a:cubicBezTo>
                <a:cubicBezTo>
                  <a:pt x="952075" y="717304"/>
                  <a:pt x="954271" y="699535"/>
                  <a:pt x="959357" y="682581"/>
                </a:cubicBezTo>
                <a:cubicBezTo>
                  <a:pt x="967159" y="656575"/>
                  <a:pt x="976529" y="631066"/>
                  <a:pt x="985115" y="605308"/>
                </a:cubicBezTo>
                <a:cubicBezTo>
                  <a:pt x="989408" y="592429"/>
                  <a:pt x="995332" y="579983"/>
                  <a:pt x="997994" y="566671"/>
                </a:cubicBezTo>
                <a:cubicBezTo>
                  <a:pt x="1014638" y="483451"/>
                  <a:pt x="1001084" y="521856"/>
                  <a:pt x="1036630" y="450761"/>
                </a:cubicBezTo>
                <a:cubicBezTo>
                  <a:pt x="1044644" y="378634"/>
                  <a:pt x="1045985" y="336067"/>
                  <a:pt x="1062388" y="270457"/>
                </a:cubicBezTo>
                <a:cubicBezTo>
                  <a:pt x="1065681" y="257287"/>
                  <a:pt x="1071537" y="244873"/>
                  <a:pt x="1075267" y="231820"/>
                </a:cubicBezTo>
                <a:cubicBezTo>
                  <a:pt x="1080130" y="214801"/>
                  <a:pt x="1083853" y="197477"/>
                  <a:pt x="1088146" y="180305"/>
                </a:cubicBezTo>
                <a:cubicBezTo>
                  <a:pt x="1186694" y="204942"/>
                  <a:pt x="1160891" y="204166"/>
                  <a:pt x="1319966" y="180305"/>
                </a:cubicBezTo>
                <a:cubicBezTo>
                  <a:pt x="1346817" y="176277"/>
                  <a:pt x="1370899" y="161132"/>
                  <a:pt x="1397239" y="154547"/>
                </a:cubicBezTo>
                <a:cubicBezTo>
                  <a:pt x="1469990" y="136359"/>
                  <a:pt x="1431398" y="145139"/>
                  <a:pt x="1513149" y="128789"/>
                </a:cubicBezTo>
                <a:cubicBezTo>
                  <a:pt x="1621030" y="74847"/>
                  <a:pt x="1500828" y="128637"/>
                  <a:pt x="1641938" y="90153"/>
                </a:cubicBezTo>
                <a:cubicBezTo>
                  <a:pt x="1664242" y="84070"/>
                  <a:pt x="1684189" y="71038"/>
                  <a:pt x="1706332" y="64395"/>
                </a:cubicBezTo>
                <a:cubicBezTo>
                  <a:pt x="1727299" y="58105"/>
                  <a:pt x="1749490" y="56825"/>
                  <a:pt x="1770726" y="51516"/>
                </a:cubicBezTo>
                <a:cubicBezTo>
                  <a:pt x="1824578" y="38053"/>
                  <a:pt x="1798249" y="35393"/>
                  <a:pt x="1860878" y="25758"/>
                </a:cubicBezTo>
                <a:cubicBezTo>
                  <a:pt x="1937118" y="14029"/>
                  <a:pt x="2075248" y="5305"/>
                  <a:pt x="2144214" y="0"/>
                </a:cubicBezTo>
                <a:cubicBezTo>
                  <a:pt x="2213707" y="6318"/>
                  <a:pt x="2273402" y="4426"/>
                  <a:pt x="2337397" y="25758"/>
                </a:cubicBezTo>
                <a:cubicBezTo>
                  <a:pt x="2359329" y="33069"/>
                  <a:pt x="2380065" y="43615"/>
                  <a:pt x="2401791" y="51516"/>
                </a:cubicBezTo>
                <a:cubicBezTo>
                  <a:pt x="2427307" y="60795"/>
                  <a:pt x="2453306" y="68688"/>
                  <a:pt x="2479064" y="77274"/>
                </a:cubicBezTo>
                <a:cubicBezTo>
                  <a:pt x="2491943" y="81567"/>
                  <a:pt x="2504262" y="88233"/>
                  <a:pt x="2517701" y="90153"/>
                </a:cubicBezTo>
                <a:cubicBezTo>
                  <a:pt x="2654601" y="109709"/>
                  <a:pt x="2577497" y="103031"/>
                  <a:pt x="2749521" y="103031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var L 7"/>
          <p:cNvSpPr/>
          <p:nvPr/>
        </p:nvSpPr>
        <p:spPr>
          <a:xfrm>
            <a:off x="4355976" y="836712"/>
            <a:ext cx="720080" cy="936104"/>
          </a:xfrm>
          <a:prstGeom prst="corne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/>
          <p:nvPr/>
        </p:nvSpPr>
        <p:spPr>
          <a:xfrm>
            <a:off x="7308304" y="1988840"/>
            <a:ext cx="216024" cy="21602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7272808" y="2132856"/>
            <a:ext cx="1835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Brno</a:t>
            </a:r>
            <a:endParaRPr lang="cs-CZ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0"/>
          <p:cNvGrpSpPr/>
          <p:nvPr/>
        </p:nvGrpSpPr>
        <p:grpSpPr>
          <a:xfrm>
            <a:off x="0" y="476672"/>
            <a:ext cx="2485623" cy="3226033"/>
            <a:chOff x="296329" y="621849"/>
            <a:chExt cx="2485623" cy="3226033"/>
          </a:xfrm>
        </p:grpSpPr>
        <p:sp>
          <p:nvSpPr>
            <p:cNvPr id="7" name="Volný tvar 6"/>
            <p:cNvSpPr/>
            <p:nvPr/>
          </p:nvSpPr>
          <p:spPr>
            <a:xfrm rot="17759908">
              <a:off x="164380" y="1230310"/>
              <a:ext cx="2749521" cy="2485623"/>
            </a:xfrm>
            <a:custGeom>
              <a:avLst/>
              <a:gdLst>
                <a:gd name="connsiteX0" fmla="*/ 122230 w 2749521"/>
                <a:gd name="connsiteY0" fmla="*/ 2047741 h 2485623"/>
                <a:gd name="connsiteX1" fmla="*/ 186625 w 2749521"/>
                <a:gd name="connsiteY1" fmla="*/ 2112136 h 2485623"/>
                <a:gd name="connsiteX2" fmla="*/ 276777 w 2749521"/>
                <a:gd name="connsiteY2" fmla="*/ 2189409 h 2485623"/>
                <a:gd name="connsiteX3" fmla="*/ 379808 w 2749521"/>
                <a:gd name="connsiteY3" fmla="*/ 2318198 h 2485623"/>
                <a:gd name="connsiteX4" fmla="*/ 405566 w 2749521"/>
                <a:gd name="connsiteY4" fmla="*/ 2356834 h 2485623"/>
                <a:gd name="connsiteX5" fmla="*/ 431323 w 2749521"/>
                <a:gd name="connsiteY5" fmla="*/ 2434108 h 2485623"/>
                <a:gd name="connsiteX6" fmla="*/ 495718 w 2749521"/>
                <a:gd name="connsiteY6" fmla="*/ 2421229 h 2485623"/>
                <a:gd name="connsiteX7" fmla="*/ 572991 w 2749521"/>
                <a:gd name="connsiteY7" fmla="*/ 2395471 h 2485623"/>
                <a:gd name="connsiteX8" fmla="*/ 650264 w 2749521"/>
                <a:gd name="connsiteY8" fmla="*/ 2343955 h 2485623"/>
                <a:gd name="connsiteX9" fmla="*/ 688901 w 2749521"/>
                <a:gd name="connsiteY9" fmla="*/ 2305319 h 2485623"/>
                <a:gd name="connsiteX10" fmla="*/ 740416 w 2749521"/>
                <a:gd name="connsiteY10" fmla="*/ 2279561 h 2485623"/>
                <a:gd name="connsiteX11" fmla="*/ 791932 w 2749521"/>
                <a:gd name="connsiteY11" fmla="*/ 2228046 h 2485623"/>
                <a:gd name="connsiteX12" fmla="*/ 869205 w 2749521"/>
                <a:gd name="connsiteY12" fmla="*/ 2189409 h 2485623"/>
                <a:gd name="connsiteX13" fmla="*/ 933599 w 2749521"/>
                <a:gd name="connsiteY13" fmla="*/ 2150772 h 2485623"/>
                <a:gd name="connsiteX14" fmla="*/ 985115 w 2749521"/>
                <a:gd name="connsiteY14" fmla="*/ 2112136 h 2485623"/>
                <a:gd name="connsiteX15" fmla="*/ 1036630 w 2749521"/>
                <a:gd name="connsiteY15" fmla="*/ 2099257 h 2485623"/>
                <a:gd name="connsiteX16" fmla="*/ 1075267 w 2749521"/>
                <a:gd name="connsiteY16" fmla="*/ 2086378 h 2485623"/>
                <a:gd name="connsiteX17" fmla="*/ 1139661 w 2749521"/>
                <a:gd name="connsiteY17" fmla="*/ 2060620 h 2485623"/>
                <a:gd name="connsiteX18" fmla="*/ 1204056 w 2749521"/>
                <a:gd name="connsiteY18" fmla="*/ 2047741 h 2485623"/>
                <a:gd name="connsiteX19" fmla="*/ 1255571 w 2749521"/>
                <a:gd name="connsiteY19" fmla="*/ 2021984 h 2485623"/>
                <a:gd name="connsiteX20" fmla="*/ 1294208 w 2749521"/>
                <a:gd name="connsiteY20" fmla="*/ 2034862 h 2485623"/>
                <a:gd name="connsiteX21" fmla="*/ 1229814 w 2749521"/>
                <a:gd name="connsiteY21" fmla="*/ 2047741 h 2485623"/>
                <a:gd name="connsiteX22" fmla="*/ 1152540 w 2749521"/>
                <a:gd name="connsiteY22" fmla="*/ 2086378 h 2485623"/>
                <a:gd name="connsiteX23" fmla="*/ 1049509 w 2749521"/>
                <a:gd name="connsiteY23" fmla="*/ 2112136 h 2485623"/>
                <a:gd name="connsiteX24" fmla="*/ 1023752 w 2749521"/>
                <a:gd name="connsiteY24" fmla="*/ 2150772 h 2485623"/>
                <a:gd name="connsiteX25" fmla="*/ 972236 w 2749521"/>
                <a:gd name="connsiteY25" fmla="*/ 2163651 h 2485623"/>
                <a:gd name="connsiteX26" fmla="*/ 933599 w 2749521"/>
                <a:gd name="connsiteY26" fmla="*/ 2176530 h 2485623"/>
                <a:gd name="connsiteX27" fmla="*/ 882084 w 2749521"/>
                <a:gd name="connsiteY27" fmla="*/ 2215167 h 2485623"/>
                <a:gd name="connsiteX28" fmla="*/ 843447 w 2749521"/>
                <a:gd name="connsiteY28" fmla="*/ 2228046 h 2485623"/>
                <a:gd name="connsiteX29" fmla="*/ 766174 w 2749521"/>
                <a:gd name="connsiteY29" fmla="*/ 2279561 h 2485623"/>
                <a:gd name="connsiteX30" fmla="*/ 688901 w 2749521"/>
                <a:gd name="connsiteY30" fmla="*/ 2331077 h 2485623"/>
                <a:gd name="connsiteX31" fmla="*/ 598749 w 2749521"/>
                <a:gd name="connsiteY31" fmla="*/ 2382592 h 2485623"/>
                <a:gd name="connsiteX32" fmla="*/ 521476 w 2749521"/>
                <a:gd name="connsiteY32" fmla="*/ 2408350 h 2485623"/>
                <a:gd name="connsiteX33" fmla="*/ 482839 w 2749521"/>
                <a:gd name="connsiteY33" fmla="*/ 2434108 h 2485623"/>
                <a:gd name="connsiteX34" fmla="*/ 444202 w 2749521"/>
                <a:gd name="connsiteY34" fmla="*/ 2472744 h 2485623"/>
                <a:gd name="connsiteX35" fmla="*/ 405566 w 2749521"/>
                <a:gd name="connsiteY35" fmla="*/ 2485623 h 2485623"/>
                <a:gd name="connsiteX36" fmla="*/ 366929 w 2749521"/>
                <a:gd name="connsiteY36" fmla="*/ 2472744 h 2485623"/>
                <a:gd name="connsiteX37" fmla="*/ 289656 w 2749521"/>
                <a:gd name="connsiteY37" fmla="*/ 2343955 h 2485623"/>
                <a:gd name="connsiteX38" fmla="*/ 160867 w 2749521"/>
                <a:gd name="connsiteY38" fmla="*/ 2228046 h 2485623"/>
                <a:gd name="connsiteX39" fmla="*/ 57836 w 2749521"/>
                <a:gd name="connsiteY39" fmla="*/ 2112136 h 2485623"/>
                <a:gd name="connsiteX40" fmla="*/ 19199 w 2749521"/>
                <a:gd name="connsiteY40" fmla="*/ 2060620 h 2485623"/>
                <a:gd name="connsiteX41" fmla="*/ 83594 w 2749521"/>
                <a:gd name="connsiteY41" fmla="*/ 2099257 h 2485623"/>
                <a:gd name="connsiteX42" fmla="*/ 186625 w 2749521"/>
                <a:gd name="connsiteY42" fmla="*/ 2215167 h 2485623"/>
                <a:gd name="connsiteX43" fmla="*/ 251019 w 2749521"/>
                <a:gd name="connsiteY43" fmla="*/ 2331077 h 2485623"/>
                <a:gd name="connsiteX44" fmla="*/ 328292 w 2749521"/>
                <a:gd name="connsiteY44" fmla="*/ 2382592 h 2485623"/>
                <a:gd name="connsiteX45" fmla="*/ 354050 w 2749521"/>
                <a:gd name="connsiteY45" fmla="*/ 2421229 h 2485623"/>
                <a:gd name="connsiteX46" fmla="*/ 392687 w 2749521"/>
                <a:gd name="connsiteY46" fmla="*/ 2446986 h 2485623"/>
                <a:gd name="connsiteX47" fmla="*/ 405566 w 2749521"/>
                <a:gd name="connsiteY47" fmla="*/ 2485623 h 2485623"/>
                <a:gd name="connsiteX48" fmla="*/ 457081 w 2749521"/>
                <a:gd name="connsiteY48" fmla="*/ 2356834 h 2485623"/>
                <a:gd name="connsiteX49" fmla="*/ 482839 w 2749521"/>
                <a:gd name="connsiteY49" fmla="*/ 2240924 h 2485623"/>
                <a:gd name="connsiteX50" fmla="*/ 495718 w 2749521"/>
                <a:gd name="connsiteY50" fmla="*/ 2176530 h 2485623"/>
                <a:gd name="connsiteX51" fmla="*/ 508597 w 2749521"/>
                <a:gd name="connsiteY51" fmla="*/ 2137893 h 2485623"/>
                <a:gd name="connsiteX52" fmla="*/ 521476 w 2749521"/>
                <a:gd name="connsiteY52" fmla="*/ 2073499 h 2485623"/>
                <a:gd name="connsiteX53" fmla="*/ 572991 w 2749521"/>
                <a:gd name="connsiteY53" fmla="*/ 1893195 h 2485623"/>
                <a:gd name="connsiteX54" fmla="*/ 598749 w 2749521"/>
                <a:gd name="connsiteY54" fmla="*/ 1751527 h 2485623"/>
                <a:gd name="connsiteX55" fmla="*/ 624507 w 2749521"/>
                <a:gd name="connsiteY55" fmla="*/ 1674254 h 2485623"/>
                <a:gd name="connsiteX56" fmla="*/ 637385 w 2749521"/>
                <a:gd name="connsiteY56" fmla="*/ 1596981 h 2485623"/>
                <a:gd name="connsiteX57" fmla="*/ 688901 w 2749521"/>
                <a:gd name="connsiteY57" fmla="*/ 1468192 h 2485623"/>
                <a:gd name="connsiteX58" fmla="*/ 714659 w 2749521"/>
                <a:gd name="connsiteY58" fmla="*/ 1300767 h 2485623"/>
                <a:gd name="connsiteX59" fmla="*/ 753295 w 2749521"/>
                <a:gd name="connsiteY59" fmla="*/ 1223493 h 2485623"/>
                <a:gd name="connsiteX60" fmla="*/ 779053 w 2749521"/>
                <a:gd name="connsiteY60" fmla="*/ 1159099 h 2485623"/>
                <a:gd name="connsiteX61" fmla="*/ 830569 w 2749521"/>
                <a:gd name="connsiteY61" fmla="*/ 1017431 h 2485623"/>
                <a:gd name="connsiteX62" fmla="*/ 869205 w 2749521"/>
                <a:gd name="connsiteY62" fmla="*/ 965916 h 2485623"/>
                <a:gd name="connsiteX63" fmla="*/ 920721 w 2749521"/>
                <a:gd name="connsiteY63" fmla="*/ 798491 h 2485623"/>
                <a:gd name="connsiteX64" fmla="*/ 946478 w 2749521"/>
                <a:gd name="connsiteY64" fmla="*/ 734096 h 2485623"/>
                <a:gd name="connsiteX65" fmla="*/ 959357 w 2749521"/>
                <a:gd name="connsiteY65" fmla="*/ 682581 h 2485623"/>
                <a:gd name="connsiteX66" fmla="*/ 985115 w 2749521"/>
                <a:gd name="connsiteY66" fmla="*/ 605308 h 2485623"/>
                <a:gd name="connsiteX67" fmla="*/ 997994 w 2749521"/>
                <a:gd name="connsiteY67" fmla="*/ 566671 h 2485623"/>
                <a:gd name="connsiteX68" fmla="*/ 1036630 w 2749521"/>
                <a:gd name="connsiteY68" fmla="*/ 450761 h 2485623"/>
                <a:gd name="connsiteX69" fmla="*/ 1062388 w 2749521"/>
                <a:gd name="connsiteY69" fmla="*/ 270457 h 2485623"/>
                <a:gd name="connsiteX70" fmla="*/ 1075267 w 2749521"/>
                <a:gd name="connsiteY70" fmla="*/ 231820 h 2485623"/>
                <a:gd name="connsiteX71" fmla="*/ 1088146 w 2749521"/>
                <a:gd name="connsiteY71" fmla="*/ 180305 h 2485623"/>
                <a:gd name="connsiteX72" fmla="*/ 1319966 w 2749521"/>
                <a:gd name="connsiteY72" fmla="*/ 180305 h 2485623"/>
                <a:gd name="connsiteX73" fmla="*/ 1397239 w 2749521"/>
                <a:gd name="connsiteY73" fmla="*/ 154547 h 2485623"/>
                <a:gd name="connsiteX74" fmla="*/ 1513149 w 2749521"/>
                <a:gd name="connsiteY74" fmla="*/ 128789 h 2485623"/>
                <a:gd name="connsiteX75" fmla="*/ 1641938 w 2749521"/>
                <a:gd name="connsiteY75" fmla="*/ 90153 h 2485623"/>
                <a:gd name="connsiteX76" fmla="*/ 1706332 w 2749521"/>
                <a:gd name="connsiteY76" fmla="*/ 64395 h 2485623"/>
                <a:gd name="connsiteX77" fmla="*/ 1770726 w 2749521"/>
                <a:gd name="connsiteY77" fmla="*/ 51516 h 2485623"/>
                <a:gd name="connsiteX78" fmla="*/ 1860878 w 2749521"/>
                <a:gd name="connsiteY78" fmla="*/ 25758 h 2485623"/>
                <a:gd name="connsiteX79" fmla="*/ 2144214 w 2749521"/>
                <a:gd name="connsiteY79" fmla="*/ 0 h 2485623"/>
                <a:gd name="connsiteX80" fmla="*/ 2337397 w 2749521"/>
                <a:gd name="connsiteY80" fmla="*/ 25758 h 2485623"/>
                <a:gd name="connsiteX81" fmla="*/ 2401791 w 2749521"/>
                <a:gd name="connsiteY81" fmla="*/ 51516 h 2485623"/>
                <a:gd name="connsiteX82" fmla="*/ 2479064 w 2749521"/>
                <a:gd name="connsiteY82" fmla="*/ 77274 h 2485623"/>
                <a:gd name="connsiteX83" fmla="*/ 2517701 w 2749521"/>
                <a:gd name="connsiteY83" fmla="*/ 90153 h 2485623"/>
                <a:gd name="connsiteX84" fmla="*/ 2749521 w 2749521"/>
                <a:gd name="connsiteY84" fmla="*/ 103031 h 248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749521" h="2485623">
                  <a:moveTo>
                    <a:pt x="122230" y="2047741"/>
                  </a:moveTo>
                  <a:cubicBezTo>
                    <a:pt x="225262" y="2116429"/>
                    <a:pt x="100765" y="2026276"/>
                    <a:pt x="186625" y="2112136"/>
                  </a:cubicBezTo>
                  <a:cubicBezTo>
                    <a:pt x="264501" y="2190012"/>
                    <a:pt x="184453" y="2066310"/>
                    <a:pt x="276777" y="2189409"/>
                  </a:cubicBezTo>
                  <a:cubicBezTo>
                    <a:pt x="378414" y="2324926"/>
                    <a:pt x="296375" y="2262576"/>
                    <a:pt x="379808" y="2318198"/>
                  </a:cubicBezTo>
                  <a:cubicBezTo>
                    <a:pt x="388394" y="2331077"/>
                    <a:pt x="399280" y="2342690"/>
                    <a:pt x="405566" y="2356834"/>
                  </a:cubicBezTo>
                  <a:cubicBezTo>
                    <a:pt x="416593" y="2381645"/>
                    <a:pt x="431323" y="2434108"/>
                    <a:pt x="431323" y="2434108"/>
                  </a:cubicBezTo>
                  <a:cubicBezTo>
                    <a:pt x="452788" y="2429815"/>
                    <a:pt x="474599" y="2426989"/>
                    <a:pt x="495718" y="2421229"/>
                  </a:cubicBezTo>
                  <a:cubicBezTo>
                    <a:pt x="521912" y="2414085"/>
                    <a:pt x="572991" y="2395471"/>
                    <a:pt x="572991" y="2395471"/>
                  </a:cubicBezTo>
                  <a:cubicBezTo>
                    <a:pt x="696243" y="2272219"/>
                    <a:pt x="538437" y="2418506"/>
                    <a:pt x="650264" y="2343955"/>
                  </a:cubicBezTo>
                  <a:cubicBezTo>
                    <a:pt x="665419" y="2333852"/>
                    <a:pt x="674080" y="2315905"/>
                    <a:pt x="688901" y="2305319"/>
                  </a:cubicBezTo>
                  <a:cubicBezTo>
                    <a:pt x="704524" y="2294160"/>
                    <a:pt x="725057" y="2291080"/>
                    <a:pt x="740416" y="2279561"/>
                  </a:cubicBezTo>
                  <a:cubicBezTo>
                    <a:pt x="759844" y="2264990"/>
                    <a:pt x="772037" y="2241972"/>
                    <a:pt x="791932" y="2228046"/>
                  </a:cubicBezTo>
                  <a:cubicBezTo>
                    <a:pt x="815524" y="2211531"/>
                    <a:pt x="843923" y="2203199"/>
                    <a:pt x="869205" y="2189409"/>
                  </a:cubicBezTo>
                  <a:cubicBezTo>
                    <a:pt x="891180" y="2177422"/>
                    <a:pt x="912771" y="2164657"/>
                    <a:pt x="933599" y="2150772"/>
                  </a:cubicBezTo>
                  <a:cubicBezTo>
                    <a:pt x="951459" y="2138866"/>
                    <a:pt x="965916" y="2121735"/>
                    <a:pt x="985115" y="2112136"/>
                  </a:cubicBezTo>
                  <a:cubicBezTo>
                    <a:pt x="1000947" y="2104220"/>
                    <a:pt x="1019611" y="2104120"/>
                    <a:pt x="1036630" y="2099257"/>
                  </a:cubicBezTo>
                  <a:cubicBezTo>
                    <a:pt x="1049683" y="2095527"/>
                    <a:pt x="1062556" y="2091145"/>
                    <a:pt x="1075267" y="2086378"/>
                  </a:cubicBezTo>
                  <a:cubicBezTo>
                    <a:pt x="1096913" y="2078261"/>
                    <a:pt x="1117518" y="2067263"/>
                    <a:pt x="1139661" y="2060620"/>
                  </a:cubicBezTo>
                  <a:cubicBezTo>
                    <a:pt x="1160628" y="2054330"/>
                    <a:pt x="1182591" y="2052034"/>
                    <a:pt x="1204056" y="2047741"/>
                  </a:cubicBezTo>
                  <a:cubicBezTo>
                    <a:pt x="1221228" y="2039155"/>
                    <a:pt x="1236566" y="2024699"/>
                    <a:pt x="1255571" y="2021984"/>
                  </a:cubicBezTo>
                  <a:cubicBezTo>
                    <a:pt x="1269010" y="2020064"/>
                    <a:pt x="1303807" y="2025263"/>
                    <a:pt x="1294208" y="2034862"/>
                  </a:cubicBezTo>
                  <a:cubicBezTo>
                    <a:pt x="1278730" y="2050340"/>
                    <a:pt x="1251050" y="2042432"/>
                    <a:pt x="1229814" y="2047741"/>
                  </a:cubicBezTo>
                  <a:cubicBezTo>
                    <a:pt x="1165071" y="2063927"/>
                    <a:pt x="1215495" y="2054900"/>
                    <a:pt x="1152540" y="2086378"/>
                  </a:cubicBezTo>
                  <a:cubicBezTo>
                    <a:pt x="1126138" y="2099579"/>
                    <a:pt x="1074003" y="2107237"/>
                    <a:pt x="1049509" y="2112136"/>
                  </a:cubicBezTo>
                  <a:cubicBezTo>
                    <a:pt x="1040923" y="2125015"/>
                    <a:pt x="1036631" y="2142186"/>
                    <a:pt x="1023752" y="2150772"/>
                  </a:cubicBezTo>
                  <a:cubicBezTo>
                    <a:pt x="1009024" y="2160590"/>
                    <a:pt x="989255" y="2158788"/>
                    <a:pt x="972236" y="2163651"/>
                  </a:cubicBezTo>
                  <a:cubicBezTo>
                    <a:pt x="959183" y="2167381"/>
                    <a:pt x="946478" y="2172237"/>
                    <a:pt x="933599" y="2176530"/>
                  </a:cubicBezTo>
                  <a:cubicBezTo>
                    <a:pt x="916427" y="2189409"/>
                    <a:pt x="900721" y="2204517"/>
                    <a:pt x="882084" y="2215167"/>
                  </a:cubicBezTo>
                  <a:cubicBezTo>
                    <a:pt x="870297" y="2221902"/>
                    <a:pt x="854743" y="2220516"/>
                    <a:pt x="843447" y="2228046"/>
                  </a:cubicBezTo>
                  <a:cubicBezTo>
                    <a:pt x="746975" y="2292360"/>
                    <a:pt x="858044" y="2248938"/>
                    <a:pt x="766174" y="2279561"/>
                  </a:cubicBezTo>
                  <a:cubicBezTo>
                    <a:pt x="692937" y="2352800"/>
                    <a:pt x="763452" y="2293802"/>
                    <a:pt x="688901" y="2331077"/>
                  </a:cubicBezTo>
                  <a:cubicBezTo>
                    <a:pt x="595967" y="2377543"/>
                    <a:pt x="711642" y="2337434"/>
                    <a:pt x="598749" y="2382592"/>
                  </a:cubicBezTo>
                  <a:cubicBezTo>
                    <a:pt x="573540" y="2392676"/>
                    <a:pt x="544067" y="2393289"/>
                    <a:pt x="521476" y="2408350"/>
                  </a:cubicBezTo>
                  <a:cubicBezTo>
                    <a:pt x="508597" y="2416936"/>
                    <a:pt x="494730" y="2424199"/>
                    <a:pt x="482839" y="2434108"/>
                  </a:cubicBezTo>
                  <a:cubicBezTo>
                    <a:pt x="468847" y="2445768"/>
                    <a:pt x="459357" y="2462641"/>
                    <a:pt x="444202" y="2472744"/>
                  </a:cubicBezTo>
                  <a:cubicBezTo>
                    <a:pt x="432907" y="2480274"/>
                    <a:pt x="418445" y="2481330"/>
                    <a:pt x="405566" y="2485623"/>
                  </a:cubicBezTo>
                  <a:cubicBezTo>
                    <a:pt x="392687" y="2481330"/>
                    <a:pt x="376528" y="2482343"/>
                    <a:pt x="366929" y="2472744"/>
                  </a:cubicBezTo>
                  <a:cubicBezTo>
                    <a:pt x="237530" y="2343345"/>
                    <a:pt x="370956" y="2445580"/>
                    <a:pt x="289656" y="2343955"/>
                  </a:cubicBezTo>
                  <a:cubicBezTo>
                    <a:pt x="204572" y="2237600"/>
                    <a:pt x="237184" y="2296731"/>
                    <a:pt x="160867" y="2228046"/>
                  </a:cubicBezTo>
                  <a:cubicBezTo>
                    <a:pt x="68665" y="2145065"/>
                    <a:pt x="105493" y="2178855"/>
                    <a:pt x="57836" y="2112136"/>
                  </a:cubicBezTo>
                  <a:cubicBezTo>
                    <a:pt x="45360" y="2094669"/>
                    <a:pt x="0" y="2070219"/>
                    <a:pt x="19199" y="2060620"/>
                  </a:cubicBezTo>
                  <a:cubicBezTo>
                    <a:pt x="41589" y="2049425"/>
                    <a:pt x="64220" y="2083406"/>
                    <a:pt x="83594" y="2099257"/>
                  </a:cubicBezTo>
                  <a:cubicBezTo>
                    <a:pt x="112477" y="2122888"/>
                    <a:pt x="165874" y="2173665"/>
                    <a:pt x="186625" y="2215167"/>
                  </a:cubicBezTo>
                  <a:cubicBezTo>
                    <a:pt x="210111" y="2262138"/>
                    <a:pt x="190110" y="2290472"/>
                    <a:pt x="251019" y="2331077"/>
                  </a:cubicBezTo>
                  <a:lnTo>
                    <a:pt x="328292" y="2382592"/>
                  </a:lnTo>
                  <a:cubicBezTo>
                    <a:pt x="336878" y="2395471"/>
                    <a:pt x="343105" y="2410284"/>
                    <a:pt x="354050" y="2421229"/>
                  </a:cubicBezTo>
                  <a:cubicBezTo>
                    <a:pt x="364995" y="2432174"/>
                    <a:pt x="383018" y="2434899"/>
                    <a:pt x="392687" y="2446986"/>
                  </a:cubicBezTo>
                  <a:cubicBezTo>
                    <a:pt x="401168" y="2457587"/>
                    <a:pt x="401273" y="2472744"/>
                    <a:pt x="405566" y="2485623"/>
                  </a:cubicBezTo>
                  <a:cubicBezTo>
                    <a:pt x="429962" y="2436831"/>
                    <a:pt x="444349" y="2414125"/>
                    <a:pt x="457081" y="2356834"/>
                  </a:cubicBezTo>
                  <a:cubicBezTo>
                    <a:pt x="465667" y="2318197"/>
                    <a:pt x="474546" y="2279625"/>
                    <a:pt x="482839" y="2240924"/>
                  </a:cubicBezTo>
                  <a:cubicBezTo>
                    <a:pt x="487426" y="2219520"/>
                    <a:pt x="490409" y="2197766"/>
                    <a:pt x="495718" y="2176530"/>
                  </a:cubicBezTo>
                  <a:cubicBezTo>
                    <a:pt x="499011" y="2163360"/>
                    <a:pt x="505304" y="2151063"/>
                    <a:pt x="508597" y="2137893"/>
                  </a:cubicBezTo>
                  <a:cubicBezTo>
                    <a:pt x="513906" y="2116657"/>
                    <a:pt x="515716" y="2094617"/>
                    <a:pt x="521476" y="2073499"/>
                  </a:cubicBezTo>
                  <a:cubicBezTo>
                    <a:pt x="547722" y="1977262"/>
                    <a:pt x="554606" y="2003504"/>
                    <a:pt x="572991" y="1893195"/>
                  </a:cubicBezTo>
                  <a:cubicBezTo>
                    <a:pt x="577198" y="1867952"/>
                    <a:pt x="591035" y="1779811"/>
                    <a:pt x="598749" y="1751527"/>
                  </a:cubicBezTo>
                  <a:cubicBezTo>
                    <a:pt x="605893" y="1725333"/>
                    <a:pt x="615921" y="1700012"/>
                    <a:pt x="624507" y="1674254"/>
                  </a:cubicBezTo>
                  <a:cubicBezTo>
                    <a:pt x="628800" y="1648496"/>
                    <a:pt x="629596" y="1621905"/>
                    <a:pt x="637385" y="1596981"/>
                  </a:cubicBezTo>
                  <a:cubicBezTo>
                    <a:pt x="651176" y="1552849"/>
                    <a:pt x="688901" y="1468192"/>
                    <a:pt x="688901" y="1468192"/>
                  </a:cubicBezTo>
                  <a:cubicBezTo>
                    <a:pt x="697487" y="1412384"/>
                    <a:pt x="700289" y="1355373"/>
                    <a:pt x="714659" y="1300767"/>
                  </a:cubicBezTo>
                  <a:cubicBezTo>
                    <a:pt x="721988" y="1272917"/>
                    <a:pt x="741378" y="1249710"/>
                    <a:pt x="753295" y="1223493"/>
                  </a:cubicBezTo>
                  <a:cubicBezTo>
                    <a:pt x="762861" y="1202447"/>
                    <a:pt x="771152" y="1180825"/>
                    <a:pt x="779053" y="1159099"/>
                  </a:cubicBezTo>
                  <a:cubicBezTo>
                    <a:pt x="789807" y="1129525"/>
                    <a:pt x="813728" y="1047746"/>
                    <a:pt x="830569" y="1017431"/>
                  </a:cubicBezTo>
                  <a:cubicBezTo>
                    <a:pt x="840993" y="998668"/>
                    <a:pt x="856326" y="983088"/>
                    <a:pt x="869205" y="965916"/>
                  </a:cubicBezTo>
                  <a:cubicBezTo>
                    <a:pt x="888749" y="897512"/>
                    <a:pt x="896958" y="863840"/>
                    <a:pt x="920721" y="798491"/>
                  </a:cubicBezTo>
                  <a:cubicBezTo>
                    <a:pt x="928621" y="776764"/>
                    <a:pt x="939167" y="756028"/>
                    <a:pt x="946478" y="734096"/>
                  </a:cubicBezTo>
                  <a:cubicBezTo>
                    <a:pt x="952075" y="717304"/>
                    <a:pt x="954271" y="699535"/>
                    <a:pt x="959357" y="682581"/>
                  </a:cubicBezTo>
                  <a:cubicBezTo>
                    <a:pt x="967159" y="656575"/>
                    <a:pt x="976529" y="631066"/>
                    <a:pt x="985115" y="605308"/>
                  </a:cubicBezTo>
                  <a:cubicBezTo>
                    <a:pt x="989408" y="592429"/>
                    <a:pt x="995332" y="579983"/>
                    <a:pt x="997994" y="566671"/>
                  </a:cubicBezTo>
                  <a:cubicBezTo>
                    <a:pt x="1014638" y="483451"/>
                    <a:pt x="1001084" y="521856"/>
                    <a:pt x="1036630" y="450761"/>
                  </a:cubicBezTo>
                  <a:cubicBezTo>
                    <a:pt x="1044644" y="378634"/>
                    <a:pt x="1045985" y="336067"/>
                    <a:pt x="1062388" y="270457"/>
                  </a:cubicBezTo>
                  <a:cubicBezTo>
                    <a:pt x="1065681" y="257287"/>
                    <a:pt x="1071537" y="244873"/>
                    <a:pt x="1075267" y="231820"/>
                  </a:cubicBezTo>
                  <a:cubicBezTo>
                    <a:pt x="1080130" y="214801"/>
                    <a:pt x="1083853" y="197477"/>
                    <a:pt x="1088146" y="180305"/>
                  </a:cubicBezTo>
                  <a:cubicBezTo>
                    <a:pt x="1186694" y="204942"/>
                    <a:pt x="1160891" y="204166"/>
                    <a:pt x="1319966" y="180305"/>
                  </a:cubicBezTo>
                  <a:cubicBezTo>
                    <a:pt x="1346817" y="176277"/>
                    <a:pt x="1370899" y="161132"/>
                    <a:pt x="1397239" y="154547"/>
                  </a:cubicBezTo>
                  <a:cubicBezTo>
                    <a:pt x="1469990" y="136359"/>
                    <a:pt x="1431398" y="145139"/>
                    <a:pt x="1513149" y="128789"/>
                  </a:cubicBezTo>
                  <a:cubicBezTo>
                    <a:pt x="1621030" y="74847"/>
                    <a:pt x="1500828" y="128637"/>
                    <a:pt x="1641938" y="90153"/>
                  </a:cubicBezTo>
                  <a:cubicBezTo>
                    <a:pt x="1664242" y="84070"/>
                    <a:pt x="1684189" y="71038"/>
                    <a:pt x="1706332" y="64395"/>
                  </a:cubicBezTo>
                  <a:cubicBezTo>
                    <a:pt x="1727299" y="58105"/>
                    <a:pt x="1749490" y="56825"/>
                    <a:pt x="1770726" y="51516"/>
                  </a:cubicBezTo>
                  <a:cubicBezTo>
                    <a:pt x="1824578" y="38053"/>
                    <a:pt x="1798249" y="35393"/>
                    <a:pt x="1860878" y="25758"/>
                  </a:cubicBezTo>
                  <a:cubicBezTo>
                    <a:pt x="1937118" y="14029"/>
                    <a:pt x="2075248" y="5305"/>
                    <a:pt x="2144214" y="0"/>
                  </a:cubicBezTo>
                  <a:cubicBezTo>
                    <a:pt x="2213707" y="6318"/>
                    <a:pt x="2273402" y="4426"/>
                    <a:pt x="2337397" y="25758"/>
                  </a:cubicBezTo>
                  <a:cubicBezTo>
                    <a:pt x="2359329" y="33069"/>
                    <a:pt x="2380065" y="43615"/>
                    <a:pt x="2401791" y="51516"/>
                  </a:cubicBezTo>
                  <a:cubicBezTo>
                    <a:pt x="2427307" y="60795"/>
                    <a:pt x="2453306" y="68688"/>
                    <a:pt x="2479064" y="77274"/>
                  </a:cubicBezTo>
                  <a:cubicBezTo>
                    <a:pt x="2491943" y="81567"/>
                    <a:pt x="2504262" y="88233"/>
                    <a:pt x="2517701" y="90153"/>
                  </a:cubicBezTo>
                  <a:cubicBezTo>
                    <a:pt x="2654601" y="109709"/>
                    <a:pt x="2577497" y="103031"/>
                    <a:pt x="2749521" y="103031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Elipsa 5"/>
            <p:cNvSpPr/>
            <p:nvPr/>
          </p:nvSpPr>
          <p:spPr>
            <a:xfrm>
              <a:off x="1056793" y="621849"/>
              <a:ext cx="216024" cy="21602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9" name="Obdélník 8"/>
          <p:cNvSpPr/>
          <p:nvPr/>
        </p:nvSpPr>
        <p:spPr>
          <a:xfrm>
            <a:off x="1979712" y="620688"/>
            <a:ext cx="8784976" cy="735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i="1" u="sng" dirty="0" smtClean="0"/>
              <a:t>Od 1998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Samostatná výstavní činnost </a:t>
            </a:r>
            <a:br>
              <a:rPr lang="cs-CZ" dirty="0" smtClean="0"/>
            </a:br>
            <a:r>
              <a:rPr lang="cs-CZ" dirty="0" smtClean="0"/>
              <a:t>(od 2001 člen umělecké skupiny </a:t>
            </a:r>
            <a:r>
              <a:rPr lang="cs-CZ" dirty="0" err="1" smtClean="0"/>
              <a:t>Rasvád</a:t>
            </a:r>
            <a:r>
              <a:rPr lang="cs-CZ" dirty="0" smtClean="0"/>
              <a:t>)</a:t>
            </a:r>
          </a:p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i="1" u="sng" dirty="0" smtClean="0"/>
              <a:t>2005-2008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Vedení projektu galerijních animací studentů KVV </a:t>
            </a:r>
            <a:r>
              <a:rPr lang="cs-CZ" dirty="0" err="1" smtClean="0"/>
              <a:t>PdF</a:t>
            </a:r>
            <a:r>
              <a:rPr lang="cs-CZ" dirty="0" smtClean="0"/>
              <a:t> MU </a:t>
            </a:r>
            <a:br>
              <a:rPr lang="cs-CZ" dirty="0" smtClean="0"/>
            </a:br>
            <a:r>
              <a:rPr lang="cs-CZ" dirty="0" smtClean="0"/>
              <a:t>v galeriích města Brna </a:t>
            </a:r>
          </a:p>
          <a:p>
            <a:endParaRPr lang="cs-CZ" dirty="0" smtClean="0"/>
          </a:p>
          <a:p>
            <a:r>
              <a:rPr lang="cs-CZ" i="1" u="sng" dirty="0" smtClean="0"/>
              <a:t> od roku 2008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provádím supervize galerijně a muzejně pedagogických praxí studentů </a:t>
            </a:r>
            <a:br>
              <a:rPr lang="cs-CZ" dirty="0" smtClean="0"/>
            </a:br>
            <a:r>
              <a:rPr lang="cs-CZ" dirty="0" smtClean="0"/>
              <a:t>KVV při lektorském oddělení Muzea města Brna</a:t>
            </a:r>
          </a:p>
          <a:p>
            <a:endParaRPr lang="cs-CZ" dirty="0" smtClean="0"/>
          </a:p>
          <a:p>
            <a:r>
              <a:rPr lang="cs-CZ" u="sng" dirty="0" smtClean="0"/>
              <a:t>Vedení akcí na Týdnu výtvarné kultury</a:t>
            </a:r>
          </a:p>
          <a:p>
            <a:endParaRPr lang="cs-CZ" dirty="0" smtClean="0"/>
          </a:p>
          <a:p>
            <a:r>
              <a:rPr lang="cs-CZ" i="1" dirty="0" smtClean="0"/>
              <a:t>2012 </a:t>
            </a:r>
            <a:r>
              <a:rPr lang="cs-CZ" dirty="0" smtClean="0"/>
              <a:t>Výtvarně na hradě / Galerijní animace slovem a obrazem</a:t>
            </a:r>
            <a:br>
              <a:rPr lang="cs-CZ" dirty="0" smtClean="0"/>
            </a:br>
            <a:r>
              <a:rPr lang="cs-CZ" dirty="0" smtClean="0"/>
              <a:t> - přednáška a komentovaná projekce o cyklu doprovodných programů </a:t>
            </a:r>
            <a:br>
              <a:rPr lang="cs-CZ" dirty="0" smtClean="0"/>
            </a:br>
            <a:r>
              <a:rPr lang="cs-CZ" dirty="0" smtClean="0"/>
              <a:t>k výstavám výtvarného umění v </a:t>
            </a:r>
            <a:r>
              <a:rPr lang="cs-CZ" dirty="0" err="1" smtClean="0"/>
              <a:t>MuMB</a:t>
            </a:r>
            <a:r>
              <a:rPr lang="cs-CZ" dirty="0" smtClean="0"/>
              <a:t> na hradě </a:t>
            </a:r>
            <a:r>
              <a:rPr lang="cs-CZ" dirty="0" err="1" smtClean="0"/>
              <a:t>Špilberku</a:t>
            </a:r>
            <a:r>
              <a:rPr lang="cs-CZ" dirty="0" smtClean="0"/>
              <a:t>. </a:t>
            </a:r>
          </a:p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i="1" u="sng" dirty="0" smtClean="0"/>
              <a:t>2012 </a:t>
            </a:r>
            <a:r>
              <a:rPr lang="cs-CZ" u="sng" dirty="0" smtClean="0"/>
              <a:t>Workshop </a:t>
            </a:r>
            <a:r>
              <a:rPr lang="cs-CZ" dirty="0" smtClean="0"/>
              <a:t>stínového divadla u příležitosti Brněnské muzejní noci</a:t>
            </a:r>
          </a:p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907704" y="260648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C00000"/>
                </a:solidFill>
              </a:rPr>
              <a:t>Odborná </a:t>
            </a:r>
            <a:r>
              <a:rPr lang="cs-CZ" sz="4000" dirty="0" smtClean="0">
                <a:solidFill>
                  <a:srgbClr val="C00000"/>
                </a:solidFill>
              </a:rPr>
              <a:t>činnost (výběr):</a:t>
            </a:r>
            <a:endParaRPr lang="cs-CZ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0"/>
          <p:cNvGrpSpPr/>
          <p:nvPr/>
        </p:nvGrpSpPr>
        <p:grpSpPr>
          <a:xfrm>
            <a:off x="0" y="476672"/>
            <a:ext cx="2485623" cy="3226033"/>
            <a:chOff x="296329" y="621849"/>
            <a:chExt cx="2485623" cy="3226033"/>
          </a:xfrm>
        </p:grpSpPr>
        <p:sp>
          <p:nvSpPr>
            <p:cNvPr id="7" name="Volný tvar 6"/>
            <p:cNvSpPr/>
            <p:nvPr/>
          </p:nvSpPr>
          <p:spPr>
            <a:xfrm rot="17759908">
              <a:off x="164380" y="1230310"/>
              <a:ext cx="2749521" cy="2485623"/>
            </a:xfrm>
            <a:custGeom>
              <a:avLst/>
              <a:gdLst>
                <a:gd name="connsiteX0" fmla="*/ 122230 w 2749521"/>
                <a:gd name="connsiteY0" fmla="*/ 2047741 h 2485623"/>
                <a:gd name="connsiteX1" fmla="*/ 186625 w 2749521"/>
                <a:gd name="connsiteY1" fmla="*/ 2112136 h 2485623"/>
                <a:gd name="connsiteX2" fmla="*/ 276777 w 2749521"/>
                <a:gd name="connsiteY2" fmla="*/ 2189409 h 2485623"/>
                <a:gd name="connsiteX3" fmla="*/ 379808 w 2749521"/>
                <a:gd name="connsiteY3" fmla="*/ 2318198 h 2485623"/>
                <a:gd name="connsiteX4" fmla="*/ 405566 w 2749521"/>
                <a:gd name="connsiteY4" fmla="*/ 2356834 h 2485623"/>
                <a:gd name="connsiteX5" fmla="*/ 431323 w 2749521"/>
                <a:gd name="connsiteY5" fmla="*/ 2434108 h 2485623"/>
                <a:gd name="connsiteX6" fmla="*/ 495718 w 2749521"/>
                <a:gd name="connsiteY6" fmla="*/ 2421229 h 2485623"/>
                <a:gd name="connsiteX7" fmla="*/ 572991 w 2749521"/>
                <a:gd name="connsiteY7" fmla="*/ 2395471 h 2485623"/>
                <a:gd name="connsiteX8" fmla="*/ 650264 w 2749521"/>
                <a:gd name="connsiteY8" fmla="*/ 2343955 h 2485623"/>
                <a:gd name="connsiteX9" fmla="*/ 688901 w 2749521"/>
                <a:gd name="connsiteY9" fmla="*/ 2305319 h 2485623"/>
                <a:gd name="connsiteX10" fmla="*/ 740416 w 2749521"/>
                <a:gd name="connsiteY10" fmla="*/ 2279561 h 2485623"/>
                <a:gd name="connsiteX11" fmla="*/ 791932 w 2749521"/>
                <a:gd name="connsiteY11" fmla="*/ 2228046 h 2485623"/>
                <a:gd name="connsiteX12" fmla="*/ 869205 w 2749521"/>
                <a:gd name="connsiteY12" fmla="*/ 2189409 h 2485623"/>
                <a:gd name="connsiteX13" fmla="*/ 933599 w 2749521"/>
                <a:gd name="connsiteY13" fmla="*/ 2150772 h 2485623"/>
                <a:gd name="connsiteX14" fmla="*/ 985115 w 2749521"/>
                <a:gd name="connsiteY14" fmla="*/ 2112136 h 2485623"/>
                <a:gd name="connsiteX15" fmla="*/ 1036630 w 2749521"/>
                <a:gd name="connsiteY15" fmla="*/ 2099257 h 2485623"/>
                <a:gd name="connsiteX16" fmla="*/ 1075267 w 2749521"/>
                <a:gd name="connsiteY16" fmla="*/ 2086378 h 2485623"/>
                <a:gd name="connsiteX17" fmla="*/ 1139661 w 2749521"/>
                <a:gd name="connsiteY17" fmla="*/ 2060620 h 2485623"/>
                <a:gd name="connsiteX18" fmla="*/ 1204056 w 2749521"/>
                <a:gd name="connsiteY18" fmla="*/ 2047741 h 2485623"/>
                <a:gd name="connsiteX19" fmla="*/ 1255571 w 2749521"/>
                <a:gd name="connsiteY19" fmla="*/ 2021984 h 2485623"/>
                <a:gd name="connsiteX20" fmla="*/ 1294208 w 2749521"/>
                <a:gd name="connsiteY20" fmla="*/ 2034862 h 2485623"/>
                <a:gd name="connsiteX21" fmla="*/ 1229814 w 2749521"/>
                <a:gd name="connsiteY21" fmla="*/ 2047741 h 2485623"/>
                <a:gd name="connsiteX22" fmla="*/ 1152540 w 2749521"/>
                <a:gd name="connsiteY22" fmla="*/ 2086378 h 2485623"/>
                <a:gd name="connsiteX23" fmla="*/ 1049509 w 2749521"/>
                <a:gd name="connsiteY23" fmla="*/ 2112136 h 2485623"/>
                <a:gd name="connsiteX24" fmla="*/ 1023752 w 2749521"/>
                <a:gd name="connsiteY24" fmla="*/ 2150772 h 2485623"/>
                <a:gd name="connsiteX25" fmla="*/ 972236 w 2749521"/>
                <a:gd name="connsiteY25" fmla="*/ 2163651 h 2485623"/>
                <a:gd name="connsiteX26" fmla="*/ 933599 w 2749521"/>
                <a:gd name="connsiteY26" fmla="*/ 2176530 h 2485623"/>
                <a:gd name="connsiteX27" fmla="*/ 882084 w 2749521"/>
                <a:gd name="connsiteY27" fmla="*/ 2215167 h 2485623"/>
                <a:gd name="connsiteX28" fmla="*/ 843447 w 2749521"/>
                <a:gd name="connsiteY28" fmla="*/ 2228046 h 2485623"/>
                <a:gd name="connsiteX29" fmla="*/ 766174 w 2749521"/>
                <a:gd name="connsiteY29" fmla="*/ 2279561 h 2485623"/>
                <a:gd name="connsiteX30" fmla="*/ 688901 w 2749521"/>
                <a:gd name="connsiteY30" fmla="*/ 2331077 h 2485623"/>
                <a:gd name="connsiteX31" fmla="*/ 598749 w 2749521"/>
                <a:gd name="connsiteY31" fmla="*/ 2382592 h 2485623"/>
                <a:gd name="connsiteX32" fmla="*/ 521476 w 2749521"/>
                <a:gd name="connsiteY32" fmla="*/ 2408350 h 2485623"/>
                <a:gd name="connsiteX33" fmla="*/ 482839 w 2749521"/>
                <a:gd name="connsiteY33" fmla="*/ 2434108 h 2485623"/>
                <a:gd name="connsiteX34" fmla="*/ 444202 w 2749521"/>
                <a:gd name="connsiteY34" fmla="*/ 2472744 h 2485623"/>
                <a:gd name="connsiteX35" fmla="*/ 405566 w 2749521"/>
                <a:gd name="connsiteY35" fmla="*/ 2485623 h 2485623"/>
                <a:gd name="connsiteX36" fmla="*/ 366929 w 2749521"/>
                <a:gd name="connsiteY36" fmla="*/ 2472744 h 2485623"/>
                <a:gd name="connsiteX37" fmla="*/ 289656 w 2749521"/>
                <a:gd name="connsiteY37" fmla="*/ 2343955 h 2485623"/>
                <a:gd name="connsiteX38" fmla="*/ 160867 w 2749521"/>
                <a:gd name="connsiteY38" fmla="*/ 2228046 h 2485623"/>
                <a:gd name="connsiteX39" fmla="*/ 57836 w 2749521"/>
                <a:gd name="connsiteY39" fmla="*/ 2112136 h 2485623"/>
                <a:gd name="connsiteX40" fmla="*/ 19199 w 2749521"/>
                <a:gd name="connsiteY40" fmla="*/ 2060620 h 2485623"/>
                <a:gd name="connsiteX41" fmla="*/ 83594 w 2749521"/>
                <a:gd name="connsiteY41" fmla="*/ 2099257 h 2485623"/>
                <a:gd name="connsiteX42" fmla="*/ 186625 w 2749521"/>
                <a:gd name="connsiteY42" fmla="*/ 2215167 h 2485623"/>
                <a:gd name="connsiteX43" fmla="*/ 251019 w 2749521"/>
                <a:gd name="connsiteY43" fmla="*/ 2331077 h 2485623"/>
                <a:gd name="connsiteX44" fmla="*/ 328292 w 2749521"/>
                <a:gd name="connsiteY44" fmla="*/ 2382592 h 2485623"/>
                <a:gd name="connsiteX45" fmla="*/ 354050 w 2749521"/>
                <a:gd name="connsiteY45" fmla="*/ 2421229 h 2485623"/>
                <a:gd name="connsiteX46" fmla="*/ 392687 w 2749521"/>
                <a:gd name="connsiteY46" fmla="*/ 2446986 h 2485623"/>
                <a:gd name="connsiteX47" fmla="*/ 405566 w 2749521"/>
                <a:gd name="connsiteY47" fmla="*/ 2485623 h 2485623"/>
                <a:gd name="connsiteX48" fmla="*/ 457081 w 2749521"/>
                <a:gd name="connsiteY48" fmla="*/ 2356834 h 2485623"/>
                <a:gd name="connsiteX49" fmla="*/ 482839 w 2749521"/>
                <a:gd name="connsiteY49" fmla="*/ 2240924 h 2485623"/>
                <a:gd name="connsiteX50" fmla="*/ 495718 w 2749521"/>
                <a:gd name="connsiteY50" fmla="*/ 2176530 h 2485623"/>
                <a:gd name="connsiteX51" fmla="*/ 508597 w 2749521"/>
                <a:gd name="connsiteY51" fmla="*/ 2137893 h 2485623"/>
                <a:gd name="connsiteX52" fmla="*/ 521476 w 2749521"/>
                <a:gd name="connsiteY52" fmla="*/ 2073499 h 2485623"/>
                <a:gd name="connsiteX53" fmla="*/ 572991 w 2749521"/>
                <a:gd name="connsiteY53" fmla="*/ 1893195 h 2485623"/>
                <a:gd name="connsiteX54" fmla="*/ 598749 w 2749521"/>
                <a:gd name="connsiteY54" fmla="*/ 1751527 h 2485623"/>
                <a:gd name="connsiteX55" fmla="*/ 624507 w 2749521"/>
                <a:gd name="connsiteY55" fmla="*/ 1674254 h 2485623"/>
                <a:gd name="connsiteX56" fmla="*/ 637385 w 2749521"/>
                <a:gd name="connsiteY56" fmla="*/ 1596981 h 2485623"/>
                <a:gd name="connsiteX57" fmla="*/ 688901 w 2749521"/>
                <a:gd name="connsiteY57" fmla="*/ 1468192 h 2485623"/>
                <a:gd name="connsiteX58" fmla="*/ 714659 w 2749521"/>
                <a:gd name="connsiteY58" fmla="*/ 1300767 h 2485623"/>
                <a:gd name="connsiteX59" fmla="*/ 753295 w 2749521"/>
                <a:gd name="connsiteY59" fmla="*/ 1223493 h 2485623"/>
                <a:gd name="connsiteX60" fmla="*/ 779053 w 2749521"/>
                <a:gd name="connsiteY60" fmla="*/ 1159099 h 2485623"/>
                <a:gd name="connsiteX61" fmla="*/ 830569 w 2749521"/>
                <a:gd name="connsiteY61" fmla="*/ 1017431 h 2485623"/>
                <a:gd name="connsiteX62" fmla="*/ 869205 w 2749521"/>
                <a:gd name="connsiteY62" fmla="*/ 965916 h 2485623"/>
                <a:gd name="connsiteX63" fmla="*/ 920721 w 2749521"/>
                <a:gd name="connsiteY63" fmla="*/ 798491 h 2485623"/>
                <a:gd name="connsiteX64" fmla="*/ 946478 w 2749521"/>
                <a:gd name="connsiteY64" fmla="*/ 734096 h 2485623"/>
                <a:gd name="connsiteX65" fmla="*/ 959357 w 2749521"/>
                <a:gd name="connsiteY65" fmla="*/ 682581 h 2485623"/>
                <a:gd name="connsiteX66" fmla="*/ 985115 w 2749521"/>
                <a:gd name="connsiteY66" fmla="*/ 605308 h 2485623"/>
                <a:gd name="connsiteX67" fmla="*/ 997994 w 2749521"/>
                <a:gd name="connsiteY67" fmla="*/ 566671 h 2485623"/>
                <a:gd name="connsiteX68" fmla="*/ 1036630 w 2749521"/>
                <a:gd name="connsiteY68" fmla="*/ 450761 h 2485623"/>
                <a:gd name="connsiteX69" fmla="*/ 1062388 w 2749521"/>
                <a:gd name="connsiteY69" fmla="*/ 270457 h 2485623"/>
                <a:gd name="connsiteX70" fmla="*/ 1075267 w 2749521"/>
                <a:gd name="connsiteY70" fmla="*/ 231820 h 2485623"/>
                <a:gd name="connsiteX71" fmla="*/ 1088146 w 2749521"/>
                <a:gd name="connsiteY71" fmla="*/ 180305 h 2485623"/>
                <a:gd name="connsiteX72" fmla="*/ 1319966 w 2749521"/>
                <a:gd name="connsiteY72" fmla="*/ 180305 h 2485623"/>
                <a:gd name="connsiteX73" fmla="*/ 1397239 w 2749521"/>
                <a:gd name="connsiteY73" fmla="*/ 154547 h 2485623"/>
                <a:gd name="connsiteX74" fmla="*/ 1513149 w 2749521"/>
                <a:gd name="connsiteY74" fmla="*/ 128789 h 2485623"/>
                <a:gd name="connsiteX75" fmla="*/ 1641938 w 2749521"/>
                <a:gd name="connsiteY75" fmla="*/ 90153 h 2485623"/>
                <a:gd name="connsiteX76" fmla="*/ 1706332 w 2749521"/>
                <a:gd name="connsiteY76" fmla="*/ 64395 h 2485623"/>
                <a:gd name="connsiteX77" fmla="*/ 1770726 w 2749521"/>
                <a:gd name="connsiteY77" fmla="*/ 51516 h 2485623"/>
                <a:gd name="connsiteX78" fmla="*/ 1860878 w 2749521"/>
                <a:gd name="connsiteY78" fmla="*/ 25758 h 2485623"/>
                <a:gd name="connsiteX79" fmla="*/ 2144214 w 2749521"/>
                <a:gd name="connsiteY79" fmla="*/ 0 h 2485623"/>
                <a:gd name="connsiteX80" fmla="*/ 2337397 w 2749521"/>
                <a:gd name="connsiteY80" fmla="*/ 25758 h 2485623"/>
                <a:gd name="connsiteX81" fmla="*/ 2401791 w 2749521"/>
                <a:gd name="connsiteY81" fmla="*/ 51516 h 2485623"/>
                <a:gd name="connsiteX82" fmla="*/ 2479064 w 2749521"/>
                <a:gd name="connsiteY82" fmla="*/ 77274 h 2485623"/>
                <a:gd name="connsiteX83" fmla="*/ 2517701 w 2749521"/>
                <a:gd name="connsiteY83" fmla="*/ 90153 h 2485623"/>
                <a:gd name="connsiteX84" fmla="*/ 2749521 w 2749521"/>
                <a:gd name="connsiteY84" fmla="*/ 103031 h 248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749521" h="2485623">
                  <a:moveTo>
                    <a:pt x="122230" y="2047741"/>
                  </a:moveTo>
                  <a:cubicBezTo>
                    <a:pt x="225262" y="2116429"/>
                    <a:pt x="100765" y="2026276"/>
                    <a:pt x="186625" y="2112136"/>
                  </a:cubicBezTo>
                  <a:cubicBezTo>
                    <a:pt x="264501" y="2190012"/>
                    <a:pt x="184453" y="2066310"/>
                    <a:pt x="276777" y="2189409"/>
                  </a:cubicBezTo>
                  <a:cubicBezTo>
                    <a:pt x="378414" y="2324926"/>
                    <a:pt x="296375" y="2262576"/>
                    <a:pt x="379808" y="2318198"/>
                  </a:cubicBezTo>
                  <a:cubicBezTo>
                    <a:pt x="388394" y="2331077"/>
                    <a:pt x="399280" y="2342690"/>
                    <a:pt x="405566" y="2356834"/>
                  </a:cubicBezTo>
                  <a:cubicBezTo>
                    <a:pt x="416593" y="2381645"/>
                    <a:pt x="431323" y="2434108"/>
                    <a:pt x="431323" y="2434108"/>
                  </a:cubicBezTo>
                  <a:cubicBezTo>
                    <a:pt x="452788" y="2429815"/>
                    <a:pt x="474599" y="2426989"/>
                    <a:pt x="495718" y="2421229"/>
                  </a:cubicBezTo>
                  <a:cubicBezTo>
                    <a:pt x="521912" y="2414085"/>
                    <a:pt x="572991" y="2395471"/>
                    <a:pt x="572991" y="2395471"/>
                  </a:cubicBezTo>
                  <a:cubicBezTo>
                    <a:pt x="696243" y="2272219"/>
                    <a:pt x="538437" y="2418506"/>
                    <a:pt x="650264" y="2343955"/>
                  </a:cubicBezTo>
                  <a:cubicBezTo>
                    <a:pt x="665419" y="2333852"/>
                    <a:pt x="674080" y="2315905"/>
                    <a:pt x="688901" y="2305319"/>
                  </a:cubicBezTo>
                  <a:cubicBezTo>
                    <a:pt x="704524" y="2294160"/>
                    <a:pt x="725057" y="2291080"/>
                    <a:pt x="740416" y="2279561"/>
                  </a:cubicBezTo>
                  <a:cubicBezTo>
                    <a:pt x="759844" y="2264990"/>
                    <a:pt x="772037" y="2241972"/>
                    <a:pt x="791932" y="2228046"/>
                  </a:cubicBezTo>
                  <a:cubicBezTo>
                    <a:pt x="815524" y="2211531"/>
                    <a:pt x="843923" y="2203199"/>
                    <a:pt x="869205" y="2189409"/>
                  </a:cubicBezTo>
                  <a:cubicBezTo>
                    <a:pt x="891180" y="2177422"/>
                    <a:pt x="912771" y="2164657"/>
                    <a:pt x="933599" y="2150772"/>
                  </a:cubicBezTo>
                  <a:cubicBezTo>
                    <a:pt x="951459" y="2138866"/>
                    <a:pt x="965916" y="2121735"/>
                    <a:pt x="985115" y="2112136"/>
                  </a:cubicBezTo>
                  <a:cubicBezTo>
                    <a:pt x="1000947" y="2104220"/>
                    <a:pt x="1019611" y="2104120"/>
                    <a:pt x="1036630" y="2099257"/>
                  </a:cubicBezTo>
                  <a:cubicBezTo>
                    <a:pt x="1049683" y="2095527"/>
                    <a:pt x="1062556" y="2091145"/>
                    <a:pt x="1075267" y="2086378"/>
                  </a:cubicBezTo>
                  <a:cubicBezTo>
                    <a:pt x="1096913" y="2078261"/>
                    <a:pt x="1117518" y="2067263"/>
                    <a:pt x="1139661" y="2060620"/>
                  </a:cubicBezTo>
                  <a:cubicBezTo>
                    <a:pt x="1160628" y="2054330"/>
                    <a:pt x="1182591" y="2052034"/>
                    <a:pt x="1204056" y="2047741"/>
                  </a:cubicBezTo>
                  <a:cubicBezTo>
                    <a:pt x="1221228" y="2039155"/>
                    <a:pt x="1236566" y="2024699"/>
                    <a:pt x="1255571" y="2021984"/>
                  </a:cubicBezTo>
                  <a:cubicBezTo>
                    <a:pt x="1269010" y="2020064"/>
                    <a:pt x="1303807" y="2025263"/>
                    <a:pt x="1294208" y="2034862"/>
                  </a:cubicBezTo>
                  <a:cubicBezTo>
                    <a:pt x="1278730" y="2050340"/>
                    <a:pt x="1251050" y="2042432"/>
                    <a:pt x="1229814" y="2047741"/>
                  </a:cubicBezTo>
                  <a:cubicBezTo>
                    <a:pt x="1165071" y="2063927"/>
                    <a:pt x="1215495" y="2054900"/>
                    <a:pt x="1152540" y="2086378"/>
                  </a:cubicBezTo>
                  <a:cubicBezTo>
                    <a:pt x="1126138" y="2099579"/>
                    <a:pt x="1074003" y="2107237"/>
                    <a:pt x="1049509" y="2112136"/>
                  </a:cubicBezTo>
                  <a:cubicBezTo>
                    <a:pt x="1040923" y="2125015"/>
                    <a:pt x="1036631" y="2142186"/>
                    <a:pt x="1023752" y="2150772"/>
                  </a:cubicBezTo>
                  <a:cubicBezTo>
                    <a:pt x="1009024" y="2160590"/>
                    <a:pt x="989255" y="2158788"/>
                    <a:pt x="972236" y="2163651"/>
                  </a:cubicBezTo>
                  <a:cubicBezTo>
                    <a:pt x="959183" y="2167381"/>
                    <a:pt x="946478" y="2172237"/>
                    <a:pt x="933599" y="2176530"/>
                  </a:cubicBezTo>
                  <a:cubicBezTo>
                    <a:pt x="916427" y="2189409"/>
                    <a:pt x="900721" y="2204517"/>
                    <a:pt x="882084" y="2215167"/>
                  </a:cubicBezTo>
                  <a:cubicBezTo>
                    <a:pt x="870297" y="2221902"/>
                    <a:pt x="854743" y="2220516"/>
                    <a:pt x="843447" y="2228046"/>
                  </a:cubicBezTo>
                  <a:cubicBezTo>
                    <a:pt x="746975" y="2292360"/>
                    <a:pt x="858044" y="2248938"/>
                    <a:pt x="766174" y="2279561"/>
                  </a:cubicBezTo>
                  <a:cubicBezTo>
                    <a:pt x="692937" y="2352800"/>
                    <a:pt x="763452" y="2293802"/>
                    <a:pt x="688901" y="2331077"/>
                  </a:cubicBezTo>
                  <a:cubicBezTo>
                    <a:pt x="595967" y="2377543"/>
                    <a:pt x="711642" y="2337434"/>
                    <a:pt x="598749" y="2382592"/>
                  </a:cubicBezTo>
                  <a:cubicBezTo>
                    <a:pt x="573540" y="2392676"/>
                    <a:pt x="544067" y="2393289"/>
                    <a:pt x="521476" y="2408350"/>
                  </a:cubicBezTo>
                  <a:cubicBezTo>
                    <a:pt x="508597" y="2416936"/>
                    <a:pt x="494730" y="2424199"/>
                    <a:pt x="482839" y="2434108"/>
                  </a:cubicBezTo>
                  <a:cubicBezTo>
                    <a:pt x="468847" y="2445768"/>
                    <a:pt x="459357" y="2462641"/>
                    <a:pt x="444202" y="2472744"/>
                  </a:cubicBezTo>
                  <a:cubicBezTo>
                    <a:pt x="432907" y="2480274"/>
                    <a:pt x="418445" y="2481330"/>
                    <a:pt x="405566" y="2485623"/>
                  </a:cubicBezTo>
                  <a:cubicBezTo>
                    <a:pt x="392687" y="2481330"/>
                    <a:pt x="376528" y="2482343"/>
                    <a:pt x="366929" y="2472744"/>
                  </a:cubicBezTo>
                  <a:cubicBezTo>
                    <a:pt x="237530" y="2343345"/>
                    <a:pt x="370956" y="2445580"/>
                    <a:pt x="289656" y="2343955"/>
                  </a:cubicBezTo>
                  <a:cubicBezTo>
                    <a:pt x="204572" y="2237600"/>
                    <a:pt x="237184" y="2296731"/>
                    <a:pt x="160867" y="2228046"/>
                  </a:cubicBezTo>
                  <a:cubicBezTo>
                    <a:pt x="68665" y="2145065"/>
                    <a:pt x="105493" y="2178855"/>
                    <a:pt x="57836" y="2112136"/>
                  </a:cubicBezTo>
                  <a:cubicBezTo>
                    <a:pt x="45360" y="2094669"/>
                    <a:pt x="0" y="2070219"/>
                    <a:pt x="19199" y="2060620"/>
                  </a:cubicBezTo>
                  <a:cubicBezTo>
                    <a:pt x="41589" y="2049425"/>
                    <a:pt x="64220" y="2083406"/>
                    <a:pt x="83594" y="2099257"/>
                  </a:cubicBezTo>
                  <a:cubicBezTo>
                    <a:pt x="112477" y="2122888"/>
                    <a:pt x="165874" y="2173665"/>
                    <a:pt x="186625" y="2215167"/>
                  </a:cubicBezTo>
                  <a:cubicBezTo>
                    <a:pt x="210111" y="2262138"/>
                    <a:pt x="190110" y="2290472"/>
                    <a:pt x="251019" y="2331077"/>
                  </a:cubicBezTo>
                  <a:lnTo>
                    <a:pt x="328292" y="2382592"/>
                  </a:lnTo>
                  <a:cubicBezTo>
                    <a:pt x="336878" y="2395471"/>
                    <a:pt x="343105" y="2410284"/>
                    <a:pt x="354050" y="2421229"/>
                  </a:cubicBezTo>
                  <a:cubicBezTo>
                    <a:pt x="364995" y="2432174"/>
                    <a:pt x="383018" y="2434899"/>
                    <a:pt x="392687" y="2446986"/>
                  </a:cubicBezTo>
                  <a:cubicBezTo>
                    <a:pt x="401168" y="2457587"/>
                    <a:pt x="401273" y="2472744"/>
                    <a:pt x="405566" y="2485623"/>
                  </a:cubicBezTo>
                  <a:cubicBezTo>
                    <a:pt x="429962" y="2436831"/>
                    <a:pt x="444349" y="2414125"/>
                    <a:pt x="457081" y="2356834"/>
                  </a:cubicBezTo>
                  <a:cubicBezTo>
                    <a:pt x="465667" y="2318197"/>
                    <a:pt x="474546" y="2279625"/>
                    <a:pt x="482839" y="2240924"/>
                  </a:cubicBezTo>
                  <a:cubicBezTo>
                    <a:pt x="487426" y="2219520"/>
                    <a:pt x="490409" y="2197766"/>
                    <a:pt x="495718" y="2176530"/>
                  </a:cubicBezTo>
                  <a:cubicBezTo>
                    <a:pt x="499011" y="2163360"/>
                    <a:pt x="505304" y="2151063"/>
                    <a:pt x="508597" y="2137893"/>
                  </a:cubicBezTo>
                  <a:cubicBezTo>
                    <a:pt x="513906" y="2116657"/>
                    <a:pt x="515716" y="2094617"/>
                    <a:pt x="521476" y="2073499"/>
                  </a:cubicBezTo>
                  <a:cubicBezTo>
                    <a:pt x="547722" y="1977262"/>
                    <a:pt x="554606" y="2003504"/>
                    <a:pt x="572991" y="1893195"/>
                  </a:cubicBezTo>
                  <a:cubicBezTo>
                    <a:pt x="577198" y="1867952"/>
                    <a:pt x="591035" y="1779811"/>
                    <a:pt x="598749" y="1751527"/>
                  </a:cubicBezTo>
                  <a:cubicBezTo>
                    <a:pt x="605893" y="1725333"/>
                    <a:pt x="615921" y="1700012"/>
                    <a:pt x="624507" y="1674254"/>
                  </a:cubicBezTo>
                  <a:cubicBezTo>
                    <a:pt x="628800" y="1648496"/>
                    <a:pt x="629596" y="1621905"/>
                    <a:pt x="637385" y="1596981"/>
                  </a:cubicBezTo>
                  <a:cubicBezTo>
                    <a:pt x="651176" y="1552849"/>
                    <a:pt x="688901" y="1468192"/>
                    <a:pt x="688901" y="1468192"/>
                  </a:cubicBezTo>
                  <a:cubicBezTo>
                    <a:pt x="697487" y="1412384"/>
                    <a:pt x="700289" y="1355373"/>
                    <a:pt x="714659" y="1300767"/>
                  </a:cubicBezTo>
                  <a:cubicBezTo>
                    <a:pt x="721988" y="1272917"/>
                    <a:pt x="741378" y="1249710"/>
                    <a:pt x="753295" y="1223493"/>
                  </a:cubicBezTo>
                  <a:cubicBezTo>
                    <a:pt x="762861" y="1202447"/>
                    <a:pt x="771152" y="1180825"/>
                    <a:pt x="779053" y="1159099"/>
                  </a:cubicBezTo>
                  <a:cubicBezTo>
                    <a:pt x="789807" y="1129525"/>
                    <a:pt x="813728" y="1047746"/>
                    <a:pt x="830569" y="1017431"/>
                  </a:cubicBezTo>
                  <a:cubicBezTo>
                    <a:pt x="840993" y="998668"/>
                    <a:pt x="856326" y="983088"/>
                    <a:pt x="869205" y="965916"/>
                  </a:cubicBezTo>
                  <a:cubicBezTo>
                    <a:pt x="888749" y="897512"/>
                    <a:pt x="896958" y="863840"/>
                    <a:pt x="920721" y="798491"/>
                  </a:cubicBezTo>
                  <a:cubicBezTo>
                    <a:pt x="928621" y="776764"/>
                    <a:pt x="939167" y="756028"/>
                    <a:pt x="946478" y="734096"/>
                  </a:cubicBezTo>
                  <a:cubicBezTo>
                    <a:pt x="952075" y="717304"/>
                    <a:pt x="954271" y="699535"/>
                    <a:pt x="959357" y="682581"/>
                  </a:cubicBezTo>
                  <a:cubicBezTo>
                    <a:pt x="967159" y="656575"/>
                    <a:pt x="976529" y="631066"/>
                    <a:pt x="985115" y="605308"/>
                  </a:cubicBezTo>
                  <a:cubicBezTo>
                    <a:pt x="989408" y="592429"/>
                    <a:pt x="995332" y="579983"/>
                    <a:pt x="997994" y="566671"/>
                  </a:cubicBezTo>
                  <a:cubicBezTo>
                    <a:pt x="1014638" y="483451"/>
                    <a:pt x="1001084" y="521856"/>
                    <a:pt x="1036630" y="450761"/>
                  </a:cubicBezTo>
                  <a:cubicBezTo>
                    <a:pt x="1044644" y="378634"/>
                    <a:pt x="1045985" y="336067"/>
                    <a:pt x="1062388" y="270457"/>
                  </a:cubicBezTo>
                  <a:cubicBezTo>
                    <a:pt x="1065681" y="257287"/>
                    <a:pt x="1071537" y="244873"/>
                    <a:pt x="1075267" y="231820"/>
                  </a:cubicBezTo>
                  <a:cubicBezTo>
                    <a:pt x="1080130" y="214801"/>
                    <a:pt x="1083853" y="197477"/>
                    <a:pt x="1088146" y="180305"/>
                  </a:cubicBezTo>
                  <a:cubicBezTo>
                    <a:pt x="1186694" y="204942"/>
                    <a:pt x="1160891" y="204166"/>
                    <a:pt x="1319966" y="180305"/>
                  </a:cubicBezTo>
                  <a:cubicBezTo>
                    <a:pt x="1346817" y="176277"/>
                    <a:pt x="1370899" y="161132"/>
                    <a:pt x="1397239" y="154547"/>
                  </a:cubicBezTo>
                  <a:cubicBezTo>
                    <a:pt x="1469990" y="136359"/>
                    <a:pt x="1431398" y="145139"/>
                    <a:pt x="1513149" y="128789"/>
                  </a:cubicBezTo>
                  <a:cubicBezTo>
                    <a:pt x="1621030" y="74847"/>
                    <a:pt x="1500828" y="128637"/>
                    <a:pt x="1641938" y="90153"/>
                  </a:cubicBezTo>
                  <a:cubicBezTo>
                    <a:pt x="1664242" y="84070"/>
                    <a:pt x="1684189" y="71038"/>
                    <a:pt x="1706332" y="64395"/>
                  </a:cubicBezTo>
                  <a:cubicBezTo>
                    <a:pt x="1727299" y="58105"/>
                    <a:pt x="1749490" y="56825"/>
                    <a:pt x="1770726" y="51516"/>
                  </a:cubicBezTo>
                  <a:cubicBezTo>
                    <a:pt x="1824578" y="38053"/>
                    <a:pt x="1798249" y="35393"/>
                    <a:pt x="1860878" y="25758"/>
                  </a:cubicBezTo>
                  <a:cubicBezTo>
                    <a:pt x="1937118" y="14029"/>
                    <a:pt x="2075248" y="5305"/>
                    <a:pt x="2144214" y="0"/>
                  </a:cubicBezTo>
                  <a:cubicBezTo>
                    <a:pt x="2213707" y="6318"/>
                    <a:pt x="2273402" y="4426"/>
                    <a:pt x="2337397" y="25758"/>
                  </a:cubicBezTo>
                  <a:cubicBezTo>
                    <a:pt x="2359329" y="33069"/>
                    <a:pt x="2380065" y="43615"/>
                    <a:pt x="2401791" y="51516"/>
                  </a:cubicBezTo>
                  <a:cubicBezTo>
                    <a:pt x="2427307" y="60795"/>
                    <a:pt x="2453306" y="68688"/>
                    <a:pt x="2479064" y="77274"/>
                  </a:cubicBezTo>
                  <a:cubicBezTo>
                    <a:pt x="2491943" y="81567"/>
                    <a:pt x="2504262" y="88233"/>
                    <a:pt x="2517701" y="90153"/>
                  </a:cubicBezTo>
                  <a:cubicBezTo>
                    <a:pt x="2654601" y="109709"/>
                    <a:pt x="2577497" y="103031"/>
                    <a:pt x="2749521" y="103031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Elipsa 5"/>
            <p:cNvSpPr/>
            <p:nvPr/>
          </p:nvSpPr>
          <p:spPr>
            <a:xfrm>
              <a:off x="1056793" y="621849"/>
              <a:ext cx="216024" cy="21602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9" name="Obdélník 8"/>
          <p:cNvSpPr/>
          <p:nvPr/>
        </p:nvSpPr>
        <p:spPr>
          <a:xfrm>
            <a:off x="1979712" y="1047502"/>
            <a:ext cx="878497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/>
              <a:t>podnikla </a:t>
            </a:r>
            <a:r>
              <a:rPr lang="cs-CZ" sz="2000" dirty="0" smtClean="0">
                <a:solidFill>
                  <a:srgbClr val="C00000"/>
                </a:solidFill>
              </a:rPr>
              <a:t>výzkumné stáže </a:t>
            </a:r>
            <a:r>
              <a:rPr lang="cs-CZ" sz="2000" dirty="0" smtClean="0"/>
              <a:t>galerijní pedagogiky do kulturních </a:t>
            </a:r>
            <a:br>
              <a:rPr lang="cs-CZ" sz="2000" dirty="0" smtClean="0"/>
            </a:br>
            <a:r>
              <a:rPr lang="cs-CZ" sz="2000" dirty="0" smtClean="0"/>
              <a:t>institucí ČR, Slovenska, Rakouska, Francie. </a:t>
            </a:r>
          </a:p>
          <a:p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  <a:p>
            <a:r>
              <a:rPr lang="cs-CZ" sz="2000" i="1" dirty="0" smtClean="0"/>
              <a:t>2012</a:t>
            </a:r>
            <a:r>
              <a:rPr lang="cs-CZ" sz="2000" dirty="0" smtClean="0"/>
              <a:t> MASKARONY,</a:t>
            </a:r>
            <a:br>
              <a:rPr lang="cs-CZ" sz="2000" dirty="0" smtClean="0"/>
            </a:br>
            <a:r>
              <a:rPr lang="cs-CZ" sz="2000" dirty="0" smtClean="0"/>
              <a:t>prezentace výsledků projektu s výtvarným oborem</a:t>
            </a:r>
          </a:p>
          <a:p>
            <a:r>
              <a:rPr lang="cs-CZ" sz="2000" i="1" dirty="0" smtClean="0"/>
              <a:t/>
            </a:r>
            <a:br>
              <a:rPr lang="cs-CZ" sz="2000" i="1" dirty="0" smtClean="0"/>
            </a:br>
            <a:r>
              <a:rPr lang="cs-CZ" sz="2000" i="1" dirty="0" smtClean="0"/>
              <a:t>2004-2012 </a:t>
            </a:r>
            <a:br>
              <a:rPr lang="cs-CZ" sz="2000" i="1" dirty="0" smtClean="0"/>
            </a:br>
            <a:r>
              <a:rPr lang="cs-CZ" sz="2000" dirty="0" smtClean="0"/>
              <a:t>Průběžně </a:t>
            </a:r>
            <a:r>
              <a:rPr lang="cs-CZ" sz="2000" u="sng" dirty="0" smtClean="0"/>
              <a:t>účast na konferencích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 </a:t>
            </a:r>
          </a:p>
          <a:p>
            <a:endParaRPr lang="cs-CZ" sz="2000" dirty="0" smtClean="0"/>
          </a:p>
          <a:p>
            <a:r>
              <a:rPr lang="cs-CZ" sz="2000" i="1" u="sng" dirty="0" smtClean="0"/>
              <a:t>od 2012 </a:t>
            </a:r>
            <a:br>
              <a:rPr lang="cs-CZ" sz="2000" i="1" u="sng" dirty="0" smtClean="0"/>
            </a:br>
            <a:r>
              <a:rPr lang="cs-CZ" sz="2000" dirty="0" smtClean="0"/>
              <a:t>spolupracuji s Metodickým centrem muzejní pedagogiky </a:t>
            </a:r>
            <a:br>
              <a:rPr lang="cs-CZ" sz="2000" dirty="0" smtClean="0"/>
            </a:br>
            <a:r>
              <a:rPr lang="cs-CZ" sz="2000" dirty="0" smtClean="0"/>
              <a:t>Moravského zemského muzea na vzdělávacím kurzu </a:t>
            </a:r>
            <a:br>
              <a:rPr lang="cs-CZ" sz="2000" dirty="0" smtClean="0"/>
            </a:br>
            <a:r>
              <a:rPr lang="cs-CZ" sz="2000" dirty="0" smtClean="0"/>
              <a:t>Základy muzejní pedagogiky </a:t>
            </a:r>
            <a:br>
              <a:rPr lang="cs-CZ" sz="2000" dirty="0" smtClean="0"/>
            </a:b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907704" y="260648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C00000"/>
                </a:solidFill>
              </a:rPr>
              <a:t>Odborná </a:t>
            </a:r>
            <a:r>
              <a:rPr lang="cs-CZ" sz="4000" dirty="0" smtClean="0">
                <a:solidFill>
                  <a:srgbClr val="C00000"/>
                </a:solidFill>
              </a:rPr>
              <a:t>činnost (výběr):</a:t>
            </a:r>
            <a:endParaRPr lang="cs-CZ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0"/>
          <p:cNvGrpSpPr/>
          <p:nvPr/>
        </p:nvGrpSpPr>
        <p:grpSpPr>
          <a:xfrm>
            <a:off x="1" y="476672"/>
            <a:ext cx="2195736" cy="3226033"/>
            <a:chOff x="296329" y="621849"/>
            <a:chExt cx="2485623" cy="3226033"/>
          </a:xfrm>
        </p:grpSpPr>
        <p:sp>
          <p:nvSpPr>
            <p:cNvPr id="7" name="Volný tvar 6"/>
            <p:cNvSpPr/>
            <p:nvPr/>
          </p:nvSpPr>
          <p:spPr>
            <a:xfrm rot="17759908">
              <a:off x="164380" y="1230310"/>
              <a:ext cx="2749521" cy="2485623"/>
            </a:xfrm>
            <a:custGeom>
              <a:avLst/>
              <a:gdLst>
                <a:gd name="connsiteX0" fmla="*/ 122230 w 2749521"/>
                <a:gd name="connsiteY0" fmla="*/ 2047741 h 2485623"/>
                <a:gd name="connsiteX1" fmla="*/ 186625 w 2749521"/>
                <a:gd name="connsiteY1" fmla="*/ 2112136 h 2485623"/>
                <a:gd name="connsiteX2" fmla="*/ 276777 w 2749521"/>
                <a:gd name="connsiteY2" fmla="*/ 2189409 h 2485623"/>
                <a:gd name="connsiteX3" fmla="*/ 379808 w 2749521"/>
                <a:gd name="connsiteY3" fmla="*/ 2318198 h 2485623"/>
                <a:gd name="connsiteX4" fmla="*/ 405566 w 2749521"/>
                <a:gd name="connsiteY4" fmla="*/ 2356834 h 2485623"/>
                <a:gd name="connsiteX5" fmla="*/ 431323 w 2749521"/>
                <a:gd name="connsiteY5" fmla="*/ 2434108 h 2485623"/>
                <a:gd name="connsiteX6" fmla="*/ 495718 w 2749521"/>
                <a:gd name="connsiteY6" fmla="*/ 2421229 h 2485623"/>
                <a:gd name="connsiteX7" fmla="*/ 572991 w 2749521"/>
                <a:gd name="connsiteY7" fmla="*/ 2395471 h 2485623"/>
                <a:gd name="connsiteX8" fmla="*/ 650264 w 2749521"/>
                <a:gd name="connsiteY8" fmla="*/ 2343955 h 2485623"/>
                <a:gd name="connsiteX9" fmla="*/ 688901 w 2749521"/>
                <a:gd name="connsiteY9" fmla="*/ 2305319 h 2485623"/>
                <a:gd name="connsiteX10" fmla="*/ 740416 w 2749521"/>
                <a:gd name="connsiteY10" fmla="*/ 2279561 h 2485623"/>
                <a:gd name="connsiteX11" fmla="*/ 791932 w 2749521"/>
                <a:gd name="connsiteY11" fmla="*/ 2228046 h 2485623"/>
                <a:gd name="connsiteX12" fmla="*/ 869205 w 2749521"/>
                <a:gd name="connsiteY12" fmla="*/ 2189409 h 2485623"/>
                <a:gd name="connsiteX13" fmla="*/ 933599 w 2749521"/>
                <a:gd name="connsiteY13" fmla="*/ 2150772 h 2485623"/>
                <a:gd name="connsiteX14" fmla="*/ 985115 w 2749521"/>
                <a:gd name="connsiteY14" fmla="*/ 2112136 h 2485623"/>
                <a:gd name="connsiteX15" fmla="*/ 1036630 w 2749521"/>
                <a:gd name="connsiteY15" fmla="*/ 2099257 h 2485623"/>
                <a:gd name="connsiteX16" fmla="*/ 1075267 w 2749521"/>
                <a:gd name="connsiteY16" fmla="*/ 2086378 h 2485623"/>
                <a:gd name="connsiteX17" fmla="*/ 1139661 w 2749521"/>
                <a:gd name="connsiteY17" fmla="*/ 2060620 h 2485623"/>
                <a:gd name="connsiteX18" fmla="*/ 1204056 w 2749521"/>
                <a:gd name="connsiteY18" fmla="*/ 2047741 h 2485623"/>
                <a:gd name="connsiteX19" fmla="*/ 1255571 w 2749521"/>
                <a:gd name="connsiteY19" fmla="*/ 2021984 h 2485623"/>
                <a:gd name="connsiteX20" fmla="*/ 1294208 w 2749521"/>
                <a:gd name="connsiteY20" fmla="*/ 2034862 h 2485623"/>
                <a:gd name="connsiteX21" fmla="*/ 1229814 w 2749521"/>
                <a:gd name="connsiteY21" fmla="*/ 2047741 h 2485623"/>
                <a:gd name="connsiteX22" fmla="*/ 1152540 w 2749521"/>
                <a:gd name="connsiteY22" fmla="*/ 2086378 h 2485623"/>
                <a:gd name="connsiteX23" fmla="*/ 1049509 w 2749521"/>
                <a:gd name="connsiteY23" fmla="*/ 2112136 h 2485623"/>
                <a:gd name="connsiteX24" fmla="*/ 1023752 w 2749521"/>
                <a:gd name="connsiteY24" fmla="*/ 2150772 h 2485623"/>
                <a:gd name="connsiteX25" fmla="*/ 972236 w 2749521"/>
                <a:gd name="connsiteY25" fmla="*/ 2163651 h 2485623"/>
                <a:gd name="connsiteX26" fmla="*/ 933599 w 2749521"/>
                <a:gd name="connsiteY26" fmla="*/ 2176530 h 2485623"/>
                <a:gd name="connsiteX27" fmla="*/ 882084 w 2749521"/>
                <a:gd name="connsiteY27" fmla="*/ 2215167 h 2485623"/>
                <a:gd name="connsiteX28" fmla="*/ 843447 w 2749521"/>
                <a:gd name="connsiteY28" fmla="*/ 2228046 h 2485623"/>
                <a:gd name="connsiteX29" fmla="*/ 766174 w 2749521"/>
                <a:gd name="connsiteY29" fmla="*/ 2279561 h 2485623"/>
                <a:gd name="connsiteX30" fmla="*/ 688901 w 2749521"/>
                <a:gd name="connsiteY30" fmla="*/ 2331077 h 2485623"/>
                <a:gd name="connsiteX31" fmla="*/ 598749 w 2749521"/>
                <a:gd name="connsiteY31" fmla="*/ 2382592 h 2485623"/>
                <a:gd name="connsiteX32" fmla="*/ 521476 w 2749521"/>
                <a:gd name="connsiteY32" fmla="*/ 2408350 h 2485623"/>
                <a:gd name="connsiteX33" fmla="*/ 482839 w 2749521"/>
                <a:gd name="connsiteY33" fmla="*/ 2434108 h 2485623"/>
                <a:gd name="connsiteX34" fmla="*/ 444202 w 2749521"/>
                <a:gd name="connsiteY34" fmla="*/ 2472744 h 2485623"/>
                <a:gd name="connsiteX35" fmla="*/ 405566 w 2749521"/>
                <a:gd name="connsiteY35" fmla="*/ 2485623 h 2485623"/>
                <a:gd name="connsiteX36" fmla="*/ 366929 w 2749521"/>
                <a:gd name="connsiteY36" fmla="*/ 2472744 h 2485623"/>
                <a:gd name="connsiteX37" fmla="*/ 289656 w 2749521"/>
                <a:gd name="connsiteY37" fmla="*/ 2343955 h 2485623"/>
                <a:gd name="connsiteX38" fmla="*/ 160867 w 2749521"/>
                <a:gd name="connsiteY38" fmla="*/ 2228046 h 2485623"/>
                <a:gd name="connsiteX39" fmla="*/ 57836 w 2749521"/>
                <a:gd name="connsiteY39" fmla="*/ 2112136 h 2485623"/>
                <a:gd name="connsiteX40" fmla="*/ 19199 w 2749521"/>
                <a:gd name="connsiteY40" fmla="*/ 2060620 h 2485623"/>
                <a:gd name="connsiteX41" fmla="*/ 83594 w 2749521"/>
                <a:gd name="connsiteY41" fmla="*/ 2099257 h 2485623"/>
                <a:gd name="connsiteX42" fmla="*/ 186625 w 2749521"/>
                <a:gd name="connsiteY42" fmla="*/ 2215167 h 2485623"/>
                <a:gd name="connsiteX43" fmla="*/ 251019 w 2749521"/>
                <a:gd name="connsiteY43" fmla="*/ 2331077 h 2485623"/>
                <a:gd name="connsiteX44" fmla="*/ 328292 w 2749521"/>
                <a:gd name="connsiteY44" fmla="*/ 2382592 h 2485623"/>
                <a:gd name="connsiteX45" fmla="*/ 354050 w 2749521"/>
                <a:gd name="connsiteY45" fmla="*/ 2421229 h 2485623"/>
                <a:gd name="connsiteX46" fmla="*/ 392687 w 2749521"/>
                <a:gd name="connsiteY46" fmla="*/ 2446986 h 2485623"/>
                <a:gd name="connsiteX47" fmla="*/ 405566 w 2749521"/>
                <a:gd name="connsiteY47" fmla="*/ 2485623 h 2485623"/>
                <a:gd name="connsiteX48" fmla="*/ 457081 w 2749521"/>
                <a:gd name="connsiteY48" fmla="*/ 2356834 h 2485623"/>
                <a:gd name="connsiteX49" fmla="*/ 482839 w 2749521"/>
                <a:gd name="connsiteY49" fmla="*/ 2240924 h 2485623"/>
                <a:gd name="connsiteX50" fmla="*/ 495718 w 2749521"/>
                <a:gd name="connsiteY50" fmla="*/ 2176530 h 2485623"/>
                <a:gd name="connsiteX51" fmla="*/ 508597 w 2749521"/>
                <a:gd name="connsiteY51" fmla="*/ 2137893 h 2485623"/>
                <a:gd name="connsiteX52" fmla="*/ 521476 w 2749521"/>
                <a:gd name="connsiteY52" fmla="*/ 2073499 h 2485623"/>
                <a:gd name="connsiteX53" fmla="*/ 572991 w 2749521"/>
                <a:gd name="connsiteY53" fmla="*/ 1893195 h 2485623"/>
                <a:gd name="connsiteX54" fmla="*/ 598749 w 2749521"/>
                <a:gd name="connsiteY54" fmla="*/ 1751527 h 2485623"/>
                <a:gd name="connsiteX55" fmla="*/ 624507 w 2749521"/>
                <a:gd name="connsiteY55" fmla="*/ 1674254 h 2485623"/>
                <a:gd name="connsiteX56" fmla="*/ 637385 w 2749521"/>
                <a:gd name="connsiteY56" fmla="*/ 1596981 h 2485623"/>
                <a:gd name="connsiteX57" fmla="*/ 688901 w 2749521"/>
                <a:gd name="connsiteY57" fmla="*/ 1468192 h 2485623"/>
                <a:gd name="connsiteX58" fmla="*/ 714659 w 2749521"/>
                <a:gd name="connsiteY58" fmla="*/ 1300767 h 2485623"/>
                <a:gd name="connsiteX59" fmla="*/ 753295 w 2749521"/>
                <a:gd name="connsiteY59" fmla="*/ 1223493 h 2485623"/>
                <a:gd name="connsiteX60" fmla="*/ 779053 w 2749521"/>
                <a:gd name="connsiteY60" fmla="*/ 1159099 h 2485623"/>
                <a:gd name="connsiteX61" fmla="*/ 830569 w 2749521"/>
                <a:gd name="connsiteY61" fmla="*/ 1017431 h 2485623"/>
                <a:gd name="connsiteX62" fmla="*/ 869205 w 2749521"/>
                <a:gd name="connsiteY62" fmla="*/ 965916 h 2485623"/>
                <a:gd name="connsiteX63" fmla="*/ 920721 w 2749521"/>
                <a:gd name="connsiteY63" fmla="*/ 798491 h 2485623"/>
                <a:gd name="connsiteX64" fmla="*/ 946478 w 2749521"/>
                <a:gd name="connsiteY64" fmla="*/ 734096 h 2485623"/>
                <a:gd name="connsiteX65" fmla="*/ 959357 w 2749521"/>
                <a:gd name="connsiteY65" fmla="*/ 682581 h 2485623"/>
                <a:gd name="connsiteX66" fmla="*/ 985115 w 2749521"/>
                <a:gd name="connsiteY66" fmla="*/ 605308 h 2485623"/>
                <a:gd name="connsiteX67" fmla="*/ 997994 w 2749521"/>
                <a:gd name="connsiteY67" fmla="*/ 566671 h 2485623"/>
                <a:gd name="connsiteX68" fmla="*/ 1036630 w 2749521"/>
                <a:gd name="connsiteY68" fmla="*/ 450761 h 2485623"/>
                <a:gd name="connsiteX69" fmla="*/ 1062388 w 2749521"/>
                <a:gd name="connsiteY69" fmla="*/ 270457 h 2485623"/>
                <a:gd name="connsiteX70" fmla="*/ 1075267 w 2749521"/>
                <a:gd name="connsiteY70" fmla="*/ 231820 h 2485623"/>
                <a:gd name="connsiteX71" fmla="*/ 1088146 w 2749521"/>
                <a:gd name="connsiteY71" fmla="*/ 180305 h 2485623"/>
                <a:gd name="connsiteX72" fmla="*/ 1319966 w 2749521"/>
                <a:gd name="connsiteY72" fmla="*/ 180305 h 2485623"/>
                <a:gd name="connsiteX73" fmla="*/ 1397239 w 2749521"/>
                <a:gd name="connsiteY73" fmla="*/ 154547 h 2485623"/>
                <a:gd name="connsiteX74" fmla="*/ 1513149 w 2749521"/>
                <a:gd name="connsiteY74" fmla="*/ 128789 h 2485623"/>
                <a:gd name="connsiteX75" fmla="*/ 1641938 w 2749521"/>
                <a:gd name="connsiteY75" fmla="*/ 90153 h 2485623"/>
                <a:gd name="connsiteX76" fmla="*/ 1706332 w 2749521"/>
                <a:gd name="connsiteY76" fmla="*/ 64395 h 2485623"/>
                <a:gd name="connsiteX77" fmla="*/ 1770726 w 2749521"/>
                <a:gd name="connsiteY77" fmla="*/ 51516 h 2485623"/>
                <a:gd name="connsiteX78" fmla="*/ 1860878 w 2749521"/>
                <a:gd name="connsiteY78" fmla="*/ 25758 h 2485623"/>
                <a:gd name="connsiteX79" fmla="*/ 2144214 w 2749521"/>
                <a:gd name="connsiteY79" fmla="*/ 0 h 2485623"/>
                <a:gd name="connsiteX80" fmla="*/ 2337397 w 2749521"/>
                <a:gd name="connsiteY80" fmla="*/ 25758 h 2485623"/>
                <a:gd name="connsiteX81" fmla="*/ 2401791 w 2749521"/>
                <a:gd name="connsiteY81" fmla="*/ 51516 h 2485623"/>
                <a:gd name="connsiteX82" fmla="*/ 2479064 w 2749521"/>
                <a:gd name="connsiteY82" fmla="*/ 77274 h 2485623"/>
                <a:gd name="connsiteX83" fmla="*/ 2517701 w 2749521"/>
                <a:gd name="connsiteY83" fmla="*/ 90153 h 2485623"/>
                <a:gd name="connsiteX84" fmla="*/ 2749521 w 2749521"/>
                <a:gd name="connsiteY84" fmla="*/ 103031 h 248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749521" h="2485623">
                  <a:moveTo>
                    <a:pt x="122230" y="2047741"/>
                  </a:moveTo>
                  <a:cubicBezTo>
                    <a:pt x="225262" y="2116429"/>
                    <a:pt x="100765" y="2026276"/>
                    <a:pt x="186625" y="2112136"/>
                  </a:cubicBezTo>
                  <a:cubicBezTo>
                    <a:pt x="264501" y="2190012"/>
                    <a:pt x="184453" y="2066310"/>
                    <a:pt x="276777" y="2189409"/>
                  </a:cubicBezTo>
                  <a:cubicBezTo>
                    <a:pt x="378414" y="2324926"/>
                    <a:pt x="296375" y="2262576"/>
                    <a:pt x="379808" y="2318198"/>
                  </a:cubicBezTo>
                  <a:cubicBezTo>
                    <a:pt x="388394" y="2331077"/>
                    <a:pt x="399280" y="2342690"/>
                    <a:pt x="405566" y="2356834"/>
                  </a:cubicBezTo>
                  <a:cubicBezTo>
                    <a:pt x="416593" y="2381645"/>
                    <a:pt x="431323" y="2434108"/>
                    <a:pt x="431323" y="2434108"/>
                  </a:cubicBezTo>
                  <a:cubicBezTo>
                    <a:pt x="452788" y="2429815"/>
                    <a:pt x="474599" y="2426989"/>
                    <a:pt x="495718" y="2421229"/>
                  </a:cubicBezTo>
                  <a:cubicBezTo>
                    <a:pt x="521912" y="2414085"/>
                    <a:pt x="572991" y="2395471"/>
                    <a:pt x="572991" y="2395471"/>
                  </a:cubicBezTo>
                  <a:cubicBezTo>
                    <a:pt x="696243" y="2272219"/>
                    <a:pt x="538437" y="2418506"/>
                    <a:pt x="650264" y="2343955"/>
                  </a:cubicBezTo>
                  <a:cubicBezTo>
                    <a:pt x="665419" y="2333852"/>
                    <a:pt x="674080" y="2315905"/>
                    <a:pt x="688901" y="2305319"/>
                  </a:cubicBezTo>
                  <a:cubicBezTo>
                    <a:pt x="704524" y="2294160"/>
                    <a:pt x="725057" y="2291080"/>
                    <a:pt x="740416" y="2279561"/>
                  </a:cubicBezTo>
                  <a:cubicBezTo>
                    <a:pt x="759844" y="2264990"/>
                    <a:pt x="772037" y="2241972"/>
                    <a:pt x="791932" y="2228046"/>
                  </a:cubicBezTo>
                  <a:cubicBezTo>
                    <a:pt x="815524" y="2211531"/>
                    <a:pt x="843923" y="2203199"/>
                    <a:pt x="869205" y="2189409"/>
                  </a:cubicBezTo>
                  <a:cubicBezTo>
                    <a:pt x="891180" y="2177422"/>
                    <a:pt x="912771" y="2164657"/>
                    <a:pt x="933599" y="2150772"/>
                  </a:cubicBezTo>
                  <a:cubicBezTo>
                    <a:pt x="951459" y="2138866"/>
                    <a:pt x="965916" y="2121735"/>
                    <a:pt x="985115" y="2112136"/>
                  </a:cubicBezTo>
                  <a:cubicBezTo>
                    <a:pt x="1000947" y="2104220"/>
                    <a:pt x="1019611" y="2104120"/>
                    <a:pt x="1036630" y="2099257"/>
                  </a:cubicBezTo>
                  <a:cubicBezTo>
                    <a:pt x="1049683" y="2095527"/>
                    <a:pt x="1062556" y="2091145"/>
                    <a:pt x="1075267" y="2086378"/>
                  </a:cubicBezTo>
                  <a:cubicBezTo>
                    <a:pt x="1096913" y="2078261"/>
                    <a:pt x="1117518" y="2067263"/>
                    <a:pt x="1139661" y="2060620"/>
                  </a:cubicBezTo>
                  <a:cubicBezTo>
                    <a:pt x="1160628" y="2054330"/>
                    <a:pt x="1182591" y="2052034"/>
                    <a:pt x="1204056" y="2047741"/>
                  </a:cubicBezTo>
                  <a:cubicBezTo>
                    <a:pt x="1221228" y="2039155"/>
                    <a:pt x="1236566" y="2024699"/>
                    <a:pt x="1255571" y="2021984"/>
                  </a:cubicBezTo>
                  <a:cubicBezTo>
                    <a:pt x="1269010" y="2020064"/>
                    <a:pt x="1303807" y="2025263"/>
                    <a:pt x="1294208" y="2034862"/>
                  </a:cubicBezTo>
                  <a:cubicBezTo>
                    <a:pt x="1278730" y="2050340"/>
                    <a:pt x="1251050" y="2042432"/>
                    <a:pt x="1229814" y="2047741"/>
                  </a:cubicBezTo>
                  <a:cubicBezTo>
                    <a:pt x="1165071" y="2063927"/>
                    <a:pt x="1215495" y="2054900"/>
                    <a:pt x="1152540" y="2086378"/>
                  </a:cubicBezTo>
                  <a:cubicBezTo>
                    <a:pt x="1126138" y="2099579"/>
                    <a:pt x="1074003" y="2107237"/>
                    <a:pt x="1049509" y="2112136"/>
                  </a:cubicBezTo>
                  <a:cubicBezTo>
                    <a:pt x="1040923" y="2125015"/>
                    <a:pt x="1036631" y="2142186"/>
                    <a:pt x="1023752" y="2150772"/>
                  </a:cubicBezTo>
                  <a:cubicBezTo>
                    <a:pt x="1009024" y="2160590"/>
                    <a:pt x="989255" y="2158788"/>
                    <a:pt x="972236" y="2163651"/>
                  </a:cubicBezTo>
                  <a:cubicBezTo>
                    <a:pt x="959183" y="2167381"/>
                    <a:pt x="946478" y="2172237"/>
                    <a:pt x="933599" y="2176530"/>
                  </a:cubicBezTo>
                  <a:cubicBezTo>
                    <a:pt x="916427" y="2189409"/>
                    <a:pt x="900721" y="2204517"/>
                    <a:pt x="882084" y="2215167"/>
                  </a:cubicBezTo>
                  <a:cubicBezTo>
                    <a:pt x="870297" y="2221902"/>
                    <a:pt x="854743" y="2220516"/>
                    <a:pt x="843447" y="2228046"/>
                  </a:cubicBezTo>
                  <a:cubicBezTo>
                    <a:pt x="746975" y="2292360"/>
                    <a:pt x="858044" y="2248938"/>
                    <a:pt x="766174" y="2279561"/>
                  </a:cubicBezTo>
                  <a:cubicBezTo>
                    <a:pt x="692937" y="2352800"/>
                    <a:pt x="763452" y="2293802"/>
                    <a:pt x="688901" y="2331077"/>
                  </a:cubicBezTo>
                  <a:cubicBezTo>
                    <a:pt x="595967" y="2377543"/>
                    <a:pt x="711642" y="2337434"/>
                    <a:pt x="598749" y="2382592"/>
                  </a:cubicBezTo>
                  <a:cubicBezTo>
                    <a:pt x="573540" y="2392676"/>
                    <a:pt x="544067" y="2393289"/>
                    <a:pt x="521476" y="2408350"/>
                  </a:cubicBezTo>
                  <a:cubicBezTo>
                    <a:pt x="508597" y="2416936"/>
                    <a:pt x="494730" y="2424199"/>
                    <a:pt x="482839" y="2434108"/>
                  </a:cubicBezTo>
                  <a:cubicBezTo>
                    <a:pt x="468847" y="2445768"/>
                    <a:pt x="459357" y="2462641"/>
                    <a:pt x="444202" y="2472744"/>
                  </a:cubicBezTo>
                  <a:cubicBezTo>
                    <a:pt x="432907" y="2480274"/>
                    <a:pt x="418445" y="2481330"/>
                    <a:pt x="405566" y="2485623"/>
                  </a:cubicBezTo>
                  <a:cubicBezTo>
                    <a:pt x="392687" y="2481330"/>
                    <a:pt x="376528" y="2482343"/>
                    <a:pt x="366929" y="2472744"/>
                  </a:cubicBezTo>
                  <a:cubicBezTo>
                    <a:pt x="237530" y="2343345"/>
                    <a:pt x="370956" y="2445580"/>
                    <a:pt x="289656" y="2343955"/>
                  </a:cubicBezTo>
                  <a:cubicBezTo>
                    <a:pt x="204572" y="2237600"/>
                    <a:pt x="237184" y="2296731"/>
                    <a:pt x="160867" y="2228046"/>
                  </a:cubicBezTo>
                  <a:cubicBezTo>
                    <a:pt x="68665" y="2145065"/>
                    <a:pt x="105493" y="2178855"/>
                    <a:pt x="57836" y="2112136"/>
                  </a:cubicBezTo>
                  <a:cubicBezTo>
                    <a:pt x="45360" y="2094669"/>
                    <a:pt x="0" y="2070219"/>
                    <a:pt x="19199" y="2060620"/>
                  </a:cubicBezTo>
                  <a:cubicBezTo>
                    <a:pt x="41589" y="2049425"/>
                    <a:pt x="64220" y="2083406"/>
                    <a:pt x="83594" y="2099257"/>
                  </a:cubicBezTo>
                  <a:cubicBezTo>
                    <a:pt x="112477" y="2122888"/>
                    <a:pt x="165874" y="2173665"/>
                    <a:pt x="186625" y="2215167"/>
                  </a:cubicBezTo>
                  <a:cubicBezTo>
                    <a:pt x="210111" y="2262138"/>
                    <a:pt x="190110" y="2290472"/>
                    <a:pt x="251019" y="2331077"/>
                  </a:cubicBezTo>
                  <a:lnTo>
                    <a:pt x="328292" y="2382592"/>
                  </a:lnTo>
                  <a:cubicBezTo>
                    <a:pt x="336878" y="2395471"/>
                    <a:pt x="343105" y="2410284"/>
                    <a:pt x="354050" y="2421229"/>
                  </a:cubicBezTo>
                  <a:cubicBezTo>
                    <a:pt x="364995" y="2432174"/>
                    <a:pt x="383018" y="2434899"/>
                    <a:pt x="392687" y="2446986"/>
                  </a:cubicBezTo>
                  <a:cubicBezTo>
                    <a:pt x="401168" y="2457587"/>
                    <a:pt x="401273" y="2472744"/>
                    <a:pt x="405566" y="2485623"/>
                  </a:cubicBezTo>
                  <a:cubicBezTo>
                    <a:pt x="429962" y="2436831"/>
                    <a:pt x="444349" y="2414125"/>
                    <a:pt x="457081" y="2356834"/>
                  </a:cubicBezTo>
                  <a:cubicBezTo>
                    <a:pt x="465667" y="2318197"/>
                    <a:pt x="474546" y="2279625"/>
                    <a:pt x="482839" y="2240924"/>
                  </a:cubicBezTo>
                  <a:cubicBezTo>
                    <a:pt x="487426" y="2219520"/>
                    <a:pt x="490409" y="2197766"/>
                    <a:pt x="495718" y="2176530"/>
                  </a:cubicBezTo>
                  <a:cubicBezTo>
                    <a:pt x="499011" y="2163360"/>
                    <a:pt x="505304" y="2151063"/>
                    <a:pt x="508597" y="2137893"/>
                  </a:cubicBezTo>
                  <a:cubicBezTo>
                    <a:pt x="513906" y="2116657"/>
                    <a:pt x="515716" y="2094617"/>
                    <a:pt x="521476" y="2073499"/>
                  </a:cubicBezTo>
                  <a:cubicBezTo>
                    <a:pt x="547722" y="1977262"/>
                    <a:pt x="554606" y="2003504"/>
                    <a:pt x="572991" y="1893195"/>
                  </a:cubicBezTo>
                  <a:cubicBezTo>
                    <a:pt x="577198" y="1867952"/>
                    <a:pt x="591035" y="1779811"/>
                    <a:pt x="598749" y="1751527"/>
                  </a:cubicBezTo>
                  <a:cubicBezTo>
                    <a:pt x="605893" y="1725333"/>
                    <a:pt x="615921" y="1700012"/>
                    <a:pt x="624507" y="1674254"/>
                  </a:cubicBezTo>
                  <a:cubicBezTo>
                    <a:pt x="628800" y="1648496"/>
                    <a:pt x="629596" y="1621905"/>
                    <a:pt x="637385" y="1596981"/>
                  </a:cubicBezTo>
                  <a:cubicBezTo>
                    <a:pt x="651176" y="1552849"/>
                    <a:pt x="688901" y="1468192"/>
                    <a:pt x="688901" y="1468192"/>
                  </a:cubicBezTo>
                  <a:cubicBezTo>
                    <a:pt x="697487" y="1412384"/>
                    <a:pt x="700289" y="1355373"/>
                    <a:pt x="714659" y="1300767"/>
                  </a:cubicBezTo>
                  <a:cubicBezTo>
                    <a:pt x="721988" y="1272917"/>
                    <a:pt x="741378" y="1249710"/>
                    <a:pt x="753295" y="1223493"/>
                  </a:cubicBezTo>
                  <a:cubicBezTo>
                    <a:pt x="762861" y="1202447"/>
                    <a:pt x="771152" y="1180825"/>
                    <a:pt x="779053" y="1159099"/>
                  </a:cubicBezTo>
                  <a:cubicBezTo>
                    <a:pt x="789807" y="1129525"/>
                    <a:pt x="813728" y="1047746"/>
                    <a:pt x="830569" y="1017431"/>
                  </a:cubicBezTo>
                  <a:cubicBezTo>
                    <a:pt x="840993" y="998668"/>
                    <a:pt x="856326" y="983088"/>
                    <a:pt x="869205" y="965916"/>
                  </a:cubicBezTo>
                  <a:cubicBezTo>
                    <a:pt x="888749" y="897512"/>
                    <a:pt x="896958" y="863840"/>
                    <a:pt x="920721" y="798491"/>
                  </a:cubicBezTo>
                  <a:cubicBezTo>
                    <a:pt x="928621" y="776764"/>
                    <a:pt x="939167" y="756028"/>
                    <a:pt x="946478" y="734096"/>
                  </a:cubicBezTo>
                  <a:cubicBezTo>
                    <a:pt x="952075" y="717304"/>
                    <a:pt x="954271" y="699535"/>
                    <a:pt x="959357" y="682581"/>
                  </a:cubicBezTo>
                  <a:cubicBezTo>
                    <a:pt x="967159" y="656575"/>
                    <a:pt x="976529" y="631066"/>
                    <a:pt x="985115" y="605308"/>
                  </a:cubicBezTo>
                  <a:cubicBezTo>
                    <a:pt x="989408" y="592429"/>
                    <a:pt x="995332" y="579983"/>
                    <a:pt x="997994" y="566671"/>
                  </a:cubicBezTo>
                  <a:cubicBezTo>
                    <a:pt x="1014638" y="483451"/>
                    <a:pt x="1001084" y="521856"/>
                    <a:pt x="1036630" y="450761"/>
                  </a:cubicBezTo>
                  <a:cubicBezTo>
                    <a:pt x="1044644" y="378634"/>
                    <a:pt x="1045985" y="336067"/>
                    <a:pt x="1062388" y="270457"/>
                  </a:cubicBezTo>
                  <a:cubicBezTo>
                    <a:pt x="1065681" y="257287"/>
                    <a:pt x="1071537" y="244873"/>
                    <a:pt x="1075267" y="231820"/>
                  </a:cubicBezTo>
                  <a:cubicBezTo>
                    <a:pt x="1080130" y="214801"/>
                    <a:pt x="1083853" y="197477"/>
                    <a:pt x="1088146" y="180305"/>
                  </a:cubicBezTo>
                  <a:cubicBezTo>
                    <a:pt x="1186694" y="204942"/>
                    <a:pt x="1160891" y="204166"/>
                    <a:pt x="1319966" y="180305"/>
                  </a:cubicBezTo>
                  <a:cubicBezTo>
                    <a:pt x="1346817" y="176277"/>
                    <a:pt x="1370899" y="161132"/>
                    <a:pt x="1397239" y="154547"/>
                  </a:cubicBezTo>
                  <a:cubicBezTo>
                    <a:pt x="1469990" y="136359"/>
                    <a:pt x="1431398" y="145139"/>
                    <a:pt x="1513149" y="128789"/>
                  </a:cubicBezTo>
                  <a:cubicBezTo>
                    <a:pt x="1621030" y="74847"/>
                    <a:pt x="1500828" y="128637"/>
                    <a:pt x="1641938" y="90153"/>
                  </a:cubicBezTo>
                  <a:cubicBezTo>
                    <a:pt x="1664242" y="84070"/>
                    <a:pt x="1684189" y="71038"/>
                    <a:pt x="1706332" y="64395"/>
                  </a:cubicBezTo>
                  <a:cubicBezTo>
                    <a:pt x="1727299" y="58105"/>
                    <a:pt x="1749490" y="56825"/>
                    <a:pt x="1770726" y="51516"/>
                  </a:cubicBezTo>
                  <a:cubicBezTo>
                    <a:pt x="1824578" y="38053"/>
                    <a:pt x="1798249" y="35393"/>
                    <a:pt x="1860878" y="25758"/>
                  </a:cubicBezTo>
                  <a:cubicBezTo>
                    <a:pt x="1937118" y="14029"/>
                    <a:pt x="2075248" y="5305"/>
                    <a:pt x="2144214" y="0"/>
                  </a:cubicBezTo>
                  <a:cubicBezTo>
                    <a:pt x="2213707" y="6318"/>
                    <a:pt x="2273402" y="4426"/>
                    <a:pt x="2337397" y="25758"/>
                  </a:cubicBezTo>
                  <a:cubicBezTo>
                    <a:pt x="2359329" y="33069"/>
                    <a:pt x="2380065" y="43615"/>
                    <a:pt x="2401791" y="51516"/>
                  </a:cubicBezTo>
                  <a:cubicBezTo>
                    <a:pt x="2427307" y="60795"/>
                    <a:pt x="2453306" y="68688"/>
                    <a:pt x="2479064" y="77274"/>
                  </a:cubicBezTo>
                  <a:cubicBezTo>
                    <a:pt x="2491943" y="81567"/>
                    <a:pt x="2504262" y="88233"/>
                    <a:pt x="2517701" y="90153"/>
                  </a:cubicBezTo>
                  <a:cubicBezTo>
                    <a:pt x="2654601" y="109709"/>
                    <a:pt x="2577497" y="103031"/>
                    <a:pt x="2749521" y="103031"/>
                  </a:cubicBezTo>
                </a:path>
              </a:pathLst>
            </a:custGeom>
            <a:noFill/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Elipsa 5"/>
            <p:cNvSpPr/>
            <p:nvPr/>
          </p:nvSpPr>
          <p:spPr>
            <a:xfrm>
              <a:off x="1056793" y="621849"/>
              <a:ext cx="216024" cy="216024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9" name="Obdélník 8"/>
          <p:cNvSpPr/>
          <p:nvPr/>
        </p:nvSpPr>
        <p:spPr>
          <a:xfrm>
            <a:off x="1691680" y="1052736"/>
            <a:ext cx="8784976" cy="8640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50" dirty="0" smtClean="0"/>
              <a:t>SVÁTKOVÁ, </a:t>
            </a:r>
            <a:r>
              <a:rPr lang="cs-CZ" sz="1050" dirty="0" err="1" smtClean="0"/>
              <a:t>Barbora.Vodojemy</a:t>
            </a:r>
            <a:r>
              <a:rPr lang="cs-CZ" sz="1050" dirty="0" smtClean="0"/>
              <a:t> na Petrově. In Ateliér - čtrnáctideník současného výtvarného umění. 2005. ISSN 1210-5236.</a:t>
            </a:r>
            <a:br>
              <a:rPr lang="cs-CZ" sz="1050" dirty="0" smtClean="0"/>
            </a:br>
            <a:r>
              <a:rPr lang="cs-CZ" sz="1050" dirty="0" smtClean="0"/>
              <a:t>SVÁTKOVÁ, Barbora. Ochutnávání na katedře výtvarné výchovy. In Talent – měsíčník pro učitele a příznivce základních uměleckých</a:t>
            </a:r>
            <a:br>
              <a:rPr lang="cs-CZ" sz="1050" dirty="0" smtClean="0"/>
            </a:br>
            <a:r>
              <a:rPr lang="cs-CZ" sz="1050" dirty="0" smtClean="0"/>
              <a:t>škol, listopad 2006. ISSN 1212-3676.</a:t>
            </a:r>
            <a:br>
              <a:rPr lang="cs-CZ" sz="1050" dirty="0" smtClean="0"/>
            </a:br>
            <a:r>
              <a:rPr lang="cs-CZ" sz="1050" dirty="0" smtClean="0"/>
              <a:t>FIDLEROVÁ, Ludmila. FIŠEROVÁ, Martina. SVÁTKOVÁ, Barbora. NOVOTNÁ, Pavla. S lehoulinkou.</a:t>
            </a:r>
            <a:br>
              <a:rPr lang="cs-CZ" sz="1050" dirty="0" smtClean="0"/>
            </a:br>
            <a:r>
              <a:rPr lang="cs-CZ" sz="1050" dirty="0" smtClean="0"/>
              <a:t>Alternativy přístupů k předmětu Výtvarné vyjadřovací prostředky. 1. </a:t>
            </a:r>
            <a:r>
              <a:rPr lang="cs-CZ" sz="1050" dirty="0" err="1" smtClean="0"/>
              <a:t>vyd</a:t>
            </a:r>
            <a:r>
              <a:rPr lang="cs-CZ" sz="1050" dirty="0" smtClean="0"/>
              <a:t>. Brno : </a:t>
            </a:r>
            <a:r>
              <a:rPr lang="cs-CZ" sz="1050" dirty="0" err="1" smtClean="0"/>
              <a:t>PdF</a:t>
            </a:r>
            <a:r>
              <a:rPr lang="cs-CZ" sz="1050" dirty="0" smtClean="0"/>
              <a:t> MU, 2006. ISBN 80-210-3917-5.</a:t>
            </a:r>
            <a:br>
              <a:rPr lang="cs-CZ" sz="1050" dirty="0" smtClean="0"/>
            </a:br>
            <a:r>
              <a:rPr lang="cs-CZ" sz="1050" dirty="0" smtClean="0"/>
              <a:t>FIDLEROVÁ, Ludmila. SVÁTKOVÁ, Barbora. Mezifakultní výstavní projekt S lehoulinkou ... </a:t>
            </a:r>
            <a:r>
              <a:rPr lang="cs-CZ" sz="1050" dirty="0" err="1" smtClean="0"/>
              <a:t>doolomouce</a:t>
            </a:r>
            <a:r>
              <a:rPr lang="cs-CZ" sz="1050" dirty="0" smtClean="0"/>
              <a:t> ... </a:t>
            </a:r>
            <a:r>
              <a:rPr lang="cs-CZ" sz="1050" dirty="0" err="1" smtClean="0"/>
              <a:t>dobrna</a:t>
            </a:r>
            <a:r>
              <a:rPr lang="cs-CZ" sz="1050" dirty="0" smtClean="0"/>
              <a:t>. 2006. katalog</a:t>
            </a:r>
            <a:br>
              <a:rPr lang="cs-CZ" sz="1050" dirty="0" smtClean="0"/>
            </a:br>
            <a:r>
              <a:rPr lang="cs-CZ" sz="1050" dirty="0" smtClean="0"/>
              <a:t>projektu.</a:t>
            </a:r>
            <a:br>
              <a:rPr lang="cs-CZ" sz="1050" dirty="0" smtClean="0"/>
            </a:br>
            <a:r>
              <a:rPr lang="cs-CZ" sz="1050" dirty="0" smtClean="0"/>
              <a:t>SVÁTKOVÁ, Barbora. KOKEŠOVÁ, Eva. Jedno červnové dopoledne třídy 3.B v Domě pánů z </a:t>
            </a:r>
            <a:r>
              <a:rPr lang="cs-CZ" sz="1050" dirty="0" err="1" smtClean="0"/>
              <a:t>Kunštátu</a:t>
            </a:r>
            <a:r>
              <a:rPr lang="cs-CZ" sz="1050" dirty="0" smtClean="0"/>
              <a:t>. In Talent</a:t>
            </a:r>
            <a:br>
              <a:rPr lang="cs-CZ" sz="1050" dirty="0" smtClean="0"/>
            </a:br>
            <a:r>
              <a:rPr lang="cs-CZ" sz="1050" dirty="0" smtClean="0"/>
              <a:t>– měsíčník pro učitele a příznivce ZUŠ. 2006. ISSN 1212-3676.</a:t>
            </a:r>
            <a:br>
              <a:rPr lang="cs-CZ" sz="1050" dirty="0" smtClean="0"/>
            </a:br>
            <a:r>
              <a:rPr lang="cs-CZ" sz="1050" dirty="0" smtClean="0"/>
              <a:t>SVÁTKOVÁ, Barbora. Vícedimenzionální komunikační pole v galerijní animaci / Klíče k interpretaci výtvarného díla. In</a:t>
            </a:r>
            <a:br>
              <a:rPr lang="cs-CZ" sz="1050" dirty="0" smtClean="0"/>
            </a:br>
            <a:r>
              <a:rPr lang="cs-CZ" sz="1050" dirty="0" smtClean="0"/>
              <a:t>Pedagogická orientace. Brno : Masarykova univerzita, 2006. 1. vydání. ISBN 80-210-4163-3.</a:t>
            </a:r>
            <a:br>
              <a:rPr lang="cs-CZ" sz="1050" dirty="0" smtClean="0"/>
            </a:br>
            <a:r>
              <a:rPr lang="cs-CZ" sz="1050" dirty="0" smtClean="0"/>
              <a:t>SVÁTKOVÁ, Barbora. Výzkum galerijní pedagogiky v České republice a Evropě 2005-2008. In Aktuální otázky zprostředkování</a:t>
            </a:r>
            <a:br>
              <a:rPr lang="cs-CZ" sz="1050" dirty="0" smtClean="0"/>
            </a:br>
            <a:r>
              <a:rPr lang="cs-CZ" sz="1050" dirty="0" smtClean="0"/>
              <a:t>umění. 1. </a:t>
            </a:r>
            <a:r>
              <a:rPr lang="cs-CZ" sz="1050" dirty="0" err="1" smtClean="0"/>
              <a:t>vyd</a:t>
            </a:r>
            <a:r>
              <a:rPr lang="cs-CZ" sz="1050" dirty="0" smtClean="0"/>
              <a:t>. Brno : Masarykova univerzita, 2007. Spisy Pedagogické fakulty MU. ISBN 978-80-210-4371-8.</a:t>
            </a:r>
            <a:br>
              <a:rPr lang="cs-CZ" sz="1050" dirty="0" smtClean="0"/>
            </a:br>
            <a:r>
              <a:rPr lang="cs-CZ" sz="1050" dirty="0" smtClean="0"/>
              <a:t>SVÁTKOVÁ, Barbora. K dimenzím komunikačního pole: Galerijní animace jako výtvarná akce. In Pedagogická orientace,</a:t>
            </a:r>
            <a:br>
              <a:rPr lang="cs-CZ" sz="1050" dirty="0" smtClean="0"/>
            </a:br>
            <a:r>
              <a:rPr lang="cs-CZ" sz="1050" dirty="0" smtClean="0"/>
              <a:t>Brno : </a:t>
            </a:r>
            <a:r>
              <a:rPr lang="cs-CZ" sz="1050" dirty="0" err="1" smtClean="0"/>
              <a:t>ČPdS</a:t>
            </a:r>
            <a:r>
              <a:rPr lang="cs-CZ" sz="1050" dirty="0" smtClean="0"/>
              <a:t>, 18, 1, 2008. ISSN 1211-4669.</a:t>
            </a:r>
            <a:br>
              <a:rPr lang="cs-CZ" sz="1050" dirty="0" smtClean="0"/>
            </a:br>
            <a:r>
              <a:rPr lang="cs-CZ" sz="1050" dirty="0" smtClean="0"/>
              <a:t>SVÁTKOVÁ, Barbora. Můžu tam mrknout: Podobnosti a rozdíly galerijní pedagogiky v </a:t>
            </a:r>
            <a:r>
              <a:rPr lang="cs-CZ" sz="1050" dirty="0" err="1" smtClean="0"/>
              <a:t>Le</a:t>
            </a:r>
            <a:r>
              <a:rPr lang="cs-CZ" sz="1050" dirty="0" smtClean="0"/>
              <a:t> </a:t>
            </a:r>
            <a:r>
              <a:rPr lang="cs-CZ" sz="1050" dirty="0" err="1" smtClean="0"/>
              <a:t>Musée</a:t>
            </a:r>
            <a:r>
              <a:rPr lang="cs-CZ" sz="1050" dirty="0" smtClean="0"/>
              <a:t> </a:t>
            </a:r>
            <a:r>
              <a:rPr lang="cs-CZ" sz="1050" dirty="0" err="1" smtClean="0"/>
              <a:t>en</a:t>
            </a:r>
            <a:r>
              <a:rPr lang="cs-CZ" sz="1050" dirty="0" smtClean="0"/>
              <a:t> </a:t>
            </a:r>
            <a:r>
              <a:rPr lang="cs-CZ" sz="1050" dirty="0" err="1" smtClean="0"/>
              <a:t>Herbe</a:t>
            </a:r>
            <a:r>
              <a:rPr lang="cs-CZ" sz="1050" dirty="0" smtClean="0"/>
              <a:t> v Paříži a v prostředí galerií</a:t>
            </a:r>
            <a:br>
              <a:rPr lang="cs-CZ" sz="1050" dirty="0" smtClean="0"/>
            </a:br>
            <a:r>
              <a:rPr lang="cs-CZ" sz="1050" dirty="0" smtClean="0"/>
              <a:t>evropských měst. Střih a zpracování, spolupráce </a:t>
            </a:r>
            <a:r>
              <a:rPr lang="cs-CZ" sz="1050" dirty="0" err="1" smtClean="0"/>
              <a:t>T.Rybníček</a:t>
            </a:r>
            <a:r>
              <a:rPr lang="cs-CZ" sz="1050" dirty="0" smtClean="0"/>
              <a:t>. 2008. </a:t>
            </a:r>
            <a:r>
              <a:rPr lang="cs-CZ" sz="1050" dirty="0" err="1" smtClean="0"/>
              <a:t>vyd</a:t>
            </a:r>
            <a:r>
              <a:rPr lang="cs-CZ" sz="1050" dirty="0" smtClean="0"/>
              <a:t>. Brno : MU, 2008. 1. </a:t>
            </a:r>
            <a:r>
              <a:rPr lang="cs-CZ" sz="1050" dirty="0" err="1" smtClean="0"/>
              <a:t>vyd</a:t>
            </a:r>
            <a:r>
              <a:rPr lang="cs-CZ" sz="1050" dirty="0" smtClean="0"/>
              <a:t>. 1 DVD s doprovodným</a:t>
            </a:r>
            <a:br>
              <a:rPr lang="cs-CZ" sz="1050" dirty="0" smtClean="0"/>
            </a:br>
            <a:r>
              <a:rPr lang="cs-CZ" sz="1050" dirty="0" smtClean="0"/>
              <a:t>tištěným materiálem. ISBN 978-80-210-4531-6.</a:t>
            </a:r>
            <a:br>
              <a:rPr lang="cs-CZ" sz="1050" dirty="0" smtClean="0"/>
            </a:br>
            <a:r>
              <a:rPr lang="cs-CZ" sz="1050" dirty="0" smtClean="0"/>
              <a:t>FIDLEROVÁ, Ludmila. BARTOŇKOVÁ, Lucie. SVÁTKOVÁ, Barbora. </a:t>
            </a:r>
            <a:r>
              <a:rPr lang="cs-CZ" sz="1050" dirty="0" err="1" smtClean="0"/>
              <a:t>Teaching</a:t>
            </a:r>
            <a:r>
              <a:rPr lang="cs-CZ" sz="1050" dirty="0" smtClean="0"/>
              <a:t> </a:t>
            </a:r>
            <a:r>
              <a:rPr lang="cs-CZ" sz="1050" dirty="0" err="1" smtClean="0"/>
              <a:t>is</a:t>
            </a:r>
            <a:r>
              <a:rPr lang="cs-CZ" sz="1050" dirty="0" smtClean="0"/>
              <a:t> </a:t>
            </a:r>
            <a:r>
              <a:rPr lang="cs-CZ" sz="1050" dirty="0" err="1" smtClean="0"/>
              <a:t>organic</a:t>
            </a:r>
            <a:r>
              <a:rPr lang="cs-CZ" sz="1050" dirty="0" smtClean="0"/>
              <a:t> : Studijní stáž týmu</a:t>
            </a:r>
            <a:br>
              <a:rPr lang="cs-CZ" sz="1050" dirty="0" smtClean="0"/>
            </a:br>
            <a:r>
              <a:rPr lang="cs-CZ" sz="1050" dirty="0" smtClean="0"/>
              <a:t>studentů doktorského studijního programu Katedry výtvarné výchovy </a:t>
            </a:r>
            <a:r>
              <a:rPr lang="cs-CZ" sz="1050" dirty="0" err="1" smtClean="0"/>
              <a:t>PdF</a:t>
            </a:r>
            <a:r>
              <a:rPr lang="cs-CZ" sz="1050" dirty="0" smtClean="0"/>
              <a:t> MU na </a:t>
            </a:r>
            <a:r>
              <a:rPr lang="cs-CZ" sz="1050" dirty="0" err="1" smtClean="0"/>
              <a:t>Cyprus</a:t>
            </a:r>
            <a:r>
              <a:rPr lang="cs-CZ" sz="1050" dirty="0" smtClean="0"/>
              <a:t> College </a:t>
            </a:r>
            <a:r>
              <a:rPr lang="cs-CZ" sz="1050" dirty="0" err="1" smtClean="0"/>
              <a:t>of</a:t>
            </a:r>
            <a:r>
              <a:rPr lang="cs-CZ" sz="1050" dirty="0" smtClean="0"/>
              <a:t> </a:t>
            </a:r>
            <a:r>
              <a:rPr lang="cs-CZ" sz="1050" dirty="0" err="1" smtClean="0"/>
              <a:t>Art</a:t>
            </a:r>
            <a:r>
              <a:rPr lang="cs-CZ" sz="1050" dirty="0" smtClean="0"/>
              <a:t>. In Veřejnost a kouzlo</a:t>
            </a:r>
            <a:br>
              <a:rPr lang="cs-CZ" sz="1050" dirty="0" smtClean="0"/>
            </a:br>
            <a:r>
              <a:rPr lang="cs-CZ" sz="1050" dirty="0" err="1" smtClean="0"/>
              <a:t>vizuality</a:t>
            </a:r>
            <a:r>
              <a:rPr lang="cs-CZ" sz="1050" dirty="0" smtClean="0"/>
              <a:t> / Sympozium České sekce INSEA. 1. </a:t>
            </a:r>
            <a:r>
              <a:rPr lang="cs-CZ" sz="1050" dirty="0" err="1" smtClean="0"/>
              <a:t>vyd</a:t>
            </a:r>
            <a:r>
              <a:rPr lang="cs-CZ" sz="1050" dirty="0" smtClean="0"/>
              <a:t>. Brno : Masarykova univerzita, 2008. ISBN 978- 80-210-4722-8.</a:t>
            </a:r>
            <a:br>
              <a:rPr lang="cs-CZ" sz="1050" dirty="0" smtClean="0"/>
            </a:br>
            <a:r>
              <a:rPr lang="cs-CZ" sz="1050" dirty="0" smtClean="0"/>
              <a:t>SVÁTKOVÁ, Barbora. KOKEŠOVÁ, Eva. V </a:t>
            </a:r>
            <a:r>
              <a:rPr lang="cs-CZ" sz="1050" dirty="0" err="1" smtClean="0"/>
              <a:t>Kuřimi</a:t>
            </a:r>
            <a:r>
              <a:rPr lang="cs-CZ" sz="1050" dirty="0" smtClean="0"/>
              <a:t> to bylo super... In Talent – měsíčník pro učitele a příznivce základních</a:t>
            </a:r>
            <a:br>
              <a:rPr lang="cs-CZ" sz="1050" dirty="0" smtClean="0"/>
            </a:br>
            <a:r>
              <a:rPr lang="cs-CZ" sz="1050" dirty="0" smtClean="0"/>
              <a:t>uměleckých škol, Ostrava : Sdružení pro umění a výchovu Talent, 11. ISSN 1212-3676. 2008.</a:t>
            </a:r>
            <a:br>
              <a:rPr lang="cs-CZ" sz="1050" dirty="0" smtClean="0"/>
            </a:br>
            <a:r>
              <a:rPr lang="cs-CZ" sz="1050" dirty="0" smtClean="0"/>
              <a:t>FIDLEROVÁ, Ludmila. SVÁTKOVÁ, Barbora. GOJNÁ, Kamila. FIŠER, David. STRAKOŠOVÁ, Zuzana. MACH,</a:t>
            </a:r>
            <a:br>
              <a:rPr lang="cs-CZ" sz="1050" dirty="0" smtClean="0"/>
            </a:br>
            <a:r>
              <a:rPr lang="cs-CZ" sz="1050" dirty="0" smtClean="0"/>
              <a:t>Michaela. BARTOŇKOVÁ, Lucie. By </a:t>
            </a:r>
            <a:r>
              <a:rPr lang="cs-CZ" sz="1050" dirty="0" err="1" smtClean="0"/>
              <a:t>the</a:t>
            </a:r>
            <a:r>
              <a:rPr lang="cs-CZ" sz="1050" dirty="0" smtClean="0"/>
              <a:t> </a:t>
            </a:r>
            <a:r>
              <a:rPr lang="cs-CZ" sz="1050" dirty="0" err="1" smtClean="0"/>
              <a:t>way</a:t>
            </a:r>
            <a:r>
              <a:rPr lang="cs-CZ" sz="1050" dirty="0" smtClean="0"/>
              <a:t> :: Mimochodem / Projekty, myšlenky a koncepty studentů a absolventů doktorského</a:t>
            </a:r>
            <a:br>
              <a:rPr lang="cs-CZ" sz="1050" dirty="0" smtClean="0"/>
            </a:br>
            <a:r>
              <a:rPr lang="cs-CZ" sz="1050" dirty="0" smtClean="0"/>
              <a:t>studijního programu na Katedře výtvarné výchovy </a:t>
            </a:r>
            <a:r>
              <a:rPr lang="cs-CZ" sz="1050" dirty="0" err="1" smtClean="0"/>
              <a:t>PdF</a:t>
            </a:r>
            <a:r>
              <a:rPr lang="cs-CZ" sz="1050" dirty="0" smtClean="0"/>
              <a:t> MU a odborných hostů. 1. </a:t>
            </a:r>
            <a:r>
              <a:rPr lang="cs-CZ" sz="1050" dirty="0" err="1" smtClean="0"/>
              <a:t>vyd</a:t>
            </a:r>
            <a:r>
              <a:rPr lang="cs-CZ" sz="1050" dirty="0" smtClean="0"/>
              <a:t>. Brno : Masarykova univerzita, 2009. </a:t>
            </a:r>
            <a:r>
              <a:rPr lang="cs-CZ" sz="1050" dirty="0" err="1" smtClean="0"/>
              <a:t>Muni</a:t>
            </a:r>
            <a:r>
              <a:rPr lang="cs-CZ" sz="1050" dirty="0" smtClean="0"/>
              <a:t> </a:t>
            </a:r>
            <a:r>
              <a:rPr lang="cs-CZ" sz="1050" dirty="0" err="1" smtClean="0"/>
              <a:t>press</a:t>
            </a:r>
            <a:r>
              <a:rPr lang="cs-CZ" sz="1050" dirty="0" smtClean="0"/>
              <a:t>.</a:t>
            </a:r>
            <a:br>
              <a:rPr lang="cs-CZ" sz="1050" dirty="0" smtClean="0"/>
            </a:br>
            <a:r>
              <a:rPr lang="cs-CZ" sz="1050" dirty="0" smtClean="0"/>
              <a:t>ISBN 978-80-210-4825-6.</a:t>
            </a:r>
            <a:br>
              <a:rPr lang="cs-CZ" sz="1050" dirty="0" smtClean="0"/>
            </a:br>
            <a:r>
              <a:rPr lang="cs-CZ" sz="1050" dirty="0" smtClean="0"/>
              <a:t>SVÁTKOVÁ, Barbora. V obraze a v soše. In </a:t>
            </a:r>
            <a:r>
              <a:rPr lang="cs-CZ" sz="1050" dirty="0" err="1" smtClean="0"/>
              <a:t>Forum</a:t>
            </a:r>
            <a:r>
              <a:rPr lang="cs-CZ" sz="1050" dirty="0" smtClean="0"/>
              <a:t> </a:t>
            </a:r>
            <a:r>
              <a:rPr lang="cs-CZ" sz="1050" dirty="0" err="1" smtClean="0"/>
              <a:t>Brunense</a:t>
            </a:r>
            <a:r>
              <a:rPr lang="cs-CZ" sz="1050" dirty="0" smtClean="0"/>
              <a:t> 2009. </a:t>
            </a:r>
            <a:r>
              <a:rPr lang="cs-CZ" sz="1050" dirty="0" err="1" smtClean="0"/>
              <a:t>vyd</a:t>
            </a:r>
            <a:r>
              <a:rPr lang="cs-CZ" sz="1050" dirty="0" smtClean="0"/>
              <a:t>. Brno : Pro Muzeum města Brna vydala Společnost</a:t>
            </a:r>
            <a:br>
              <a:rPr lang="cs-CZ" sz="1050" dirty="0" smtClean="0"/>
            </a:br>
            <a:r>
              <a:rPr lang="cs-CZ" sz="1050" dirty="0" smtClean="0"/>
              <a:t>přátel Muzea města Brna, o.s., 2010. ISBN 978-80-86549-01-9.</a:t>
            </a:r>
            <a:br>
              <a:rPr lang="cs-CZ" sz="1050" dirty="0" smtClean="0"/>
            </a:br>
            <a:r>
              <a:rPr lang="cs-CZ" sz="1050" dirty="0" smtClean="0"/>
              <a:t>SVÁTKOVÁ, Barbora. Výtvarně na hradě. In Prostor Zlín. Zlín : Krajská galerie výtvarného umění ve Zlín, XVII., 2/2010.</a:t>
            </a:r>
            <a:br>
              <a:rPr lang="cs-CZ" sz="1050" dirty="0" smtClean="0"/>
            </a:br>
            <a:r>
              <a:rPr lang="cs-CZ" sz="1050" dirty="0" smtClean="0"/>
              <a:t>ISSN 1212-1398.</a:t>
            </a:r>
            <a:br>
              <a:rPr lang="cs-CZ" sz="1050" dirty="0" smtClean="0"/>
            </a:br>
            <a:r>
              <a:rPr lang="cs-CZ" sz="1050" dirty="0" smtClean="0"/>
              <a:t>SVÁTKOVÁ, Barbora. Performativní cesty galerijní animace / Zprostředkování umění jako proměna. Disertační práce, školitel</a:t>
            </a:r>
            <a:br>
              <a:rPr lang="cs-CZ" sz="1050" dirty="0" smtClean="0"/>
            </a:br>
            <a:r>
              <a:rPr lang="cs-CZ" sz="1050" dirty="0" smtClean="0"/>
              <a:t>doc. PaedDr. Hana </a:t>
            </a:r>
            <a:r>
              <a:rPr lang="cs-CZ" sz="1050" dirty="0" err="1" smtClean="0"/>
              <a:t>Babyrádová</a:t>
            </a:r>
            <a:r>
              <a:rPr lang="cs-CZ" sz="1050" dirty="0" smtClean="0"/>
              <a:t>, </a:t>
            </a:r>
            <a:r>
              <a:rPr lang="cs-CZ" sz="1050" dirty="0" err="1" smtClean="0"/>
              <a:t>Ph.D</a:t>
            </a:r>
            <a:r>
              <a:rPr lang="cs-CZ" sz="1050" dirty="0" smtClean="0"/>
              <a:t>. Brno : Masarykova univerzita, Pedagogická fakulta. 2011.</a:t>
            </a:r>
            <a:br>
              <a:rPr lang="cs-CZ" sz="1050" dirty="0" smtClean="0"/>
            </a:br>
            <a:r>
              <a:rPr lang="cs-CZ" sz="1050" dirty="0" smtClean="0"/>
              <a:t>SVÁTKOVÁ, Barbora. Umění jako stav duše. Tvůrčí dílny a animační programy. In </a:t>
            </a:r>
            <a:r>
              <a:rPr lang="cs-CZ" sz="1050" dirty="0" err="1" smtClean="0"/>
              <a:t>Forum</a:t>
            </a:r>
            <a:r>
              <a:rPr lang="cs-CZ" sz="1050" dirty="0" smtClean="0"/>
              <a:t> </a:t>
            </a:r>
            <a:r>
              <a:rPr lang="cs-CZ" sz="1050" dirty="0" err="1" smtClean="0"/>
              <a:t>Brunense</a:t>
            </a:r>
            <a:r>
              <a:rPr lang="cs-CZ" sz="1050" dirty="0" smtClean="0"/>
              <a:t> 2011. </a:t>
            </a:r>
            <a:r>
              <a:rPr lang="cs-CZ" sz="1050" dirty="0" err="1" smtClean="0"/>
              <a:t>vyd</a:t>
            </a:r>
            <a:r>
              <a:rPr lang="cs-CZ" sz="1050" dirty="0" smtClean="0"/>
              <a:t>. Brno : Pro</a:t>
            </a:r>
            <a:br>
              <a:rPr lang="cs-CZ" sz="1050" dirty="0" smtClean="0"/>
            </a:br>
            <a:r>
              <a:rPr lang="cs-CZ" sz="1050" dirty="0" smtClean="0"/>
              <a:t>Muzeum města Brna vydala Společnost přátel Muzea města Brna, o.s., 2010. ISBN 978-80-86549-96-5.</a:t>
            </a:r>
            <a:r>
              <a:rPr lang="cs-CZ" sz="1200" dirty="0" smtClean="0"/>
              <a:t/>
            </a:r>
            <a:br>
              <a:rPr lang="cs-CZ" sz="1200" dirty="0" smtClean="0"/>
            </a:br>
            <a:endParaRPr lang="cs-CZ" sz="1200" dirty="0" smtClean="0"/>
          </a:p>
          <a:p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907704" y="260648"/>
            <a:ext cx="6552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C00000"/>
                </a:solidFill>
              </a:rPr>
              <a:t>Publikační činnost </a:t>
            </a:r>
            <a:r>
              <a:rPr lang="cs-CZ" sz="4000" dirty="0" smtClean="0"/>
              <a:t/>
            </a:r>
            <a:br>
              <a:rPr lang="cs-CZ" sz="4000" dirty="0" smtClean="0"/>
            </a:br>
            <a:endParaRPr lang="cs-CZ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1979712" y="1268760"/>
            <a:ext cx="8784976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200" dirty="0" smtClean="0"/>
          </a:p>
          <a:p>
            <a:r>
              <a:rPr lang="cs-CZ" sz="1400" dirty="0" smtClean="0"/>
              <a:t>SVÁTKOVÁ, Barbora. </a:t>
            </a:r>
            <a:r>
              <a:rPr lang="cs-CZ" sz="2400" dirty="0" smtClean="0"/>
              <a:t>Můžu tam mrknout</a:t>
            </a:r>
            <a:r>
              <a:rPr lang="cs-CZ" sz="1200" dirty="0" smtClean="0"/>
              <a:t>: </a:t>
            </a:r>
            <a:br>
              <a:rPr lang="cs-CZ" sz="1200" dirty="0" smtClean="0"/>
            </a:br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cs-CZ" sz="1400" dirty="0" smtClean="0"/>
              <a:t>SVÁTKOVÁ, Barbora. </a:t>
            </a:r>
            <a:r>
              <a:rPr lang="cs-CZ" sz="2400" dirty="0" smtClean="0"/>
              <a:t>Animace z obou </a:t>
            </a:r>
            <a:r>
              <a:rPr lang="cs-CZ" sz="2400" dirty="0" smtClean="0"/>
              <a:t>stran</a:t>
            </a:r>
            <a:r>
              <a:rPr lang="cs-CZ" sz="1200" dirty="0" smtClean="0"/>
              <a:t/>
            </a:r>
            <a:br>
              <a:rPr lang="cs-CZ" sz="1200" dirty="0" smtClean="0"/>
            </a:br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r>
              <a:rPr lang="cs-CZ" sz="1200" dirty="0" smtClean="0"/>
              <a:t/>
            </a:r>
            <a:br>
              <a:rPr lang="cs-CZ" sz="1200" dirty="0" smtClean="0"/>
            </a:br>
            <a:endParaRPr lang="cs-CZ" sz="1200" dirty="0" smtClean="0"/>
          </a:p>
          <a:p>
            <a:endParaRPr lang="cs-CZ" sz="1200" dirty="0" smtClean="0"/>
          </a:p>
          <a:p>
            <a:endParaRPr lang="cs-CZ" sz="1200" dirty="0" smtClean="0"/>
          </a:p>
          <a:p>
            <a:r>
              <a:rPr lang="cs-CZ" sz="1400" dirty="0" smtClean="0"/>
              <a:t>SVÁTKOVÁ, Barbora</a:t>
            </a:r>
            <a:r>
              <a:rPr lang="cs-CZ" sz="1200" dirty="0" smtClean="0"/>
              <a:t>. </a:t>
            </a:r>
            <a:r>
              <a:rPr lang="cs-CZ" sz="2400" dirty="0" smtClean="0"/>
              <a:t>Výtvarně na hradě </a:t>
            </a:r>
            <a:r>
              <a:rPr lang="cs-CZ" sz="2400" dirty="0" err="1" smtClean="0"/>
              <a:t>Špilberku</a:t>
            </a:r>
            <a:r>
              <a:rPr lang="cs-CZ" sz="2400" dirty="0" smtClean="0"/>
              <a:t>. </a:t>
            </a:r>
            <a:r>
              <a:rPr lang="cs-CZ" sz="1200" dirty="0" smtClean="0"/>
              <a:t/>
            </a:r>
            <a:br>
              <a:rPr lang="cs-CZ" sz="1200" dirty="0" smtClean="0"/>
            </a:br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dirty="0" smtClean="0"/>
              <a:t/>
            </a:r>
            <a:br>
              <a:rPr lang="cs-CZ" sz="1400" dirty="0" smtClean="0"/>
            </a:br>
            <a:endParaRPr lang="cs-CZ" sz="1400" dirty="0" smtClean="0"/>
          </a:p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907704" y="260648"/>
            <a:ext cx="6552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C00000"/>
                </a:solidFill>
              </a:rPr>
              <a:t>Publikační činnost (výběr)</a:t>
            </a:r>
            <a:r>
              <a:rPr lang="cs-CZ" sz="4000" dirty="0" smtClean="0"/>
              <a:t/>
            </a:r>
            <a:br>
              <a:rPr lang="cs-CZ" sz="4000" dirty="0" smtClean="0"/>
            </a:br>
            <a:endParaRPr lang="cs-CZ" sz="4000" dirty="0">
              <a:solidFill>
                <a:srgbClr val="C00000"/>
              </a:solidFill>
            </a:endParaRPr>
          </a:p>
        </p:txBody>
      </p:sp>
      <p:sp>
        <p:nvSpPr>
          <p:cNvPr id="8" name="Elipsa 7"/>
          <p:cNvSpPr/>
          <p:nvPr/>
        </p:nvSpPr>
        <p:spPr>
          <a:xfrm>
            <a:off x="1691680" y="1556792"/>
            <a:ext cx="216024" cy="21602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/>
          <p:nvPr/>
        </p:nvSpPr>
        <p:spPr>
          <a:xfrm>
            <a:off x="1691680" y="3284984"/>
            <a:ext cx="216024" cy="21602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Elipsa 11"/>
          <p:cNvSpPr/>
          <p:nvPr/>
        </p:nvSpPr>
        <p:spPr>
          <a:xfrm>
            <a:off x="1691680" y="4941168"/>
            <a:ext cx="216024" cy="21602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491880" y="1988840"/>
            <a:ext cx="52565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SVÁTKOVÁ, Barbora. Můžu tam mrknout: Galerijní pedagogika ve výstavních institucích České republiky, Slovenska a Rakouska. Střih a</a:t>
            </a:r>
            <a:br>
              <a:rPr lang="cs-CZ" sz="1200" dirty="0" smtClean="0"/>
            </a:br>
            <a:r>
              <a:rPr lang="cs-CZ" sz="1200" dirty="0" smtClean="0"/>
              <a:t>zpracování, spolupráce Tomáš Rybníček. 2008. </a:t>
            </a:r>
            <a:r>
              <a:rPr lang="cs-CZ" sz="1200" dirty="0" err="1" smtClean="0"/>
              <a:t>vyd</a:t>
            </a:r>
            <a:r>
              <a:rPr lang="cs-CZ" sz="1200" dirty="0" smtClean="0"/>
              <a:t>. Brno : MU, 2008. 1. </a:t>
            </a:r>
            <a:r>
              <a:rPr lang="cs-CZ" sz="1200" dirty="0" err="1" smtClean="0"/>
              <a:t>vyd</a:t>
            </a:r>
            <a:r>
              <a:rPr lang="cs-CZ" sz="1200" dirty="0" smtClean="0"/>
              <a:t>. 3 DVD s doprovodným tištěným materiálem.</a:t>
            </a:r>
            <a:br>
              <a:rPr lang="cs-CZ" sz="1200" dirty="0" smtClean="0"/>
            </a:br>
            <a:r>
              <a:rPr lang="cs-CZ" sz="1200" dirty="0" smtClean="0"/>
              <a:t>ISBN 978-80-210-4530-9.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491880" y="3645024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SVÁTKOVÁ, Barbora. Animace z obou stran. 2008. 1. </a:t>
            </a:r>
            <a:r>
              <a:rPr lang="cs-CZ" sz="1200" dirty="0" err="1" smtClean="0"/>
              <a:t>vyd</a:t>
            </a:r>
            <a:r>
              <a:rPr lang="cs-CZ" sz="1200" dirty="0" smtClean="0"/>
              <a:t>. Brno : Katedry výtvarné výchovy </a:t>
            </a:r>
            <a:r>
              <a:rPr lang="cs-CZ" sz="1200" dirty="0" err="1" smtClean="0"/>
              <a:t>PdF</a:t>
            </a:r>
            <a:r>
              <a:rPr lang="cs-CZ" sz="1200" dirty="0" smtClean="0"/>
              <a:t> MU, grafická úprava Milan</a:t>
            </a:r>
            <a:br>
              <a:rPr lang="cs-CZ" sz="1200" dirty="0" smtClean="0"/>
            </a:br>
            <a:r>
              <a:rPr lang="cs-CZ" sz="1200" dirty="0" smtClean="0"/>
              <a:t>Katovský, 2008. katalog.</a:t>
            </a:r>
            <a:br>
              <a:rPr lang="cs-CZ" sz="1200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563888" y="5301208"/>
            <a:ext cx="525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SVÁTKOVÁ, Barbora. Výtvarně na hradě </a:t>
            </a:r>
            <a:r>
              <a:rPr lang="cs-CZ" sz="1200" dirty="0" err="1" smtClean="0"/>
              <a:t>Špilberku</a:t>
            </a:r>
            <a:r>
              <a:rPr lang="cs-CZ" sz="1200" dirty="0" smtClean="0"/>
              <a:t>. Projekt pedagogické praxe studentů Katedry výtvarné výchovy </a:t>
            </a:r>
            <a:r>
              <a:rPr lang="cs-CZ" sz="1200" dirty="0" err="1" smtClean="0"/>
              <a:t>PdF</a:t>
            </a:r>
            <a:r>
              <a:rPr lang="cs-CZ" sz="1200" dirty="0" smtClean="0"/>
              <a:t> MU v</a:t>
            </a:r>
            <a:br>
              <a:rPr lang="cs-CZ" sz="1200" dirty="0" smtClean="0"/>
            </a:br>
            <a:r>
              <a:rPr lang="cs-CZ" sz="1200" dirty="0" smtClean="0"/>
              <a:t>doprovodných programech Muzea města Brna / Animační programy a dílny, workshopy a hradní animace. Ediční spolupráce T. Rybníček. 1.</a:t>
            </a:r>
            <a:br>
              <a:rPr lang="cs-CZ" sz="1200" dirty="0" smtClean="0"/>
            </a:br>
            <a:r>
              <a:rPr lang="cs-CZ" sz="1200" dirty="0" err="1" smtClean="0"/>
              <a:t>vyd</a:t>
            </a:r>
            <a:r>
              <a:rPr lang="cs-CZ" sz="1200" dirty="0" smtClean="0"/>
              <a:t>. Brno : Masarykova univerzita, 2010. ISBN 978-80-210-5132-4.</a:t>
            </a:r>
            <a:br>
              <a:rPr lang="cs-CZ" sz="1200" dirty="0" smtClean="0"/>
            </a:br>
            <a:r>
              <a:rPr lang="cs-CZ" sz="1200" dirty="0" smtClean="0"/>
              <a:t> </a:t>
            </a:r>
            <a:br>
              <a:rPr lang="cs-CZ" sz="1200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463</Words>
  <Application>Microsoft Office PowerPoint</Application>
  <PresentationFormat>Předvádění na obrazovce (4:3)</PresentationFormat>
  <Paragraphs>142</Paragraphs>
  <Slides>20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Motiv sady Office</vt:lpstr>
      <vt:lpstr>MgA. Mgr. Barbora Svátková, Ph.D. </vt:lpstr>
      <vt:lpstr>Snímek 2</vt:lpstr>
      <vt:lpstr>Snímek 3</vt:lpstr>
      <vt:lpstr>Snímek 4</vt:lpstr>
      <vt:lpstr>PRACOVIŠTĚ HRAD ŠPILBERK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 Animace „Živly“ Špilberk, 2012</vt:lpstr>
      <vt:lpstr> Animace  „Ó ŽIVLY. Špilberk,  dech, proud, žár“  </vt:lpstr>
      <vt:lpstr>Literatura:</vt:lpstr>
      <vt:lpstr>Internet:</vt:lpstr>
      <vt:lpstr> za hlavní informace děkuji Barboře Svátkové</vt:lpstr>
      <vt:lpstr>Snímek 20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MgA. Mgr. Barbora Svátková, Ph.D.</dc:title>
  <dc:creator>Markét</dc:creator>
  <cp:lastModifiedBy>Markét</cp:lastModifiedBy>
  <cp:revision>9</cp:revision>
  <dcterms:created xsi:type="dcterms:W3CDTF">2012-11-18T14:04:16Z</dcterms:created>
  <dcterms:modified xsi:type="dcterms:W3CDTF">2012-12-12T13:03:42Z</dcterms:modified>
</cp:coreProperties>
</file>