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59" r:id="rId4"/>
    <p:sldId id="262" r:id="rId5"/>
    <p:sldId id="264" r:id="rId6"/>
    <p:sldId id="263" r:id="rId7"/>
    <p:sldId id="258" r:id="rId8"/>
    <p:sldId id="260" r:id="rId9"/>
    <p:sldId id="266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A86EB-44CE-4A9D-8D40-680C1BE4DF03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175AF-ED6D-4704-B581-A09E3596B5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4855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175AF-ED6D-4704-B581-A09E3596B5E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3600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175AF-ED6D-4704-B581-A09E3596B5E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629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00E0347-2684-429A-A43E-E01A1CFADFC6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B19132-B1DC-4E6C-AB7F-07F34ED19A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Gr%C3%BCnderzeit" TargetMode="External"/><Relationship Id="rId2" Type="http://schemas.openxmlformats.org/officeDocument/2006/relationships/hyperlink" Target="http://de.wikipedia.org/wiki/Weltausstellu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Wirtschaft unter Kaiser Franz Joseph</a:t>
            </a:r>
            <a:br>
              <a:rPr lang="de-DE" dirty="0" smtClean="0"/>
            </a:br>
            <a:r>
              <a:rPr lang="de-DE" dirty="0" smtClean="0"/>
              <a:t>	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Miluše </a:t>
            </a:r>
            <a:r>
              <a:rPr lang="cs-CZ" dirty="0" err="1" smtClean="0"/>
              <a:t>Krouželová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7993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</a:t>
            </a:r>
            <a:r>
              <a:rPr lang="de-DE" sz="4000" dirty="0" smtClean="0"/>
              <a:t>Danke für Ihre Aufmerksamkeit!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xmlns="" val="6092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 smtClean="0"/>
              <a:t>Die Aufhebung der Grundherrschaft ("Bauernbefreiung</a:t>
            </a:r>
            <a:r>
              <a:rPr lang="cs-CZ" sz="3600" dirty="0" smtClean="0"/>
              <a:t>“)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de-DE" sz="2600" dirty="0" smtClean="0"/>
              <a:t>Grundherrschaft: die rechtliche, wirtschaftliche und soziale Besitzstruktur (Grundherr: Verwaltungs- und Gerichtsfunktionen x Untertannen: Abhängigkeit, Pflichte, Abgaben)</a:t>
            </a:r>
          </a:p>
          <a:p>
            <a:pPr algn="just"/>
            <a:r>
              <a:rPr lang="de-DE" sz="2600" dirty="0" smtClean="0"/>
              <a:t>Auslösend</a:t>
            </a:r>
            <a:r>
              <a:rPr lang="cs-CZ" sz="2600" dirty="0" smtClean="0"/>
              <a:t> </a:t>
            </a:r>
            <a:r>
              <a:rPr lang="de-DE" sz="2600" dirty="0" smtClean="0"/>
              <a:t>für die Aufhebung der Grundherrschaft war die Revolution von 1848/49.</a:t>
            </a:r>
          </a:p>
          <a:p>
            <a:pPr algn="just"/>
            <a:r>
              <a:rPr lang="de-DE" sz="2600" dirty="0" smtClean="0"/>
              <a:t>das kaiserliche Patent vom 7. September 1848 bestätigte die Aufhebung der Untertänigkeit der Bauern</a:t>
            </a:r>
          </a:p>
          <a:p>
            <a:pPr algn="just"/>
            <a:r>
              <a:rPr lang="de-DE" sz="2600" dirty="0" smtClean="0"/>
              <a:t>Ablöseverpflichtungen: Entschädigungssumme an die Grundherren (ein Drittel für abgezogen, ein Drittel von den Bauern, ein Drittel vom Kronland</a:t>
            </a:r>
            <a:r>
              <a:rPr lang="cs-CZ" sz="2600" dirty="0" smtClean="0"/>
              <a:t>). </a:t>
            </a:r>
            <a:r>
              <a:rPr lang="de-DE" sz="2600" dirty="0" smtClean="0"/>
              <a:t>Anstatt der grundherrlichen Abgaben zahlten die Bauern Steuern dem Staat, den Ländern und Gemeinden </a:t>
            </a:r>
          </a:p>
          <a:p>
            <a:pPr algn="just"/>
            <a:r>
              <a:rPr lang="de-DE" sz="2600" dirty="0" smtClean="0"/>
              <a:t>betroffen waren 285.146 verpflichtete Bauern und 2645 Grundherren</a:t>
            </a:r>
          </a:p>
          <a:p>
            <a:pPr algn="just"/>
            <a:r>
              <a:rPr lang="de-DE" sz="2600" dirty="0" smtClean="0"/>
              <a:t>anstelle der Herrschaften musste der Staat Gemeinden, Bezirksverwaltungen und Gerichte gründen. </a:t>
            </a:r>
          </a:p>
          <a:p>
            <a:pPr algn="just"/>
            <a:endParaRPr lang="de-DE" sz="2400" dirty="0" smtClean="0"/>
          </a:p>
          <a:p>
            <a:pPr algn="just"/>
            <a:endParaRPr lang="cs-CZ" sz="2400" dirty="0" smtClean="0"/>
          </a:p>
          <a:p>
            <a:pPr algn="just"/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xmlns="" val="202645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Gründerzeit</a:t>
            </a:r>
            <a:endParaRPr lang="de-DE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de-DE" sz="2400" dirty="0" smtClean="0"/>
              <a:t>eine Phase der Wirtschaftsgeschichte im Mitteleuropa des 19. Jahrhunderts, die mit der Industrialisierung einsetzte und bis zum Börsenkrach von 1873 andauerte. </a:t>
            </a:r>
          </a:p>
          <a:p>
            <a:pPr algn="just"/>
            <a:r>
              <a:rPr lang="de-DE" sz="2400" dirty="0" smtClean="0"/>
              <a:t>Wirtschaftsaufschwung: Eisenbahnbau (Migration, Transportwesen, Distribution); Industriebetriebe, Aktiengesellschaften</a:t>
            </a:r>
            <a:r>
              <a:rPr lang="cs-CZ" sz="2400" dirty="0" smtClean="0"/>
              <a:t>, </a:t>
            </a:r>
            <a:r>
              <a:rPr lang="cs-CZ" sz="2400" dirty="0" err="1" smtClean="0"/>
              <a:t>Banken</a:t>
            </a:r>
            <a:endParaRPr lang="de-DE" sz="2400" dirty="0" smtClean="0"/>
          </a:p>
          <a:p>
            <a:pPr algn="just"/>
            <a:r>
              <a:rPr lang="de-DE" sz="2400" dirty="0" smtClean="0"/>
              <a:t>Pauperismus: ländliche Unterschichten wandern in die Städte (Urbanisierung), wo sie zum Bestandteil des dort entstehenden Proletariats werden –Massenarmut </a:t>
            </a:r>
          </a:p>
          <a:p>
            <a:pPr algn="just"/>
            <a:r>
              <a:rPr lang="de-DE" sz="2400" dirty="0" smtClean="0"/>
              <a:t>die österreichische Wirtschaft entwickelte sich nach Grundsätzen des Liberalismus</a:t>
            </a:r>
            <a:endParaRPr lang="cs-CZ" sz="2400" dirty="0" smtClean="0"/>
          </a:p>
          <a:p>
            <a:pPr algn="just"/>
            <a:r>
              <a:rPr lang="de-DE" sz="2400" dirty="0" smtClean="0"/>
              <a:t>1873 Börsenkrach in Wien, danach Abkehr vom Freihandel, Kontrollmechanismen geschaffen und Schutzzölle eingeführt </a:t>
            </a:r>
          </a:p>
        </p:txBody>
      </p:sp>
    </p:spTree>
    <p:extLst>
      <p:ext uri="{BB962C8B-B14F-4D97-AF65-F5344CB8AC3E}">
        <p14:creationId xmlns:p14="http://schemas.microsoft.com/office/powerpoint/2010/main" xmlns="" val="304689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939336" cy="1642194"/>
          </a:xfrm>
        </p:spPr>
        <p:txBody>
          <a:bodyPr>
            <a:noAutofit/>
          </a:bodyPr>
          <a:lstStyle/>
          <a:p>
            <a:r>
              <a:rPr lang="cs-CZ" sz="3600" dirty="0" smtClean="0"/>
              <a:t>Industrie </a:t>
            </a:r>
            <a:r>
              <a:rPr lang="de-DE" sz="3600" dirty="0" smtClean="0"/>
              <a:t>in Österreich-Ungarn</a:t>
            </a:r>
            <a:endParaRPr lang="de-DE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sz="2400" dirty="0" smtClean="0"/>
              <a:t>Hintergründe der Entwicklung: Anstieg </a:t>
            </a:r>
            <a:r>
              <a:rPr lang="cs-CZ" sz="2400" dirty="0" smtClean="0"/>
              <a:t>der </a:t>
            </a:r>
            <a:r>
              <a:rPr lang="de-DE" sz="2400" dirty="0" smtClean="0"/>
              <a:t>Bevölkerungszahl von 23 auf 47 Millionen; Rückgang der bäuerlichen Bevölkerung; Verbesserung der Verkehrslage </a:t>
            </a:r>
            <a:r>
              <a:rPr lang="cs-CZ" sz="2400" dirty="0" smtClean="0"/>
              <a:t>(</a:t>
            </a:r>
            <a:r>
              <a:rPr lang="de-DE" sz="2400" dirty="0" smtClean="0"/>
              <a:t>Eisenbahnnetz</a:t>
            </a:r>
            <a:r>
              <a:rPr lang="cs-CZ" sz="2400" dirty="0" smtClean="0"/>
              <a:t>)</a:t>
            </a:r>
            <a:r>
              <a:rPr lang="de-DE" sz="2400" dirty="0" smtClean="0"/>
              <a:t> </a:t>
            </a:r>
          </a:p>
          <a:p>
            <a:pPr algn="just"/>
            <a:r>
              <a:rPr lang="de-DE" sz="2400" dirty="0" smtClean="0"/>
              <a:t>Neue Betriebe: Alpine-Montan-Gesellschaft (Metallindustrie), Böhler-Werke(Edelstahlunternehmer), Skoda-Werke, Textilindustrie in </a:t>
            </a:r>
            <a:r>
              <a:rPr lang="de-DE" sz="2400" dirty="0" err="1" smtClean="0"/>
              <a:t>Brünn</a:t>
            </a:r>
            <a:r>
              <a:rPr lang="de-DE" sz="2400" dirty="0" smtClean="0"/>
              <a:t> und Reichenberg, Modeindustrie in Wien</a:t>
            </a:r>
          </a:p>
          <a:p>
            <a:pPr algn="just"/>
            <a:r>
              <a:rPr lang="de-DE" sz="2400" dirty="0" smtClean="0"/>
              <a:t>Banken: wichtiger </a:t>
            </a:r>
            <a:r>
              <a:rPr lang="de-DE" sz="2400" dirty="0" err="1" smtClean="0"/>
              <a:t>Kapitalsbringer</a:t>
            </a:r>
            <a:r>
              <a:rPr lang="de-DE" sz="2400" dirty="0" smtClean="0"/>
              <a:t> der Industrie, Sitze in Wien</a:t>
            </a:r>
          </a:p>
          <a:p>
            <a:pPr algn="just"/>
            <a:r>
              <a:rPr lang="de-DE" sz="2400" dirty="0" smtClean="0"/>
              <a:t>Schutz der Industriearbeiter: Einführung der obligatorischen Arbeiter-, Kranken-, Unfallversicherung; Einschränkung der Kinder-, Frauenarbeit Arbeitszeit auf 11 Stunden/Tag</a:t>
            </a:r>
          </a:p>
          <a:p>
            <a:pPr algn="just"/>
            <a:endParaRPr lang="cs-CZ" sz="2000" dirty="0" smtClean="0"/>
          </a:p>
          <a:p>
            <a:pPr algn="just"/>
            <a:endParaRPr lang="de-DE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13477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Verkehr in Österreich-Ungarn </a:t>
            </a:r>
            <a:endParaRPr lang="de-DE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sz="2400" dirty="0" smtClean="0"/>
              <a:t>rapid expandierende Eisenbahntransport- von Wien ausgehend; mit wichtigen Zentren wie </a:t>
            </a:r>
            <a:r>
              <a:rPr lang="de-DE" sz="2400" dirty="0" err="1" smtClean="0"/>
              <a:t>Pressburg</a:t>
            </a:r>
            <a:r>
              <a:rPr lang="de-DE" sz="2400" dirty="0" smtClean="0"/>
              <a:t>, Budapest, Prag, Krakau, Graz verbunden</a:t>
            </a:r>
          </a:p>
          <a:p>
            <a:pPr algn="just"/>
            <a:r>
              <a:rPr lang="de-DE" sz="2400" dirty="0" smtClean="0"/>
              <a:t>Eisenbahnnetz weiter ausgedehnt – schwierige Strecken über den Brenner, </a:t>
            </a:r>
            <a:r>
              <a:rPr lang="de-DE" sz="2400" dirty="0" err="1" smtClean="0"/>
              <a:t>Karawanken</a:t>
            </a:r>
            <a:r>
              <a:rPr lang="de-DE" sz="2400" dirty="0" smtClean="0"/>
              <a:t>, Arlberg und Tauern fertiggestellt</a:t>
            </a:r>
          </a:p>
          <a:p>
            <a:pPr algn="just"/>
            <a:r>
              <a:rPr lang="de-DE" sz="2400" dirty="0" smtClean="0"/>
              <a:t>Schifffahrt: Gesellschaften mit Sitz in Triest: Lloyd (mit Reisezielen im Orient) und </a:t>
            </a:r>
            <a:r>
              <a:rPr lang="de-DE" sz="2400" dirty="0" err="1" smtClean="0"/>
              <a:t>Austro</a:t>
            </a:r>
            <a:r>
              <a:rPr lang="de-DE" sz="2400" dirty="0" smtClean="0"/>
              <a:t>-Americana (Ziele in Nord- und Südamerika) </a:t>
            </a:r>
          </a:p>
          <a:p>
            <a:pPr algn="just"/>
            <a:r>
              <a:rPr lang="de-DE" sz="2400" dirty="0" smtClean="0"/>
              <a:t>Dampfschi</a:t>
            </a:r>
            <a:r>
              <a:rPr lang="cs-CZ" sz="2400" dirty="0" smtClean="0"/>
              <a:t>f</a:t>
            </a:r>
            <a:r>
              <a:rPr lang="de-DE" sz="2400" dirty="0" err="1" smtClean="0"/>
              <a:t>ffahrt</a:t>
            </a:r>
            <a:r>
              <a:rPr lang="de-DE" sz="2400" dirty="0" smtClean="0"/>
              <a:t>: </a:t>
            </a:r>
            <a:r>
              <a:rPr lang="de-DE" sz="2400" dirty="0" err="1" smtClean="0"/>
              <a:t>Donaudampfschif</a:t>
            </a:r>
            <a:r>
              <a:rPr lang="cs-CZ" sz="2400" dirty="0" smtClean="0"/>
              <a:t>f</a:t>
            </a:r>
            <a:r>
              <a:rPr lang="de-DE" sz="2400" dirty="0" err="1" smtClean="0"/>
              <a:t>fahrtsgesellschaft</a:t>
            </a:r>
            <a:r>
              <a:rPr lang="de-DE" sz="2400" dirty="0" smtClean="0"/>
              <a:t> zur </a:t>
            </a:r>
            <a:r>
              <a:rPr lang="de-DE" sz="2400" dirty="0" err="1" smtClean="0"/>
              <a:t>Beschiffung</a:t>
            </a:r>
            <a:r>
              <a:rPr lang="de-DE" sz="2400" dirty="0" smtClean="0"/>
              <a:t> der Donau und ihrer Nebenflüsse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xmlns="" val="312281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Wissenschaft </a:t>
            </a:r>
            <a:r>
              <a:rPr lang="cs-CZ" sz="3600" dirty="0" err="1" smtClean="0"/>
              <a:t>und</a:t>
            </a:r>
            <a:r>
              <a:rPr lang="cs-CZ" sz="3600" dirty="0" smtClean="0"/>
              <a:t> </a:t>
            </a:r>
            <a:r>
              <a:rPr lang="de-DE" sz="3600" dirty="0" smtClean="0"/>
              <a:t>Technik</a:t>
            </a:r>
            <a:endParaRPr lang="de-DE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sz="2400" dirty="0" smtClean="0"/>
              <a:t>große Leistungen erbrachten die Universitäten</a:t>
            </a:r>
          </a:p>
          <a:p>
            <a:pPr algn="just"/>
            <a:r>
              <a:rPr lang="de-DE" sz="2400" dirty="0" smtClean="0"/>
              <a:t>viele Entdeckungen in der Medizin: Blutgruppen, Untersuchungsmethoden (Perkussion, Auskultation) </a:t>
            </a:r>
          </a:p>
          <a:p>
            <a:pPr algn="just"/>
            <a:r>
              <a:rPr lang="de-DE" sz="2400" dirty="0" err="1" smtClean="0"/>
              <a:t>Nordpolexpedizion</a:t>
            </a:r>
            <a:r>
              <a:rPr lang="de-DE" sz="2400" dirty="0" smtClean="0"/>
              <a:t>: Entdeckung einer Inselgruppe östlich von Spitzbergen (Franz-Josephs-Land)</a:t>
            </a:r>
          </a:p>
          <a:p>
            <a:pPr algn="just"/>
            <a:r>
              <a:rPr lang="de-DE" sz="2400" dirty="0" smtClean="0"/>
              <a:t>technische Erfindungen: Benzinautomobil, Schreibmaschine, freifliegendes Flugzeugmodell</a:t>
            </a:r>
            <a:endParaRPr lang="cs-CZ" sz="2400" dirty="0" smtClean="0"/>
          </a:p>
          <a:p>
            <a:pPr algn="just"/>
            <a:r>
              <a:rPr lang="de-DE" sz="2400" dirty="0" smtClean="0"/>
              <a:t>Hochquellwasserleitung:</a:t>
            </a:r>
            <a:r>
              <a:rPr lang="cs-CZ" sz="2400" dirty="0" smtClean="0"/>
              <a:t> </a:t>
            </a:r>
            <a:r>
              <a:rPr lang="de-DE" sz="2400" dirty="0"/>
              <a:t>die erste Versorgung von Wien mit einwandfreiem </a:t>
            </a:r>
            <a:r>
              <a:rPr lang="de-DE" sz="2400" dirty="0" smtClean="0"/>
              <a:t>Trinkwasser</a:t>
            </a:r>
            <a:r>
              <a:rPr lang="cs-CZ" sz="2400" dirty="0" smtClean="0"/>
              <a:t>,</a:t>
            </a:r>
            <a:r>
              <a:rPr lang="de-DE" sz="2400" dirty="0" smtClean="0"/>
              <a:t>  </a:t>
            </a:r>
            <a:r>
              <a:rPr lang="de-DE" sz="2400" dirty="0"/>
              <a:t>95 Kilometer lange </a:t>
            </a:r>
            <a:r>
              <a:rPr lang="de-DE" sz="2400" dirty="0" smtClean="0"/>
              <a:t>Leitung</a:t>
            </a:r>
            <a:r>
              <a:rPr lang="cs-CZ" sz="2400" dirty="0" smtClean="0"/>
              <a:t>,</a:t>
            </a:r>
            <a:r>
              <a:rPr lang="de-DE" sz="2400" dirty="0" smtClean="0"/>
              <a:t> 1873 </a:t>
            </a:r>
            <a:r>
              <a:rPr lang="de-DE" sz="2400" dirty="0"/>
              <a:t>eröffnet</a:t>
            </a:r>
            <a:endParaRPr lang="cs-CZ" sz="2400" dirty="0" smtClean="0"/>
          </a:p>
          <a:p>
            <a:pPr algn="just"/>
            <a:endParaRPr lang="cs-CZ" sz="2000" dirty="0" smtClean="0"/>
          </a:p>
          <a:p>
            <a:pPr algn="just"/>
            <a:endParaRPr lang="de-DE" sz="20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80874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Weltausstellung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algn="just"/>
            <a:r>
              <a:rPr lang="de-DE" sz="2400" dirty="0" smtClean="0"/>
              <a:t>eine internationale Ausstellung, in der Zeit der Industrialisierung als technische und kunsthandwerkliche Leistungsschau etabliert</a:t>
            </a:r>
          </a:p>
          <a:p>
            <a:pPr algn="just"/>
            <a:r>
              <a:rPr lang="de-DE" sz="2400" dirty="0" smtClean="0"/>
              <a:t>die erste Weltausstellung wurde auf Anregung Prinz Alberts 1851 im London abgehalten</a:t>
            </a:r>
          </a:p>
          <a:p>
            <a:pPr algn="just"/>
            <a:r>
              <a:rPr lang="de-DE" sz="2400" dirty="0" smtClean="0"/>
              <a:t>die erste Weltausstellung im deutschsprachigen Raum fand 1873 in Wien statt und sollte das wieder gewachsene Selbstbewusstsein Österreichs nach den verlorenen Kriegen gegen Frankreich und Preußen präsentieren </a:t>
            </a:r>
          </a:p>
          <a:p>
            <a:pPr algn="just"/>
            <a:r>
              <a:rPr lang="de-DE" sz="2400" dirty="0" smtClean="0"/>
              <a:t>als Ausstellungsgelände wurde der Wiener Prater, ausgewählt, 16 Hektar bebaut: 194 einzelnen Pavillons in verschiedenen internationalen Baustilen (Rotunde, Maschinenhalle, Pavillons der Eisenbahngesellschaften…)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xmlns="" val="271425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de-DE" sz="3100" dirty="0" smtClean="0"/>
              <a:t>Die Rotunde: </a:t>
            </a:r>
            <a:r>
              <a:rPr lang="cs-CZ" sz="3100" dirty="0" smtClean="0"/>
              <a:t>Symbol </a:t>
            </a:r>
            <a:r>
              <a:rPr lang="de-DE" sz="3100" dirty="0" smtClean="0"/>
              <a:t>der Wiener Weltausstellung, zu ihrer Zeit die größte Kuppel der Welt, fiel 1937 einem Großbrand zum Opfer</a:t>
            </a:r>
            <a:r>
              <a:rPr lang="de-DE" dirty="0" smtClean="0"/>
              <a:t>.</a:t>
            </a:r>
            <a:endParaRPr lang="de-D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123728" y="2420888"/>
            <a:ext cx="4320480" cy="293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02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Quellen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cs-CZ" u="sng" dirty="0">
                <a:solidFill>
                  <a:schemeClr val="tx1"/>
                </a:solidFill>
                <a:hlinkClick r:id="rId2"/>
              </a:rPr>
              <a:t>://</a:t>
            </a:r>
            <a:r>
              <a:rPr lang="cs-CZ" u="sng" dirty="0" smtClean="0">
                <a:solidFill>
                  <a:schemeClr val="tx1"/>
                </a:solidFill>
                <a:hlinkClick r:id="rId2"/>
              </a:rPr>
              <a:t>de.wikipedia.org/wiki/Weltausstellung</a:t>
            </a:r>
          </a:p>
          <a:p>
            <a:r>
              <a:rPr lang="cs-CZ" u="sng" dirty="0" smtClean="0">
                <a:solidFill>
                  <a:schemeClr val="tx1"/>
                </a:solidFill>
                <a:hlinkClick r:id="rId3"/>
              </a:rPr>
              <a:t>http://de.wikipedia.org/wiki/Gr%C3%BCnderzeit</a:t>
            </a:r>
            <a:endParaRPr lang="cs-CZ" u="sng" dirty="0" smtClean="0">
              <a:solidFill>
                <a:schemeClr val="tx1"/>
              </a:solidFill>
            </a:endParaRPr>
          </a:p>
          <a:p>
            <a:r>
              <a:rPr lang="cs-CZ" u="sng" dirty="0">
                <a:solidFill>
                  <a:schemeClr val="tx1"/>
                </a:solidFill>
              </a:rPr>
              <a:t>http://de.wikipedia.org/wiki/I._Wiener_Hochquellenwasserleitung</a:t>
            </a:r>
          </a:p>
        </p:txBody>
      </p:sp>
    </p:spTree>
    <p:extLst>
      <p:ext uri="{BB962C8B-B14F-4D97-AF65-F5344CB8AC3E}">
        <p14:creationId xmlns:p14="http://schemas.microsoft.com/office/powerpoint/2010/main" xmlns="" val="632738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702</TotalTime>
  <Words>551</Words>
  <Application>Microsoft Office PowerPoint</Application>
  <PresentationFormat>Předvádění na obrazovce (4:3)</PresentationFormat>
  <Paragraphs>49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Cesta</vt:lpstr>
      <vt:lpstr> Die Wirtschaft unter Kaiser Franz Joseph    </vt:lpstr>
      <vt:lpstr>Die Aufhebung der Grundherrschaft ("Bauernbefreiung“)</vt:lpstr>
      <vt:lpstr>Gründerzeit</vt:lpstr>
      <vt:lpstr>Industrie in Österreich-Ungarn</vt:lpstr>
      <vt:lpstr>Verkehr in Österreich-Ungarn </vt:lpstr>
      <vt:lpstr>Wissenschaft und Technik</vt:lpstr>
      <vt:lpstr>Weltausstellung </vt:lpstr>
      <vt:lpstr>Die Rotunde: Symbol der Wiener Weltausstellung, zu ihrer Zeit die größte Kuppel der Welt, fiel 1937 einem Großbrand zum Opfer.</vt:lpstr>
      <vt:lpstr>Quellen: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Wirtschaft:  Die Aufhebung der Grundherrschaft und die Gründerzeit Die Wirtschaft, Technik und Verkehr unter Kaiser Franz Joseph Die Weltausstellung</dc:title>
  <dc:creator>Miluše</dc:creator>
  <cp:lastModifiedBy>Your User Name</cp:lastModifiedBy>
  <cp:revision>48</cp:revision>
  <dcterms:created xsi:type="dcterms:W3CDTF">2012-12-09T19:17:19Z</dcterms:created>
  <dcterms:modified xsi:type="dcterms:W3CDTF">2012-12-19T10:32:40Z</dcterms:modified>
</cp:coreProperties>
</file>