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9" r:id="rId3"/>
    <p:sldId id="257" r:id="rId4"/>
    <p:sldId id="258" r:id="rId5"/>
    <p:sldId id="260" r:id="rId6"/>
    <p:sldId id="280" r:id="rId7"/>
    <p:sldId id="282" r:id="rId8"/>
    <p:sldId id="261" r:id="rId9"/>
    <p:sldId id="262" r:id="rId10"/>
    <p:sldId id="263" r:id="rId11"/>
    <p:sldId id="264" r:id="rId12"/>
    <p:sldId id="265" r:id="rId13"/>
    <p:sldId id="269" r:id="rId14"/>
    <p:sldId id="270" r:id="rId15"/>
    <p:sldId id="268" r:id="rId16"/>
    <p:sldId id="271" r:id="rId17"/>
    <p:sldId id="274" r:id="rId18"/>
    <p:sldId id="276" r:id="rId19"/>
    <p:sldId id="277" r:id="rId20"/>
    <p:sldId id="272" r:id="rId21"/>
    <p:sldId id="283" r:id="rId22"/>
    <p:sldId id="281" r:id="rId23"/>
    <p:sldId id="273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68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Diversifikation des Sprachangebots an Grundschulen in Südböhmen</c:v>
                </c:pt>
              </c:strCache>
            </c:strRef>
          </c:tx>
          <c:dLbls>
            <c:showVal val="1"/>
            <c:showLeaderLines val="1"/>
          </c:dLbls>
          <c:cat>
            <c:strRef>
              <c:f>List1!$A$2:$A$5</c:f>
              <c:strCache>
                <c:ptCount val="4"/>
                <c:pt idx="0">
                  <c:v>Russisch</c:v>
                </c:pt>
                <c:pt idx="1">
                  <c:v>Französisch</c:v>
                </c:pt>
                <c:pt idx="2">
                  <c:v>Deutsch</c:v>
                </c:pt>
                <c:pt idx="3">
                  <c:v>Englisch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2.9699999999999998</c:v>
                </c:pt>
                <c:pt idx="1">
                  <c:v>0.21000000000000013</c:v>
                </c:pt>
                <c:pt idx="2">
                  <c:v>68.169999999999987</c:v>
                </c:pt>
                <c:pt idx="3">
                  <c:v>28.650000000000016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de-DE" dirty="0"/>
              <a:t>Diversifikation des Sprachangebotes an Grundschulen in Südböhmen </a:t>
            </a:r>
            <a:r>
              <a:rPr lang="cs-CZ" dirty="0" smtClean="0"/>
              <a:t>	</a:t>
            </a:r>
            <a:r>
              <a:rPr lang="de-DE" sz="3200" dirty="0" smtClean="0"/>
              <a:t>2009</a:t>
            </a:r>
            <a:endParaRPr lang="de-DE" sz="320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Diversifikation des Sprachangebotes an Grundschulen in Südböhmen 2009</c:v>
                </c:pt>
              </c:strCache>
            </c:strRef>
          </c:tx>
          <c:dLbls>
            <c:showVal val="1"/>
            <c:showLeaderLines val="1"/>
          </c:dLbls>
          <c:cat>
            <c:strRef>
              <c:f>List1!$A$2:$A$5</c:f>
              <c:strCache>
                <c:ptCount val="4"/>
                <c:pt idx="0">
                  <c:v>Deutsch</c:v>
                </c:pt>
                <c:pt idx="1">
                  <c:v>Englisch</c:v>
                </c:pt>
                <c:pt idx="2">
                  <c:v>Russisch </c:v>
                </c:pt>
                <c:pt idx="3">
                  <c:v>Französisch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0.60000000000000053</c:v>
                </c:pt>
                <c:pt idx="1">
                  <c:v>99.4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4-14T23:24:37.714" idx="3">
    <p:pos x="5087" y="316"/>
    <p:text/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17.4.2012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17.4.2012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17.4.2012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586607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FREMDSPRACHENUNTERRICHT UND MEHRSPRACHIGKEITSPOLITIK IN TSCHECHIEN</a:t>
            </a:r>
            <a:endParaRPr lang="de-DE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51112"/>
          </a:xfrm>
        </p:spPr>
        <p:txBody>
          <a:bodyPr>
            <a:normAutofit fontScale="77500" lnSpcReduction="20000"/>
          </a:bodyPr>
          <a:lstStyle/>
          <a:p>
            <a:endParaRPr lang="cs-CZ" sz="1800" dirty="0" smtClean="0"/>
          </a:p>
          <a:p>
            <a:pPr algn="ctr"/>
            <a:r>
              <a:rPr lang="cs-CZ" sz="2400" dirty="0" smtClean="0"/>
              <a:t>Věra Janíková, Alice Brychová</a:t>
            </a:r>
          </a:p>
          <a:p>
            <a:pPr algn="ctr"/>
            <a:r>
              <a:rPr lang="cs-CZ" sz="1800" dirty="0" smtClean="0"/>
              <a:t>MASARYK-UNIVERSITÄT IN BRNO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 algn="ctr"/>
            <a:endParaRPr lang="cs-CZ" sz="1800" dirty="0" smtClean="0"/>
          </a:p>
          <a:p>
            <a:pPr algn="ctr"/>
            <a:r>
              <a:rPr lang="de-DE" sz="1800" dirty="0" smtClean="0"/>
              <a:t>SLI-Konferenz 2012 Sprachenpolitik und Sprachlehre</a:t>
            </a:r>
          </a:p>
          <a:p>
            <a:r>
              <a:rPr lang="de-DE" sz="1800" dirty="0" smtClean="0"/>
              <a:t>"Mehrsprachigkeit in Gesellschaft, Arbeitswelt und Politik. Neue Herausforderungen an die universitäre Lehre</a:t>
            </a:r>
            <a:r>
              <a:rPr lang="cs-CZ" sz="1800" dirty="0" smtClean="0"/>
              <a:t>.“</a:t>
            </a:r>
            <a:endParaRPr lang="de-DE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 smtClean="0"/>
              <a:t>bis 1918: D, </a:t>
            </a:r>
            <a:r>
              <a:rPr lang="cs-CZ" dirty="0" err="1" smtClean="0"/>
              <a:t>Tsch</a:t>
            </a:r>
            <a:r>
              <a:rPr lang="cs-CZ" dirty="0" smtClean="0"/>
              <a:t>. + FS</a:t>
            </a:r>
          </a:p>
          <a:p>
            <a:pPr>
              <a:defRPr/>
            </a:pPr>
            <a:r>
              <a:rPr lang="de-DE" dirty="0" smtClean="0"/>
              <a:t>20er und 30er Jahre des vorigen </a:t>
            </a:r>
            <a:r>
              <a:rPr lang="de-DE" dirty="0" err="1" smtClean="0"/>
              <a:t>Jh</a:t>
            </a:r>
            <a:r>
              <a:rPr lang="cs-CZ" dirty="0" smtClean="0"/>
              <a:t>.: </a:t>
            </a:r>
            <a:r>
              <a:rPr lang="de-DE" dirty="0" smtClean="0"/>
              <a:t>Französisch </a:t>
            </a:r>
            <a:r>
              <a:rPr lang="cs-CZ" dirty="0" smtClean="0"/>
              <a:t>p</a:t>
            </a:r>
            <a:r>
              <a:rPr lang="de-DE" dirty="0" err="1" smtClean="0"/>
              <a:t>opulä</a:t>
            </a:r>
            <a:r>
              <a:rPr lang="cs-CZ" dirty="0" smtClean="0"/>
              <a:t>r, </a:t>
            </a:r>
          </a:p>
          <a:p>
            <a:pPr>
              <a:defRPr/>
            </a:pPr>
            <a:r>
              <a:rPr lang="de-DE" dirty="0" smtClean="0"/>
              <a:t>im </a:t>
            </a:r>
            <a:r>
              <a:rPr lang="cs-CZ" dirty="0" smtClean="0"/>
              <a:t>2. </a:t>
            </a:r>
            <a:r>
              <a:rPr lang="de-DE" dirty="0" smtClean="0"/>
              <a:t>Weltkrieg</a:t>
            </a:r>
            <a:r>
              <a:rPr lang="cs-CZ" dirty="0" smtClean="0"/>
              <a:t>: </a:t>
            </a:r>
            <a:r>
              <a:rPr lang="de-DE" dirty="0" smtClean="0"/>
              <a:t>Deutsch zum Pflichtfach </a:t>
            </a:r>
            <a:r>
              <a:rPr lang="cs-CZ" dirty="0" smtClean="0"/>
              <a:t> </a:t>
            </a:r>
          </a:p>
          <a:p>
            <a:pPr>
              <a:defRPr/>
            </a:pPr>
            <a:r>
              <a:rPr lang="de-DE" dirty="0" smtClean="0"/>
              <a:t>seit </a:t>
            </a:r>
            <a:r>
              <a:rPr lang="cs-CZ" dirty="0" smtClean="0"/>
              <a:t>der </a:t>
            </a:r>
            <a:r>
              <a:rPr lang="de-DE" dirty="0" smtClean="0"/>
              <a:t>50er bis Anfang der 90er Jahre überwiegt der Russischunterricht</a:t>
            </a:r>
            <a:r>
              <a:rPr lang="cs-CZ" dirty="0" smtClean="0"/>
              <a:t> (</a:t>
            </a:r>
            <a:r>
              <a:rPr lang="de-DE" dirty="0" smtClean="0"/>
              <a:t>Russisch obligatorisch als erste F</a:t>
            </a:r>
            <a:r>
              <a:rPr lang="cs-CZ" dirty="0" smtClean="0"/>
              <a:t>S</a:t>
            </a:r>
            <a:r>
              <a:rPr lang="de-DE" dirty="0" smtClean="0"/>
              <a:t>, die anderen Sprachen</a:t>
            </a:r>
            <a:r>
              <a:rPr lang="cs-CZ" dirty="0" smtClean="0"/>
              <a:t> - </a:t>
            </a:r>
            <a:r>
              <a:rPr lang="de-DE" dirty="0" smtClean="0"/>
              <a:t>wie z.B. Deutsch, Englisch, Französisch</a:t>
            </a:r>
            <a:r>
              <a:rPr lang="cs-CZ" dirty="0" smtClean="0"/>
              <a:t> </a:t>
            </a:r>
            <a:r>
              <a:rPr lang="de-DE" dirty="0" smtClean="0"/>
              <a:t>erst an den Mittelschulen und Gymnasien bzw. an den Sprachenschulen</a:t>
            </a:r>
            <a:r>
              <a:rPr lang="cs-CZ" dirty="0" smtClean="0"/>
              <a:t>)</a:t>
            </a:r>
          </a:p>
          <a:p>
            <a:pPr>
              <a:defRPr/>
            </a:pPr>
            <a:r>
              <a:rPr lang="de-DE" dirty="0" smtClean="0"/>
              <a:t>Nach der </a:t>
            </a:r>
            <a:r>
              <a:rPr lang="de-DE" dirty="0" err="1" smtClean="0"/>
              <a:t>polit</a:t>
            </a:r>
            <a:r>
              <a:rPr lang="de-DE" dirty="0" smtClean="0"/>
              <a:t>. Wende </a:t>
            </a:r>
            <a:r>
              <a:rPr lang="cs-CZ" dirty="0" smtClean="0"/>
              <a:t>(1989)</a:t>
            </a:r>
            <a:r>
              <a:rPr lang="de-DE" dirty="0" smtClean="0"/>
              <a:t>-erste Fremdsprache ab der 4. Klasse (Deutsch und Englisch ausgewogen)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Blick</a:t>
            </a:r>
            <a:r>
              <a:rPr lang="cs-CZ" dirty="0" smtClean="0"/>
              <a:t> in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de-DE" dirty="0" smtClean="0"/>
              <a:t>jüngste Geschichte des Fremdsprachenunterrichts </a:t>
            </a:r>
            <a:r>
              <a:rPr lang="cs-CZ" dirty="0" smtClean="0"/>
              <a:t>in </a:t>
            </a:r>
            <a:r>
              <a:rPr lang="cs-CZ" dirty="0" err="1" smtClean="0"/>
              <a:t>Tschechien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de-DE" dirty="0" smtClean="0"/>
              <a:t>... „Über den FSU in der Tschechischen Republik wird kräftig diskutiert, leider aber eher in dem Sinne, dass das schulische Lernen einer zweiten Fremdsprache unnötig/vergeblich sei“. </a:t>
            </a:r>
          </a:p>
          <a:p>
            <a:pPr>
              <a:defRPr/>
            </a:pPr>
            <a:r>
              <a:rPr lang="de-DE" dirty="0" smtClean="0"/>
              <a:t>. ..“Statt die europäische Sprachenpolitik zu reflektieren und durchzusetzen, d.h. den Unterricht von mehreren Sprachen zu fordern und fördern,  gewinnen hier  </a:t>
            </a:r>
            <a:r>
              <a:rPr lang="de-DE" dirty="0" smtClean="0">
                <a:cs typeface="Arial" charset="0"/>
              </a:rPr>
              <a:t>[TR] </a:t>
            </a:r>
            <a:r>
              <a:rPr lang="de-DE" dirty="0" smtClean="0"/>
              <a:t>die Ansichten, dass man alles mit dem Englischen „erledigen“ kann: </a:t>
            </a:r>
            <a:r>
              <a:rPr lang="de-DE" i="1" dirty="0" smtClean="0"/>
              <a:t>Englisch - </a:t>
            </a:r>
            <a:r>
              <a:rPr lang="de-DE" i="1" dirty="0" err="1" smtClean="0"/>
              <a:t>only</a:t>
            </a:r>
            <a:r>
              <a:rPr lang="de-DE" i="1" dirty="0" smtClean="0"/>
              <a:t> – Politik ...“</a:t>
            </a:r>
            <a:r>
              <a:rPr lang="de-DE" dirty="0" smtClean="0"/>
              <a:t> </a:t>
            </a:r>
            <a:r>
              <a:rPr lang="de-DE" sz="2400" dirty="0" smtClean="0"/>
              <a:t>(</a:t>
            </a:r>
            <a:r>
              <a:rPr lang="de-DE" sz="2400" dirty="0" err="1" smtClean="0"/>
              <a:t>Nekvapil</a:t>
            </a:r>
            <a:r>
              <a:rPr lang="de-DE" sz="2400" dirty="0" smtClean="0"/>
              <a:t> 2011)</a:t>
            </a:r>
            <a:r>
              <a:rPr lang="cs-CZ" dirty="0" smtClean="0"/>
              <a:t> </a:t>
            </a:r>
          </a:p>
          <a:p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Aktuelle tschechische Sprachenpolitik und Fremdsprachenlernen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de-DE" dirty="0" smtClean="0"/>
              <a:t>Der Rahmenbildungsstandard für Grund</a:t>
            </a:r>
            <a:r>
              <a:rPr lang="cs-CZ" dirty="0" smtClean="0"/>
              <a:t>schul</a:t>
            </a:r>
            <a:r>
              <a:rPr lang="de-DE" dirty="0" err="1" smtClean="0"/>
              <a:t>bildung</a:t>
            </a:r>
            <a:r>
              <a:rPr lang="de-DE" dirty="0" smtClean="0"/>
              <a:t>:</a:t>
            </a:r>
          </a:p>
          <a:p>
            <a:pPr>
              <a:lnSpc>
                <a:spcPct val="80000"/>
              </a:lnSpc>
              <a:defRPr/>
            </a:pPr>
            <a:r>
              <a:rPr lang="de-DE" dirty="0" smtClean="0"/>
              <a:t>1. Fremdsprache obligatorisch in der 3. Klasse  (Englisch)</a:t>
            </a:r>
            <a:r>
              <a:rPr lang="cs-CZ" dirty="0" smtClean="0"/>
              <a:t>;</a:t>
            </a:r>
            <a:r>
              <a:rPr lang="de-DE" dirty="0" smtClean="0"/>
              <a:t> </a:t>
            </a:r>
            <a:endParaRPr lang="cs-CZ" dirty="0" smtClean="0"/>
          </a:p>
          <a:p>
            <a:pPr>
              <a:lnSpc>
                <a:spcPct val="80000"/>
              </a:lnSpc>
              <a:defRPr/>
            </a:pPr>
            <a:r>
              <a:rPr lang="de-DE" dirty="0" smtClean="0"/>
              <a:t>die Schulen dürfen nach ihren Möglichkeiten mit dem Fremdsprachenunterricht schon in der ersten Klasse anfangen</a:t>
            </a:r>
            <a:r>
              <a:rPr lang="cs-CZ" dirty="0" smtClean="0"/>
              <a:t>;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2. </a:t>
            </a:r>
            <a:r>
              <a:rPr lang="de-DE" dirty="0" smtClean="0"/>
              <a:t>Fremdsprache wird als Wahlfach angeboten</a:t>
            </a:r>
            <a:r>
              <a:rPr lang="cs-CZ" dirty="0" smtClean="0"/>
              <a:t> (</a:t>
            </a:r>
            <a:r>
              <a:rPr lang="cs-CZ" dirty="0" err="1" smtClean="0"/>
              <a:t>andere</a:t>
            </a:r>
            <a:r>
              <a:rPr lang="cs-CZ" dirty="0" smtClean="0"/>
              <a:t> </a:t>
            </a:r>
            <a:r>
              <a:rPr lang="de-DE" dirty="0" smtClean="0"/>
              <a:t>Wahlfächer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bevorzugt</a:t>
            </a:r>
            <a:r>
              <a:rPr lang="cs-CZ" dirty="0" smtClean="0"/>
              <a:t>); </a:t>
            </a:r>
            <a:r>
              <a:rPr lang="de-DE" dirty="0" smtClean="0"/>
              <a:t> </a:t>
            </a:r>
            <a:endParaRPr lang="cs-CZ" dirty="0" smtClean="0"/>
          </a:p>
          <a:p>
            <a:pPr>
              <a:lnSpc>
                <a:spcPct val="80000"/>
              </a:lnSpc>
              <a:defRPr/>
            </a:pPr>
            <a:r>
              <a:rPr lang="de-DE" b="1" dirty="0" smtClean="0"/>
              <a:t>Ausnahmen</a:t>
            </a:r>
            <a:r>
              <a:rPr lang="cs-CZ" b="1" dirty="0" smtClean="0"/>
              <a:t>: </a:t>
            </a:r>
            <a:r>
              <a:rPr lang="de-DE" dirty="0" smtClean="0"/>
              <a:t>die Grundschulen mit erweitertem Fremdsprachenunterricht, wo zwei Fremdsprachen obligatorisch unterrichtet werden</a:t>
            </a:r>
            <a:endParaRPr lang="cs-CZ" dirty="0" smtClean="0"/>
          </a:p>
          <a:p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3600" dirty="0" smtClean="0"/>
              <a:t>Bildungsstandards </a:t>
            </a:r>
            <a:r>
              <a:rPr lang="de-DE" sz="3600" dirty="0" smtClean="0">
                <a:cs typeface="Arial" charset="0"/>
              </a:rPr>
              <a:t>→ Unterrichtspraxis</a:t>
            </a:r>
            <a:endParaRPr lang="de-D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1991 </a:t>
            </a:r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Deutsch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erste</a:t>
            </a:r>
            <a:r>
              <a:rPr lang="cs-CZ" dirty="0" smtClean="0"/>
              <a:t> </a:t>
            </a:r>
            <a:r>
              <a:rPr lang="cs-CZ" dirty="0" err="1" smtClean="0"/>
              <a:t>Fremdsprache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600" dirty="0" err="1" smtClean="0"/>
              <a:t>vgl</a:t>
            </a:r>
            <a:r>
              <a:rPr lang="cs-CZ" sz="1600" dirty="0" smtClean="0"/>
              <a:t>. </a:t>
            </a:r>
            <a:r>
              <a:rPr lang="cs-CZ" sz="1600" dirty="0" err="1" smtClean="0"/>
              <a:t>Andrášová</a:t>
            </a:r>
            <a:r>
              <a:rPr lang="cs-CZ" sz="1600" dirty="0" smtClean="0"/>
              <a:t>, 2011</a:t>
            </a:r>
            <a:endParaRPr lang="de-DE" dirty="0"/>
          </a:p>
        </p:txBody>
      </p:sp>
      <p:graphicFrame>
        <p:nvGraphicFramePr>
          <p:cNvPr id="4" name="Graf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Deutsch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erste</a:t>
            </a:r>
            <a:r>
              <a:rPr lang="cs-CZ" dirty="0" smtClean="0"/>
              <a:t> </a:t>
            </a:r>
            <a:r>
              <a:rPr lang="cs-CZ" dirty="0" err="1" smtClean="0"/>
              <a:t>Fremdsprache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600" dirty="0" err="1" smtClean="0"/>
              <a:t>vgl</a:t>
            </a:r>
            <a:r>
              <a:rPr lang="cs-CZ" sz="1600" dirty="0" smtClean="0"/>
              <a:t>. </a:t>
            </a:r>
            <a:r>
              <a:rPr lang="cs-CZ" sz="1600" dirty="0" err="1" smtClean="0"/>
              <a:t>Andrašova</a:t>
            </a:r>
            <a:r>
              <a:rPr lang="cs-CZ" sz="1600" dirty="0" smtClean="0"/>
              <a:t> 2011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7544" y="2132856"/>
          <a:ext cx="8363270" cy="38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654"/>
                <a:gridCol w="1672654"/>
                <a:gridCol w="1672654"/>
                <a:gridCol w="1672654"/>
                <a:gridCol w="1672654"/>
              </a:tblGrid>
              <a:tr h="55436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Sprache</a:t>
                      </a:r>
                      <a:r>
                        <a:rPr lang="cs-CZ" dirty="0" smtClean="0"/>
                        <a:t>/</a:t>
                      </a:r>
                      <a:r>
                        <a:rPr lang="cs-CZ" dirty="0" err="1" smtClean="0"/>
                        <a:t>Jahr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2000/2001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2005/06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2008/09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2009/10</a:t>
                      </a:r>
                      <a:endParaRPr lang="de-DE" dirty="0"/>
                    </a:p>
                  </a:txBody>
                  <a:tcPr/>
                </a:tc>
              </a:tr>
              <a:tr h="55436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Englisch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432 920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503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215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616 632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618 142</a:t>
                      </a:r>
                    </a:p>
                  </a:txBody>
                  <a:tcPr/>
                </a:tc>
              </a:tr>
              <a:tr h="554360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Deutsch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298 285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166 808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117 721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111 196</a:t>
                      </a:r>
                    </a:p>
                  </a:txBody>
                  <a:tcPr/>
                </a:tc>
              </a:tr>
              <a:tr h="55436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Französisch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7 890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7 250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7 369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6 897</a:t>
                      </a:r>
                    </a:p>
                  </a:txBody>
                  <a:tcPr/>
                </a:tc>
              </a:tr>
              <a:tr h="55436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Russisch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1 035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5 657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13 763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19 378</a:t>
                      </a:r>
                    </a:p>
                  </a:txBody>
                  <a:tcPr/>
                </a:tc>
              </a:tr>
              <a:tr h="55436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Spanisch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553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1 235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1 538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1 805</a:t>
                      </a:r>
                    </a:p>
                  </a:txBody>
                  <a:tcPr/>
                </a:tc>
              </a:tr>
              <a:tr h="55436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Italienisch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22</a:t>
                      </a:r>
                      <a:r>
                        <a:rPr lang="cs-CZ" baseline="0" dirty="0" smtClean="0"/>
                        <a:t>                         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44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156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169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de-DE" dirty="0" smtClean="0"/>
              <a:t>Fremdsprachen an tschechischen </a:t>
            </a:r>
            <a:r>
              <a:rPr lang="cs-CZ" dirty="0" err="1" smtClean="0"/>
              <a:t>Grunds</a:t>
            </a:r>
            <a:r>
              <a:rPr lang="de-DE" dirty="0" err="1" smtClean="0"/>
              <a:t>chulen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err="1" smtClean="0"/>
              <a:t>Quelle</a:t>
            </a:r>
            <a:r>
              <a:rPr lang="cs-CZ" sz="1800" dirty="0" smtClean="0"/>
              <a:t>: www.</a:t>
            </a:r>
            <a:r>
              <a:rPr lang="cs-CZ" sz="1800" dirty="0" err="1" smtClean="0"/>
              <a:t>uiv.cz</a:t>
            </a:r>
            <a:r>
              <a:rPr lang="de-DE" sz="4800" dirty="0" smtClean="0"/>
              <a:t>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Symbol" pitchFamily="18" charset="2"/>
              <a:buChar char=""/>
              <a:defRPr/>
            </a:pPr>
            <a:r>
              <a:rPr lang="de-DE" dirty="0" smtClean="0">
                <a:sym typeface="Wingdings" pitchFamily="2" charset="2"/>
              </a:rPr>
              <a:t>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hoffnunsgsvolles</a:t>
            </a:r>
            <a:r>
              <a:rPr lang="cs-CZ" dirty="0" smtClean="0"/>
              <a:t> </a:t>
            </a:r>
            <a:r>
              <a:rPr lang="cs-CZ" dirty="0" err="1" smtClean="0"/>
              <a:t>Zukunftsbild</a:t>
            </a:r>
            <a:r>
              <a:rPr lang="cs-CZ" dirty="0" smtClean="0"/>
              <a:t> f</a:t>
            </a:r>
            <a:r>
              <a:rPr lang="de-DE" dirty="0" smtClean="0"/>
              <a:t>ür die Realisierung eines der Ziele der EU-Mehrsprachigkeitspolitik</a:t>
            </a:r>
            <a:r>
              <a:rPr lang="cs-CZ" dirty="0" smtClean="0"/>
              <a:t>:</a:t>
            </a:r>
            <a:r>
              <a:rPr lang="de-DE" dirty="0" smtClean="0"/>
              <a:t> </a:t>
            </a:r>
            <a:r>
              <a:rPr lang="cs-CZ" dirty="0" smtClean="0"/>
              <a:t>MS + 2 FS </a:t>
            </a:r>
            <a:r>
              <a:rPr lang="cs-CZ" dirty="0" err="1" smtClean="0"/>
              <a:t>an</a:t>
            </a:r>
            <a:r>
              <a:rPr lang="cs-CZ" dirty="0" smtClean="0"/>
              <a:t> der </a:t>
            </a:r>
            <a:r>
              <a:rPr lang="cs-CZ" dirty="0" err="1" smtClean="0"/>
              <a:t>Grundschule</a:t>
            </a:r>
            <a:r>
              <a:rPr lang="cs-CZ" dirty="0" smtClean="0"/>
              <a:t> (1.-9. </a:t>
            </a:r>
            <a:r>
              <a:rPr lang="cs-CZ" dirty="0" err="1" smtClean="0"/>
              <a:t>Klasse</a:t>
            </a:r>
            <a:r>
              <a:rPr lang="cs-CZ" dirty="0" smtClean="0"/>
              <a:t>)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cs-CZ" dirty="0" smtClean="0"/>
          </a:p>
          <a:p>
            <a:pPr algn="just">
              <a:lnSpc>
                <a:spcPct val="90000"/>
              </a:lnSpc>
              <a:buNone/>
              <a:defRPr/>
            </a:pPr>
            <a:r>
              <a:rPr lang="cs-CZ" dirty="0" smtClean="0"/>
              <a:t>  - </a:t>
            </a:r>
            <a:r>
              <a:rPr lang="de-DE" dirty="0" smtClean="0"/>
              <a:t>die Entscheidung des tschechischen Bildungsministeriums, dass ab dem Schuljahr 2012/2013 die zweite Fremdsprache (L3) als Pflichtfach an den Grundschulen ab dem 7.  Schuljahr eingeführt wird. </a:t>
            </a:r>
            <a:endParaRPr lang="cs-CZ" dirty="0" smtClean="0"/>
          </a:p>
          <a:p>
            <a:pPr algn="just">
              <a:lnSpc>
                <a:spcPct val="90000"/>
              </a:lnSpc>
              <a:buNone/>
              <a:defRPr/>
            </a:pPr>
            <a:endParaRPr lang="de-DE" dirty="0" smtClean="0"/>
          </a:p>
          <a:p>
            <a:pPr algn="just">
              <a:lnSpc>
                <a:spcPct val="90000"/>
              </a:lnSpc>
              <a:buFont typeface="Symbol" pitchFamily="18" charset="2"/>
              <a:buChar char=""/>
              <a:defRPr/>
            </a:pPr>
            <a:r>
              <a:rPr lang="de-DE" dirty="0" smtClean="0">
                <a:sym typeface="Wingdings" pitchFamily="2" charset="2"/>
              </a:rPr>
              <a:t></a:t>
            </a:r>
            <a:r>
              <a:rPr lang="cs-CZ" dirty="0" smtClean="0">
                <a:sym typeface="Wingdings" pitchFamily="2" charset="2"/>
              </a:rPr>
              <a:t>   </a:t>
            </a:r>
            <a:r>
              <a:rPr lang="de-DE" dirty="0" smtClean="0"/>
              <a:t>LEIDER wurde </a:t>
            </a:r>
            <a:r>
              <a:rPr lang="cs-CZ" dirty="0" err="1" smtClean="0"/>
              <a:t>diese</a:t>
            </a:r>
            <a:r>
              <a:rPr lang="cs-CZ" dirty="0" smtClean="0"/>
              <a:t> </a:t>
            </a:r>
            <a:r>
              <a:rPr lang="cs-CZ" dirty="0" err="1" smtClean="0"/>
              <a:t>Entscheidung</a:t>
            </a:r>
            <a:r>
              <a:rPr lang="de-DE" dirty="0" smtClean="0"/>
              <a:t> </a:t>
            </a:r>
            <a:r>
              <a:rPr lang="cs-CZ" dirty="0" err="1" smtClean="0"/>
              <a:t>noch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getroffen</a:t>
            </a:r>
            <a:r>
              <a:rPr lang="de-DE" dirty="0" smtClean="0"/>
              <a:t>.  </a:t>
            </a:r>
            <a:endParaRPr lang="cs-CZ" dirty="0" smtClean="0"/>
          </a:p>
          <a:p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Perspektive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i="1" dirty="0" err="1" smtClean="0"/>
              <a:t>Mehrsprachigkeit</a:t>
            </a:r>
            <a:r>
              <a:rPr lang="cs-CZ" i="1" dirty="0" smtClean="0"/>
              <a:t> </a:t>
            </a:r>
            <a:r>
              <a:rPr lang="cs-CZ" i="1" dirty="0" err="1" smtClean="0"/>
              <a:t>bedeutet</a:t>
            </a:r>
            <a:r>
              <a:rPr lang="cs-CZ" i="1" dirty="0" smtClean="0"/>
              <a:t> </a:t>
            </a:r>
            <a:r>
              <a:rPr lang="cs-CZ" i="1" dirty="0" err="1" smtClean="0"/>
              <a:t>die</a:t>
            </a:r>
            <a:r>
              <a:rPr lang="cs-CZ" i="1" dirty="0" smtClean="0"/>
              <a:t> </a:t>
            </a:r>
            <a:r>
              <a:rPr lang="cs-CZ" i="1" dirty="0" err="1" smtClean="0"/>
              <a:t>Verfügung</a:t>
            </a:r>
            <a:r>
              <a:rPr lang="cs-CZ" i="1" dirty="0" smtClean="0"/>
              <a:t> </a:t>
            </a:r>
            <a:r>
              <a:rPr lang="cs-CZ" i="1" dirty="0" err="1" smtClean="0"/>
              <a:t>über</a:t>
            </a:r>
            <a:r>
              <a:rPr lang="cs-CZ" i="1" dirty="0" smtClean="0"/>
              <a:t> </a:t>
            </a:r>
            <a:r>
              <a:rPr lang="cs-CZ" i="1" dirty="0" err="1" smtClean="0"/>
              <a:t>drei</a:t>
            </a:r>
            <a:r>
              <a:rPr lang="cs-CZ" i="1" dirty="0" smtClean="0"/>
              <a:t> oder </a:t>
            </a:r>
            <a:r>
              <a:rPr lang="cs-CZ" i="1" dirty="0" err="1" smtClean="0"/>
              <a:t>mehr</a:t>
            </a:r>
            <a:r>
              <a:rPr lang="cs-CZ" i="1" dirty="0" smtClean="0"/>
              <a:t> </a:t>
            </a:r>
            <a:r>
              <a:rPr lang="cs-CZ" i="1" dirty="0" err="1" smtClean="0"/>
              <a:t>Sprachen</a:t>
            </a:r>
            <a:r>
              <a:rPr lang="cs-CZ" i="1" dirty="0" smtClean="0"/>
              <a:t> </a:t>
            </a:r>
            <a:r>
              <a:rPr lang="cs-CZ" i="1" dirty="0" err="1" smtClean="0"/>
              <a:t>für</a:t>
            </a:r>
            <a:r>
              <a:rPr lang="cs-CZ" i="1" dirty="0" smtClean="0"/>
              <a:t> </a:t>
            </a:r>
            <a:r>
              <a:rPr lang="cs-CZ" i="1" dirty="0" err="1" smtClean="0"/>
              <a:t>gezielte</a:t>
            </a:r>
            <a:r>
              <a:rPr lang="cs-CZ" i="1" dirty="0" smtClean="0"/>
              <a:t> </a:t>
            </a:r>
            <a:r>
              <a:rPr lang="cs-CZ" i="1" dirty="0" err="1" smtClean="0"/>
              <a:t>kommunikative</a:t>
            </a:r>
            <a:r>
              <a:rPr lang="cs-CZ" i="1" dirty="0" smtClean="0"/>
              <a:t> </a:t>
            </a:r>
            <a:r>
              <a:rPr lang="cs-CZ" i="1" dirty="0" err="1" smtClean="0"/>
              <a:t>Zwecke</a:t>
            </a:r>
            <a:r>
              <a:rPr lang="cs-CZ" i="1" dirty="0" smtClean="0"/>
              <a:t> </a:t>
            </a:r>
            <a:r>
              <a:rPr lang="cs-CZ" i="1" dirty="0" err="1" smtClean="0"/>
              <a:t>innerhalb</a:t>
            </a:r>
            <a:r>
              <a:rPr lang="cs-CZ" i="1" dirty="0" smtClean="0"/>
              <a:t> </a:t>
            </a:r>
            <a:r>
              <a:rPr lang="cs-CZ" i="1" dirty="0" err="1" smtClean="0"/>
              <a:t>einer</a:t>
            </a:r>
            <a:r>
              <a:rPr lang="cs-CZ" i="1" dirty="0" smtClean="0"/>
              <a:t> oder </a:t>
            </a:r>
            <a:r>
              <a:rPr lang="cs-CZ" i="1" dirty="0" err="1" smtClean="0"/>
              <a:t>mehrerer</a:t>
            </a:r>
            <a:r>
              <a:rPr lang="cs-CZ" i="1" dirty="0" smtClean="0"/>
              <a:t> </a:t>
            </a:r>
            <a:r>
              <a:rPr lang="cs-CZ" i="1" dirty="0" err="1" smtClean="0"/>
              <a:t>Domänen</a:t>
            </a:r>
            <a:r>
              <a:rPr lang="cs-CZ" i="1" dirty="0" smtClean="0"/>
              <a:t>.“</a:t>
            </a:r>
          </a:p>
          <a:p>
            <a:r>
              <a:rPr lang="cs-CZ" dirty="0" err="1" smtClean="0"/>
              <a:t>Kriterien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Sprachenwahl</a:t>
            </a:r>
            <a:r>
              <a:rPr lang="cs-CZ" dirty="0" smtClean="0"/>
              <a:t>, Hierarchie</a:t>
            </a:r>
          </a:p>
          <a:p>
            <a:r>
              <a:rPr lang="cs-CZ" dirty="0" smtClean="0"/>
              <a:t>Migrant/-</a:t>
            </a:r>
            <a:r>
              <a:rPr lang="cs-CZ" dirty="0" err="1" smtClean="0"/>
              <a:t>innensprachen</a:t>
            </a:r>
            <a:r>
              <a:rPr lang="cs-CZ" dirty="0" smtClean="0"/>
              <a:t> in </a:t>
            </a:r>
            <a:r>
              <a:rPr lang="cs-CZ" dirty="0" err="1" smtClean="0"/>
              <a:t>Europa</a:t>
            </a:r>
            <a:r>
              <a:rPr lang="cs-CZ" dirty="0" smtClean="0"/>
              <a:t>: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Potenzial</a:t>
            </a:r>
            <a:endParaRPr lang="cs-CZ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Die </a:t>
            </a:r>
            <a:r>
              <a:rPr lang="cs-CZ" dirty="0" err="1" smtClean="0"/>
              <a:t>gelernte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natürliche</a:t>
            </a:r>
            <a:r>
              <a:rPr lang="cs-CZ" dirty="0" smtClean="0"/>
              <a:t> </a:t>
            </a:r>
            <a:r>
              <a:rPr lang="cs-CZ" dirty="0" err="1" smtClean="0"/>
              <a:t>Mehrsprachigkeit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de-DE" dirty="0" smtClean="0"/>
              <a:t>Instrument zur Datenerhebung: Fragebogen </a:t>
            </a:r>
          </a:p>
          <a:p>
            <a:r>
              <a:rPr lang="de-DE" dirty="0" smtClean="0"/>
              <a:t>2 Grundschulen (1. bis 9. Schulstufe) + 2 Gymnasien (mit 4-, 6- und jährigen Ausbildungsformen (6. – 13. Schulstufe)</a:t>
            </a:r>
          </a:p>
          <a:p>
            <a:r>
              <a:rPr lang="de-DE" dirty="0" smtClean="0"/>
              <a:t>1546 Befragte</a:t>
            </a:r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Untersuchung zur natürlichen</a:t>
            </a:r>
            <a:r>
              <a:rPr lang="cs-CZ" dirty="0" smtClean="0"/>
              <a:t> </a:t>
            </a:r>
            <a:r>
              <a:rPr lang="de-DE" dirty="0" smtClean="0"/>
              <a:t>Mehrsprachigkeit an vier Brünner Schulen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536" y="1209576"/>
          <a:ext cx="8229600" cy="5917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738456"/>
                <a:gridCol w="1872208"/>
                <a:gridCol w="1440160"/>
                <a:gridCol w="1532856"/>
              </a:tblGrid>
              <a:tr h="82750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MUTTERSPRACHE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UMGANGSSPRACHE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Mit</a:t>
                      </a:r>
                      <a:r>
                        <a:rPr lang="cs-CZ" sz="1400" dirty="0" smtClean="0"/>
                        <a:t> VERWANDTEN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OMA/DORT GELEBT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Slowakisch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Vietnamesisch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Russisch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Deutsch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Ukrainisch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Englisch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Romanes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Französisch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Italienisch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Arabisch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Kroatisch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Türkisch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Serbisch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Autofit/>
          </a:bodyPr>
          <a:lstStyle/>
          <a:p>
            <a:r>
              <a:rPr lang="de-DE" sz="3600" dirty="0" smtClean="0"/>
              <a:t>Erhobene Erst-, Umgangs- und Fremdsprachen </a:t>
            </a:r>
            <a:endParaRPr lang="de-D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Sprachenpolitik und Bildungsziele in Europa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Ein kurzer Exkurs in die Geschichte der  tschechischen Sprachenbildungspolitik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Aktueller Stand der Sprachenbildungspolitik und  Mehrsprachigkeit</a:t>
            </a:r>
            <a:r>
              <a:rPr lang="cs-CZ" dirty="0" smtClean="0"/>
              <a:t> </a:t>
            </a:r>
            <a:r>
              <a:rPr lang="de-DE" dirty="0" smtClean="0"/>
              <a:t>in Tschechien</a:t>
            </a:r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Struktur des Beitrages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Konstruktive Kritik der Sprachenpolitik</a:t>
            </a:r>
            <a:endParaRPr lang="cs-CZ" dirty="0" smtClean="0"/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Fremdsprachenlehrer/-innen Aus- und Fortbildung</a:t>
            </a:r>
            <a:r>
              <a:rPr lang="cs-CZ" dirty="0" smtClean="0"/>
              <a:t> in der </a:t>
            </a:r>
            <a:r>
              <a:rPr lang="de-DE" dirty="0" smtClean="0"/>
              <a:t>Mehrsprachigkeitsdidaktik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Öffentlichkeit über Ziele und Formen der Mehrsprachigkeit informieren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Zusammenfassung und Ausblick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 smtClean="0"/>
              <a:t>Ehlich</a:t>
            </a:r>
            <a:r>
              <a:rPr lang="cs-CZ" dirty="0" smtClean="0"/>
              <a:t>, </a:t>
            </a:r>
            <a:r>
              <a:rPr lang="cs-CZ" dirty="0" err="1" smtClean="0"/>
              <a:t>Konrad</a:t>
            </a:r>
            <a:r>
              <a:rPr lang="cs-CZ" dirty="0" smtClean="0"/>
              <a:t> / Schubert, </a:t>
            </a:r>
            <a:r>
              <a:rPr lang="cs-CZ" dirty="0" err="1" smtClean="0"/>
              <a:t>Venanz</a:t>
            </a:r>
            <a:r>
              <a:rPr lang="cs-CZ" dirty="0" smtClean="0"/>
              <a:t> (</a:t>
            </a:r>
            <a:r>
              <a:rPr lang="cs-CZ" dirty="0" err="1" smtClean="0"/>
              <a:t>Hg</a:t>
            </a:r>
            <a:r>
              <a:rPr lang="cs-CZ" dirty="0" smtClean="0"/>
              <a:t>.): </a:t>
            </a:r>
            <a:r>
              <a:rPr lang="cs-CZ" i="1" dirty="0" err="1" smtClean="0"/>
              <a:t>Sprachen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Sprachenpolitik</a:t>
            </a:r>
            <a:r>
              <a:rPr lang="cs-CZ" i="1" dirty="0" smtClean="0"/>
              <a:t> in </a:t>
            </a:r>
            <a:r>
              <a:rPr lang="cs-CZ" i="1" dirty="0" err="1" smtClean="0"/>
              <a:t>Europa</a:t>
            </a:r>
            <a:r>
              <a:rPr lang="cs-CZ" i="1" dirty="0" smtClean="0"/>
              <a:t>, </a:t>
            </a:r>
            <a:r>
              <a:rPr lang="cs-CZ" dirty="0" err="1" smtClean="0"/>
              <a:t>Tübingen</a:t>
            </a:r>
            <a:r>
              <a:rPr lang="cs-CZ" dirty="0" smtClean="0"/>
              <a:t>: </a:t>
            </a:r>
            <a:r>
              <a:rPr lang="cs-CZ" dirty="0" err="1" smtClean="0"/>
              <a:t>Staufenburg</a:t>
            </a:r>
            <a:r>
              <a:rPr lang="cs-CZ" dirty="0" smtClean="0"/>
              <a:t>, 2008.</a:t>
            </a:r>
          </a:p>
          <a:p>
            <a:r>
              <a:rPr lang="cs-CZ" dirty="0" smtClean="0"/>
              <a:t>GERR: </a:t>
            </a:r>
            <a:r>
              <a:rPr lang="cs-CZ" i="1" dirty="0" err="1" smtClean="0"/>
              <a:t>Gemeinsamer</a:t>
            </a:r>
            <a:r>
              <a:rPr lang="cs-CZ" i="1" dirty="0" smtClean="0"/>
              <a:t> </a:t>
            </a:r>
            <a:r>
              <a:rPr lang="cs-CZ" i="1" dirty="0" err="1" smtClean="0"/>
              <a:t>europäischer</a:t>
            </a:r>
            <a:r>
              <a:rPr lang="cs-CZ" i="1" dirty="0" smtClean="0"/>
              <a:t> </a:t>
            </a:r>
            <a:r>
              <a:rPr lang="cs-CZ" i="1" dirty="0" err="1" smtClean="0"/>
              <a:t>Referenzrahmen</a:t>
            </a:r>
            <a:r>
              <a:rPr lang="cs-CZ" i="1" dirty="0" smtClean="0"/>
              <a:t>: </a:t>
            </a:r>
            <a:r>
              <a:rPr lang="cs-CZ" dirty="0" smtClean="0"/>
              <a:t>http:www.</a:t>
            </a:r>
            <a:r>
              <a:rPr lang="cs-CZ" dirty="0" err="1" smtClean="0"/>
              <a:t>goethe.de</a:t>
            </a:r>
            <a:r>
              <a:rPr lang="cs-CZ" dirty="0" smtClean="0"/>
              <a:t>/z/50/</a:t>
            </a:r>
            <a:r>
              <a:rPr lang="cs-CZ" dirty="0" err="1" smtClean="0"/>
              <a:t>commeuro</a:t>
            </a:r>
            <a:r>
              <a:rPr lang="cs-CZ" dirty="0" smtClean="0"/>
              <a:t>/</a:t>
            </a:r>
            <a:r>
              <a:rPr lang="cs-CZ" dirty="0" err="1" smtClean="0"/>
              <a:t>deindex.htm</a:t>
            </a:r>
            <a:r>
              <a:rPr lang="cs-CZ" dirty="0" smtClean="0"/>
              <a:t> (27.10.11).</a:t>
            </a:r>
          </a:p>
          <a:p>
            <a:r>
              <a:rPr lang="cs-CZ" dirty="0" smtClean="0"/>
              <a:t>Janíková, </a:t>
            </a:r>
            <a:r>
              <a:rPr lang="cs-CZ" dirty="0" err="1" smtClean="0"/>
              <a:t>Věra</a:t>
            </a:r>
            <a:r>
              <a:rPr lang="cs-CZ" dirty="0" smtClean="0"/>
              <a:t>/</a:t>
            </a:r>
            <a:r>
              <a:rPr lang="cs-CZ" dirty="0" err="1" smtClean="0"/>
              <a:t>Sorger</a:t>
            </a:r>
            <a:r>
              <a:rPr lang="cs-CZ" dirty="0" smtClean="0"/>
              <a:t>, Brigitte (</a:t>
            </a:r>
            <a:r>
              <a:rPr lang="cs-CZ" dirty="0" err="1" smtClean="0"/>
              <a:t>Hg</a:t>
            </a:r>
            <a:r>
              <a:rPr lang="cs-CZ" dirty="0" smtClean="0"/>
              <a:t>.): </a:t>
            </a:r>
            <a:r>
              <a:rPr lang="cs-CZ" i="1" dirty="0" smtClean="0"/>
              <a:t>Didaktik des </a:t>
            </a:r>
            <a:r>
              <a:rPr lang="cs-CZ" i="1" dirty="0" err="1" smtClean="0"/>
              <a:t>Deutschen</a:t>
            </a:r>
            <a:r>
              <a:rPr lang="cs-CZ" i="1" dirty="0" smtClean="0"/>
              <a:t> </a:t>
            </a:r>
            <a:r>
              <a:rPr lang="cs-CZ" i="1" dirty="0" err="1" smtClean="0"/>
              <a:t>als</a:t>
            </a:r>
            <a:r>
              <a:rPr lang="cs-CZ" i="1" dirty="0" smtClean="0"/>
              <a:t> </a:t>
            </a:r>
            <a:r>
              <a:rPr lang="cs-CZ" i="1" dirty="0" err="1" smtClean="0"/>
              <a:t>Fremdsprache</a:t>
            </a:r>
            <a:r>
              <a:rPr lang="cs-CZ" i="1" dirty="0" smtClean="0"/>
              <a:t> </a:t>
            </a:r>
            <a:r>
              <a:rPr lang="cs-CZ" i="1" dirty="0" err="1" smtClean="0"/>
              <a:t>im</a:t>
            </a:r>
            <a:r>
              <a:rPr lang="cs-CZ" i="1" dirty="0" smtClean="0"/>
              <a:t> </a:t>
            </a:r>
            <a:r>
              <a:rPr lang="cs-CZ" i="1" dirty="0" err="1" smtClean="0"/>
              <a:t>veränderten</a:t>
            </a:r>
            <a:r>
              <a:rPr lang="cs-CZ" i="1" dirty="0" smtClean="0"/>
              <a:t> </a:t>
            </a:r>
            <a:r>
              <a:rPr lang="cs-CZ" i="1" dirty="0" err="1" smtClean="0"/>
              <a:t>sprachenpolitischen</a:t>
            </a:r>
            <a:r>
              <a:rPr lang="cs-CZ" i="1" dirty="0" smtClean="0"/>
              <a:t> Kontext nach der </a:t>
            </a:r>
            <a:r>
              <a:rPr lang="cs-CZ" i="1" dirty="0" err="1" smtClean="0"/>
              <a:t>Bologna</a:t>
            </a:r>
            <a:r>
              <a:rPr lang="cs-CZ" i="1" dirty="0" smtClean="0"/>
              <a:t>-</a:t>
            </a:r>
            <a:r>
              <a:rPr lang="cs-CZ" i="1" dirty="0" err="1" smtClean="0"/>
              <a:t>Reform</a:t>
            </a:r>
            <a:r>
              <a:rPr lang="cs-CZ" dirty="0" smtClean="0"/>
              <a:t>, Brno: Tribun, 2011.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Janíková, Věra /</a:t>
            </a:r>
            <a:r>
              <a:rPr lang="cs-CZ" dirty="0" err="1" smtClean="0"/>
              <a:t>Sorger</a:t>
            </a:r>
            <a:r>
              <a:rPr lang="cs-CZ" dirty="0" smtClean="0"/>
              <a:t>, Brigitte (</a:t>
            </a:r>
            <a:r>
              <a:rPr lang="cs-CZ" dirty="0" err="1" smtClean="0"/>
              <a:t>Hg</a:t>
            </a:r>
            <a:r>
              <a:rPr lang="cs-CZ" dirty="0" smtClean="0"/>
              <a:t>.): </a:t>
            </a:r>
            <a:r>
              <a:rPr lang="cs-CZ" i="1" dirty="0" err="1" smtClean="0"/>
              <a:t>Mehrsprachigkeit</a:t>
            </a:r>
            <a:r>
              <a:rPr lang="cs-CZ" i="1" dirty="0" smtClean="0"/>
              <a:t> in der </a:t>
            </a:r>
            <a:r>
              <a:rPr lang="cs-CZ" i="1" dirty="0" err="1" smtClean="0"/>
              <a:t>Tschechischen</a:t>
            </a:r>
            <a:r>
              <a:rPr lang="cs-CZ" i="1" dirty="0" smtClean="0"/>
              <a:t> Republik </a:t>
            </a:r>
            <a:r>
              <a:rPr lang="cs-CZ" i="1" dirty="0" err="1" smtClean="0"/>
              <a:t>am</a:t>
            </a:r>
            <a:r>
              <a:rPr lang="cs-CZ" i="1" dirty="0" smtClean="0"/>
              <a:t> </a:t>
            </a:r>
            <a:r>
              <a:rPr lang="cs-CZ" i="1" dirty="0" err="1" smtClean="0"/>
              <a:t>Beispiel</a:t>
            </a:r>
            <a:r>
              <a:rPr lang="cs-CZ" i="1" dirty="0" smtClean="0"/>
              <a:t> </a:t>
            </a:r>
            <a:r>
              <a:rPr lang="cs-CZ" i="1" dirty="0" err="1" smtClean="0"/>
              <a:t>Deutsch</a:t>
            </a:r>
            <a:r>
              <a:rPr lang="cs-CZ" i="1" dirty="0" smtClean="0"/>
              <a:t> nach </a:t>
            </a:r>
            <a:r>
              <a:rPr lang="cs-CZ" i="1" dirty="0" err="1" smtClean="0"/>
              <a:t>Englisch</a:t>
            </a:r>
            <a:r>
              <a:rPr lang="cs-CZ" dirty="0" smtClean="0"/>
              <a:t>, Brno: Tribun, 2011.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Neuner</a:t>
            </a:r>
            <a:r>
              <a:rPr lang="cs-CZ" dirty="0" smtClean="0"/>
              <a:t>, </a:t>
            </a:r>
            <a:r>
              <a:rPr lang="cs-CZ" dirty="0" err="1" smtClean="0"/>
              <a:t>Gerhard</a:t>
            </a:r>
            <a:r>
              <a:rPr lang="cs-CZ" dirty="0" smtClean="0"/>
              <a:t>/ </a:t>
            </a:r>
            <a:r>
              <a:rPr lang="cs-CZ" dirty="0" err="1" smtClean="0"/>
              <a:t>Hufeisen</a:t>
            </a:r>
            <a:r>
              <a:rPr lang="cs-CZ" dirty="0" smtClean="0"/>
              <a:t>, </a:t>
            </a:r>
            <a:r>
              <a:rPr lang="cs-CZ" dirty="0" err="1" smtClean="0"/>
              <a:t>Britta</a:t>
            </a:r>
            <a:r>
              <a:rPr lang="cs-CZ" dirty="0" smtClean="0"/>
              <a:t> /</a:t>
            </a:r>
            <a:r>
              <a:rPr lang="cs-CZ" dirty="0" err="1" smtClean="0"/>
              <a:t>Kursiša</a:t>
            </a:r>
            <a:r>
              <a:rPr lang="cs-CZ" dirty="0" smtClean="0"/>
              <a:t>, Anta / Marx, </a:t>
            </a:r>
            <a:r>
              <a:rPr lang="cs-CZ" dirty="0" err="1" smtClean="0"/>
              <a:t>Nicole</a:t>
            </a:r>
            <a:r>
              <a:rPr lang="cs-CZ" dirty="0" smtClean="0"/>
              <a:t> u.a.: </a:t>
            </a:r>
            <a:r>
              <a:rPr lang="cs-CZ" i="1" dirty="0" err="1" smtClean="0"/>
              <a:t>Deutsch</a:t>
            </a:r>
            <a:r>
              <a:rPr lang="cs-CZ" i="1" dirty="0" smtClean="0"/>
              <a:t> </a:t>
            </a:r>
            <a:r>
              <a:rPr lang="cs-CZ" i="1" dirty="0" err="1" smtClean="0"/>
              <a:t>als</a:t>
            </a:r>
            <a:r>
              <a:rPr lang="cs-CZ" i="1" dirty="0" smtClean="0"/>
              <a:t> </a:t>
            </a:r>
            <a:r>
              <a:rPr lang="cs-CZ" i="1" dirty="0" err="1" smtClean="0"/>
              <a:t>zweite</a:t>
            </a:r>
            <a:r>
              <a:rPr lang="cs-CZ" i="1" dirty="0" smtClean="0"/>
              <a:t> </a:t>
            </a:r>
            <a:r>
              <a:rPr lang="cs-CZ" i="1" dirty="0" err="1" smtClean="0"/>
              <a:t>Fremdsprache</a:t>
            </a:r>
            <a:r>
              <a:rPr lang="cs-CZ" dirty="0" smtClean="0"/>
              <a:t>, </a:t>
            </a:r>
            <a:r>
              <a:rPr lang="cs-CZ" dirty="0" err="1" smtClean="0"/>
              <a:t>München</a:t>
            </a:r>
            <a:r>
              <a:rPr lang="cs-CZ" dirty="0" smtClean="0"/>
              <a:t>: </a:t>
            </a:r>
            <a:r>
              <a:rPr lang="cs-CZ" dirty="0" err="1" smtClean="0"/>
              <a:t>Langenscheidt</a:t>
            </a:r>
            <a:r>
              <a:rPr lang="cs-CZ" dirty="0" smtClean="0"/>
              <a:t>, 2009.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Krumm</a:t>
            </a:r>
            <a:r>
              <a:rPr lang="cs-CZ" dirty="0" smtClean="0"/>
              <a:t>, Hans, </a:t>
            </a:r>
            <a:r>
              <a:rPr lang="cs-CZ" dirty="0" err="1" smtClean="0"/>
              <a:t>Jürgen</a:t>
            </a:r>
            <a:r>
              <a:rPr lang="cs-CZ" dirty="0" smtClean="0"/>
              <a:t>: </a:t>
            </a:r>
            <a:r>
              <a:rPr lang="cs-CZ" i="1" dirty="0" err="1" smtClean="0"/>
              <a:t>Mehrsprachigkeit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Politik – </a:t>
            </a:r>
            <a:r>
              <a:rPr lang="cs-CZ" i="1" dirty="0" err="1" smtClean="0"/>
              <a:t>Mehrsprachigkeitspolitik</a:t>
            </a:r>
            <a:r>
              <a:rPr lang="cs-CZ" i="1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/>
              <a:t>http:://www.</a:t>
            </a:r>
            <a:r>
              <a:rPr lang="cs-CZ" i="1" dirty="0" err="1" smtClean="0"/>
              <a:t>goethe.de</a:t>
            </a:r>
            <a:r>
              <a:rPr lang="cs-CZ" i="1" dirty="0" smtClean="0"/>
              <a:t>/ges/</a:t>
            </a:r>
            <a:r>
              <a:rPr lang="cs-CZ" i="1" dirty="0" err="1" smtClean="0"/>
              <a:t>spa</a:t>
            </a:r>
            <a:r>
              <a:rPr lang="cs-CZ" i="1" dirty="0" smtClean="0"/>
              <a:t>/</a:t>
            </a:r>
            <a:r>
              <a:rPr lang="cs-CZ" i="1" dirty="0" err="1" smtClean="0"/>
              <a:t>prj</a:t>
            </a:r>
            <a:r>
              <a:rPr lang="cs-CZ" i="1" dirty="0" smtClean="0"/>
              <a:t>/</a:t>
            </a:r>
            <a:r>
              <a:rPr lang="cs-CZ" i="1" dirty="0" err="1" smtClean="0"/>
              <a:t>sog</a:t>
            </a:r>
            <a:r>
              <a:rPr lang="cs-CZ" i="1" dirty="0" smtClean="0"/>
              <a:t>/</a:t>
            </a:r>
            <a:r>
              <a:rPr lang="cs-CZ" i="1" dirty="0" err="1" smtClean="0"/>
              <a:t>mup</a:t>
            </a:r>
            <a:r>
              <a:rPr lang="cs-CZ" i="1" dirty="0" smtClean="0"/>
              <a:t>/de2984045.htm. (19.9. 2011).</a:t>
            </a:r>
          </a:p>
          <a:p>
            <a:pPr>
              <a:buFont typeface="Wingdings" pitchFamily="2" charset="2"/>
              <a:buChar char="Ø"/>
            </a:pPr>
            <a:endParaRPr lang="cs-CZ" i="1" dirty="0" smtClean="0"/>
          </a:p>
          <a:p>
            <a:endParaRPr lang="de-DE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</a:t>
            </a:r>
            <a:endParaRPr lang="de-D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29969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Vielen</a:t>
            </a:r>
            <a:r>
              <a:rPr lang="cs-CZ" dirty="0" smtClean="0"/>
              <a:t> </a:t>
            </a:r>
            <a:r>
              <a:rPr lang="cs-CZ" dirty="0" err="1" smtClean="0"/>
              <a:t>Dank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Ihre</a:t>
            </a:r>
            <a:r>
              <a:rPr lang="cs-CZ" dirty="0" smtClean="0"/>
              <a:t> </a:t>
            </a:r>
            <a:r>
              <a:rPr lang="cs-CZ" dirty="0" err="1" smtClean="0"/>
              <a:t>Aufmerksamkeit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endParaRPr lang="cs-CZ" dirty="0" smtClean="0"/>
          </a:p>
          <a:p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Fremdsprachen an tschechischen Schulen</a:t>
            </a:r>
            <a:r>
              <a:rPr lang="de-DE" sz="4800" dirty="0" smtClean="0"/>
              <a:t> </a:t>
            </a:r>
            <a:endParaRPr lang="de-DE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827584" y="1916832"/>
          <a:ext cx="7560840" cy="391363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01427"/>
                <a:gridCol w="2559413"/>
              </a:tblGrid>
              <a:tr h="1537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Sprachen</a:t>
                      </a:r>
                      <a:r>
                        <a:rPr kumimoji="0" lang="cs-CZ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(</a:t>
                      </a:r>
                      <a:r>
                        <a:rPr kumimoji="0" lang="cs-CZ" sz="2400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Grundschule</a:t>
                      </a:r>
                      <a:r>
                        <a:rPr kumimoji="0" lang="cs-CZ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Stand zum 30.9.1999; Quelle: </a:t>
                      </a:r>
                      <a:r>
                        <a:rPr kumimoji="0" lang="de-DE" sz="2400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Houska</a:t>
                      </a:r>
                      <a:r>
                        <a:rPr kumimoji="0" lang="de-DE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2001/2002: 98</a:t>
                      </a:r>
                      <a:endParaRPr kumimoji="0" lang="cs-CZ" sz="240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  <a:p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400" dirty="0"/>
                    </a:p>
                  </a:txBody>
                  <a:tcPr/>
                </a:tc>
              </a:tr>
              <a:tr h="427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Englisch</a:t>
                      </a:r>
                      <a:endParaRPr lang="de-DE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de-DE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55,22</a:t>
                      </a:r>
                      <a:endParaRPr lang="de-DE" sz="2400" dirty="0"/>
                    </a:p>
                  </a:txBody>
                  <a:tcPr/>
                </a:tc>
              </a:tr>
              <a:tr h="427024">
                <a:tc>
                  <a:txBody>
                    <a:bodyPr/>
                    <a:lstStyle/>
                    <a:p>
                      <a:r>
                        <a:rPr kumimoji="0" lang="de-DE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Deutsch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43,48</a:t>
                      </a:r>
                      <a:endParaRPr lang="de-DE" sz="2400" dirty="0" smtClean="0"/>
                    </a:p>
                  </a:txBody>
                  <a:tcPr/>
                </a:tc>
              </a:tr>
              <a:tr h="427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Französisch</a:t>
                      </a:r>
                      <a:r>
                        <a:rPr kumimoji="0" lang="cs-CZ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de-DE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1,10</a:t>
                      </a:r>
                      <a:endParaRPr lang="de-DE" sz="2400" dirty="0"/>
                    </a:p>
                  </a:txBody>
                  <a:tcPr/>
                </a:tc>
              </a:tr>
              <a:tr h="427024">
                <a:tc>
                  <a:txBody>
                    <a:bodyPr/>
                    <a:lstStyle/>
                    <a:p>
                      <a:r>
                        <a:rPr kumimoji="0" lang="de-DE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Russisch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de-DE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0,13</a:t>
                      </a:r>
                      <a:endParaRPr lang="de-DE" sz="2400" dirty="0"/>
                    </a:p>
                  </a:txBody>
                  <a:tcPr/>
                </a:tc>
              </a:tr>
              <a:tr h="427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Spanisch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de-D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0,07</a:t>
                      </a:r>
                      <a:endParaRPr lang="de-DE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r>
              <a:rPr lang="cs-CZ" sz="2800" dirty="0" smtClean="0"/>
              <a:t>In der </a:t>
            </a:r>
            <a:r>
              <a:rPr lang="de-DE" sz="2800" dirty="0" smtClean="0"/>
              <a:t>EU: eine große Vielfalt von Sprachen</a:t>
            </a:r>
          </a:p>
          <a:p>
            <a:r>
              <a:rPr lang="de-DE" sz="2800" dirty="0" smtClean="0"/>
              <a:t>gegenseitige Verständigung, Sprachbarrieren abbauen</a:t>
            </a:r>
            <a:endParaRPr lang="cs-CZ" sz="2800" dirty="0" smtClean="0"/>
          </a:p>
          <a:p>
            <a:r>
              <a:rPr lang="de-DE" sz="2800" dirty="0" smtClean="0"/>
              <a:t>Die Union achtet die Vielfalt der Kulturen, Religionen und Sprachen (</a:t>
            </a:r>
            <a:r>
              <a:rPr lang="cs-CZ" sz="2800" dirty="0" err="1" smtClean="0"/>
              <a:t>Artikel</a:t>
            </a:r>
            <a:r>
              <a:rPr lang="cs-CZ" sz="2800" dirty="0" smtClean="0"/>
              <a:t> 22</a:t>
            </a:r>
            <a:r>
              <a:rPr lang="de-DE" sz="2800" dirty="0" smtClean="0"/>
              <a:t>)</a:t>
            </a:r>
            <a:endParaRPr lang="cs-CZ" sz="2800" dirty="0" smtClean="0"/>
          </a:p>
          <a:p>
            <a:r>
              <a:rPr lang="de-DE" sz="2800" dirty="0" smtClean="0"/>
              <a:t>Charta der Regional- und Minderheitensprachen des Europarates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 smtClean="0"/>
              <a:t>Europäische</a:t>
            </a:r>
            <a:r>
              <a:rPr lang="cs-CZ" sz="4000" dirty="0" smtClean="0"/>
              <a:t> </a:t>
            </a:r>
            <a:r>
              <a:rPr lang="de-DE" sz="4000" dirty="0" smtClean="0"/>
              <a:t>Sprachenpolitik</a:t>
            </a:r>
            <a:r>
              <a:rPr lang="cs-CZ" sz="4000" dirty="0" smtClean="0"/>
              <a:t> </a:t>
            </a:r>
            <a:r>
              <a:rPr lang="de-DE" sz="4000" dirty="0" smtClean="0"/>
              <a:t/>
            </a:r>
            <a:br>
              <a:rPr lang="de-DE" sz="4000" dirty="0" smtClean="0"/>
            </a:br>
            <a:endParaRPr lang="de-D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Das Ziel : Mehrsprachigkeit der EU-Bürger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de-DE" sz="3000" dirty="0" smtClean="0"/>
              <a:t>Empfehlungen vom Europarat (2002):</a:t>
            </a:r>
          </a:p>
          <a:p>
            <a:pPr>
              <a:buNone/>
            </a:pPr>
            <a:r>
              <a:rPr lang="de-DE" sz="3000" dirty="0" smtClean="0"/>
              <a:t>	</a:t>
            </a:r>
            <a:r>
              <a:rPr lang="cs-CZ" sz="3000" dirty="0" smtClean="0"/>
              <a:t>	</a:t>
            </a:r>
            <a:r>
              <a:rPr lang="de-DE" sz="3000" dirty="0" smtClean="0"/>
              <a:t>- bessere Kenntnis moderner </a:t>
            </a:r>
            <a:r>
              <a:rPr lang="cs-CZ" sz="3000" dirty="0" smtClean="0"/>
              <a:t>			   </a:t>
            </a:r>
            <a:r>
              <a:rPr lang="de-DE" sz="3000" dirty="0" smtClean="0"/>
              <a:t>Fremdsprachen</a:t>
            </a:r>
          </a:p>
          <a:p>
            <a:pPr>
              <a:buNone/>
            </a:pPr>
            <a:r>
              <a:rPr lang="de-DE" sz="3000" dirty="0" smtClean="0"/>
              <a:t>	</a:t>
            </a:r>
            <a:r>
              <a:rPr lang="cs-CZ" sz="3000" dirty="0" smtClean="0"/>
              <a:t>	</a:t>
            </a:r>
            <a:r>
              <a:rPr lang="de-DE" sz="3000" dirty="0" smtClean="0"/>
              <a:t>- Vielfalt von Sprachen und Kulturen </a:t>
            </a:r>
            <a:r>
              <a:rPr lang="cs-CZ" sz="3000" dirty="0" smtClean="0"/>
              <a:t>	   	   </a:t>
            </a:r>
            <a:r>
              <a:rPr lang="de-DE" sz="3000" dirty="0" smtClean="0"/>
              <a:t>schützen</a:t>
            </a:r>
          </a:p>
          <a:p>
            <a:pPr>
              <a:buNone/>
            </a:pPr>
            <a:endParaRPr lang="de-DE" dirty="0" smtClean="0"/>
          </a:p>
          <a:p>
            <a:r>
              <a:rPr lang="de-DE" i="1" dirty="0" smtClean="0"/>
              <a:t>	Jeder Bürger Europas sollte neben seiner Muttersprache zwei weitere europäische Sprachen beherrschen.</a:t>
            </a:r>
            <a:endParaRPr lang="cs-CZ" i="1" dirty="0" smtClean="0"/>
          </a:p>
          <a:p>
            <a:pPr>
              <a:buNone/>
            </a:pPr>
            <a:r>
              <a:rPr lang="cs-CZ" sz="2400" i="1" dirty="0" smtClean="0"/>
              <a:t>(</a:t>
            </a:r>
            <a:r>
              <a:rPr lang="de-DE" sz="2400" i="1" dirty="0" smtClean="0"/>
              <a:t>Europäische Kommission 2006)</a:t>
            </a:r>
            <a:endParaRPr lang="de-DE" sz="2400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Sprachenpolitik</a:t>
            </a:r>
            <a:r>
              <a:rPr lang="cs-CZ" dirty="0" smtClean="0"/>
              <a:t> </a:t>
            </a:r>
            <a:r>
              <a:rPr lang="de-DE" dirty="0" smtClean="0"/>
              <a:t>und</a:t>
            </a:r>
            <a:r>
              <a:rPr lang="cs-CZ" dirty="0" smtClean="0"/>
              <a:t> </a:t>
            </a:r>
            <a:r>
              <a:rPr lang="de-DE" dirty="0" smtClean="0"/>
              <a:t>Bildungsziele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</a:t>
            </a:r>
            <a:r>
              <a:rPr lang="de-DE" dirty="0" smtClean="0"/>
              <a:t>ie letzten 200 Jahre in Europa: </a:t>
            </a:r>
          </a:p>
          <a:p>
            <a:pPr>
              <a:buNone/>
              <a:defRPr/>
            </a:pPr>
            <a:r>
              <a:rPr lang="de-DE" dirty="0" smtClean="0"/>
              <a:t>-  in den meisten europäischen Staaten herrschte so eine Sprachenpolitik vor, die davon ausgegangen ist, dass jeder Staat über ein sprachlich homogenes Staatsvolk verfügen sollte;</a:t>
            </a:r>
          </a:p>
          <a:p>
            <a:pPr>
              <a:buNone/>
              <a:defRPr/>
            </a:pPr>
            <a:r>
              <a:rPr lang="de-DE" dirty="0" smtClean="0"/>
              <a:t>-  viele Nationen definierten sich über ihre Sprache</a:t>
            </a:r>
            <a:r>
              <a:rPr lang="cs-CZ" dirty="0" smtClean="0"/>
              <a:t> </a:t>
            </a:r>
            <a:r>
              <a:rPr lang="cs-CZ" sz="2400" dirty="0" smtClean="0"/>
              <a:t>(</a:t>
            </a:r>
            <a:r>
              <a:rPr lang="de-DE" sz="2400" dirty="0" err="1" smtClean="0"/>
              <a:t>Ehlich</a:t>
            </a:r>
            <a:r>
              <a:rPr lang="de-DE" sz="2400" dirty="0" smtClean="0"/>
              <a:t>/Schubert</a:t>
            </a:r>
            <a:r>
              <a:rPr lang="cs-CZ" sz="2400" dirty="0" smtClean="0"/>
              <a:t>, </a:t>
            </a:r>
            <a:r>
              <a:rPr lang="de-DE" sz="2400" dirty="0" smtClean="0"/>
              <a:t>2008) </a:t>
            </a:r>
            <a:endParaRPr lang="cs-CZ" sz="2400" dirty="0" smtClean="0"/>
          </a:p>
          <a:p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Sprachenpolitik in der Entwicklung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de-DE" b="1" dirty="0" smtClean="0"/>
              <a:t>zum Einen</a:t>
            </a:r>
            <a:r>
              <a:rPr lang="de-DE" dirty="0" smtClean="0"/>
              <a:t>:  </a:t>
            </a:r>
            <a:r>
              <a:rPr lang="de-DE" i="1" dirty="0" smtClean="0"/>
              <a:t>die offizielle und zumindest teilweise explizite Sprachenpolitik</a:t>
            </a:r>
            <a:r>
              <a:rPr lang="cs-CZ" dirty="0" smtClean="0"/>
              <a:t> (</a:t>
            </a:r>
            <a:r>
              <a:rPr lang="de-DE" dirty="0" smtClean="0"/>
              <a:t>Grundsätze, Regelungen, Gesetze und finanzielle Mittel, die für die Verbreitung von Sprachen eingesetzt werden</a:t>
            </a:r>
            <a:r>
              <a:rPr lang="cs-CZ" dirty="0" smtClean="0"/>
              <a:t>)</a:t>
            </a:r>
            <a:r>
              <a:rPr lang="de-DE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de-DE" b="1" dirty="0" smtClean="0"/>
              <a:t>zum </a:t>
            </a:r>
            <a:r>
              <a:rPr lang="cs-CZ" b="1" dirty="0" err="1" smtClean="0"/>
              <a:t>Ander</a:t>
            </a:r>
            <a:r>
              <a:rPr lang="de-DE" b="1" dirty="0" smtClean="0"/>
              <a:t>en</a:t>
            </a:r>
            <a:r>
              <a:rPr lang="de-DE" dirty="0" smtClean="0"/>
              <a:t>:  </a:t>
            </a:r>
            <a:r>
              <a:rPr lang="de-DE" i="1" dirty="0" smtClean="0"/>
              <a:t>die personelle, individuelle Dimension</a:t>
            </a:r>
            <a:r>
              <a:rPr lang="cs-CZ" dirty="0" smtClean="0"/>
              <a:t> (</a:t>
            </a:r>
            <a:r>
              <a:rPr lang="de-DE" dirty="0" smtClean="0"/>
              <a:t>das Agieren der Menschen, die Sprachen lernen, Sprachen benutzen wollen oder auch ablehnen</a:t>
            </a:r>
            <a:r>
              <a:rPr lang="cs-CZ" dirty="0" smtClean="0"/>
              <a:t>) </a:t>
            </a:r>
            <a:r>
              <a:rPr lang="cs-CZ" sz="2400" dirty="0" smtClean="0"/>
              <a:t>(</a:t>
            </a:r>
            <a:r>
              <a:rPr lang="cs-CZ" sz="2400" dirty="0" err="1" smtClean="0"/>
              <a:t>Krumm</a:t>
            </a:r>
            <a:r>
              <a:rPr lang="cs-CZ" sz="2400" dirty="0" smtClean="0"/>
              <a:t> 2011)</a:t>
            </a:r>
            <a:endParaRPr lang="de-DE" sz="2400" dirty="0" smtClean="0"/>
          </a:p>
          <a:p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Zwei Facetten der Sprachenpolitik</a:t>
            </a:r>
            <a:r>
              <a:rPr lang="de-DE" sz="4800" dirty="0" smtClean="0"/>
              <a:t>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	- Mehrsprachigkeit x Vielsprachigkeit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de-DE" dirty="0" smtClean="0"/>
              <a:t>Plurilingvismus </a:t>
            </a:r>
            <a:r>
              <a:rPr lang="cs-CZ" dirty="0" smtClean="0"/>
              <a:t>x  </a:t>
            </a:r>
            <a:r>
              <a:rPr lang="de-DE" dirty="0" smtClean="0"/>
              <a:t>Multilingvismus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de-DE" dirty="0" smtClean="0"/>
              <a:t>Definition</a:t>
            </a:r>
            <a:r>
              <a:rPr lang="cs-CZ" dirty="0" smtClean="0"/>
              <a:t> der </a:t>
            </a:r>
            <a:r>
              <a:rPr lang="de-DE" dirty="0" smtClean="0"/>
              <a:t>Mehrsprachigkeit:</a:t>
            </a:r>
          </a:p>
          <a:p>
            <a:pPr>
              <a:buNone/>
            </a:pPr>
            <a:r>
              <a:rPr lang="de-DE" dirty="0" smtClean="0"/>
              <a:t>	</a:t>
            </a:r>
            <a:r>
              <a:rPr lang="cs-CZ" dirty="0" smtClean="0"/>
              <a:t>	</a:t>
            </a:r>
            <a:r>
              <a:rPr lang="de-DE" dirty="0" smtClean="0"/>
              <a:t>Mehrsprachigkeit</a:t>
            </a:r>
            <a:r>
              <a:rPr lang="cs-CZ" dirty="0" smtClean="0"/>
              <a:t> </a:t>
            </a:r>
            <a:r>
              <a:rPr lang="de-DE" dirty="0" smtClean="0"/>
              <a:t>: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de-DE" dirty="0" smtClean="0"/>
              <a:t>die Sprachkenntnisse</a:t>
            </a:r>
            <a:r>
              <a:rPr lang="cs-CZ" dirty="0" smtClean="0"/>
              <a:t> </a:t>
            </a:r>
            <a:r>
              <a:rPr lang="de-DE" dirty="0" smtClean="0"/>
              <a:t>sind integrier</a:t>
            </a:r>
            <a:r>
              <a:rPr lang="cs-CZ" dirty="0" smtClean="0"/>
              <a:t>t</a:t>
            </a:r>
            <a:r>
              <a:rPr lang="de-DE" dirty="0" smtClean="0"/>
              <a:t> und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de-DE" dirty="0" smtClean="0"/>
              <a:t>unterstützen sich gegenseitig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(</a:t>
            </a:r>
            <a:r>
              <a:rPr lang="cs-CZ" sz="2400" dirty="0" err="1" smtClean="0"/>
              <a:t>vgl</a:t>
            </a:r>
            <a:r>
              <a:rPr lang="cs-CZ" sz="2400" dirty="0" smtClean="0"/>
              <a:t>. GERR, 2000,</a:t>
            </a:r>
            <a:r>
              <a:rPr lang="cs-CZ" dirty="0" smtClean="0"/>
              <a:t>s. 17)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Bildungsziel Mehrsprachigkeit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de-DE" dirty="0" smtClean="0"/>
              <a:t>MS und 2 FS (internationale Verkehrssprache + Nachbarschaft- oder Kontaktsprachen)</a:t>
            </a:r>
          </a:p>
          <a:p>
            <a:pPr>
              <a:defRPr/>
            </a:pPr>
            <a:r>
              <a:rPr lang="de-DE" dirty="0" smtClean="0"/>
              <a:t>Frühbeginn des Fremdsprachenlernens</a:t>
            </a:r>
          </a:p>
          <a:p>
            <a:pPr>
              <a:defRPr/>
            </a:pPr>
            <a:r>
              <a:rPr lang="de-DE" dirty="0" smtClean="0"/>
              <a:t>Lebenslanges Lernen</a:t>
            </a:r>
          </a:p>
          <a:p>
            <a:pPr>
              <a:defRPr/>
            </a:pPr>
            <a:r>
              <a:rPr lang="de-DE" dirty="0" smtClean="0"/>
              <a:t>Sachlernen in der Fremdsprache (CLIL)</a:t>
            </a:r>
          </a:p>
          <a:p>
            <a:pPr>
              <a:defRPr/>
            </a:pPr>
            <a:r>
              <a:rPr lang="de-DE" dirty="0" smtClean="0"/>
              <a:t>Beschränkung auf Teilkompetenzen</a:t>
            </a:r>
          </a:p>
          <a:p>
            <a:pPr>
              <a:defRPr/>
            </a:pPr>
            <a:r>
              <a:rPr lang="de-DE" dirty="0" smtClean="0"/>
              <a:t>Migranten-, Minderheitensprachen (-</a:t>
            </a:r>
            <a:r>
              <a:rPr lang="de-DE" dirty="0" err="1" smtClean="0"/>
              <a:t>kulturen</a:t>
            </a:r>
            <a:r>
              <a:rPr lang="de-DE" dirty="0" smtClean="0"/>
              <a:t> und ihre Werte)</a:t>
            </a:r>
          </a:p>
          <a:p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Mehrsprachigkei</a:t>
            </a:r>
            <a:r>
              <a:rPr lang="cs-CZ" dirty="0" smtClean="0"/>
              <a:t>t</a:t>
            </a:r>
            <a:r>
              <a:rPr lang="de-DE" dirty="0" smtClean="0"/>
              <a:t> aus der didaktischen Perspektive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Früher </a:t>
            </a:r>
            <a:r>
              <a:rPr lang="cs-CZ" dirty="0" smtClean="0"/>
              <a:t>- </a:t>
            </a:r>
            <a:r>
              <a:rPr lang="de-DE" dirty="0" smtClean="0"/>
              <a:t>natürliche Mehrsprachigkeit</a:t>
            </a:r>
          </a:p>
          <a:p>
            <a:r>
              <a:rPr lang="de-DE" dirty="0" smtClean="0"/>
              <a:t>Sprachliche Durchläufigkeit (Koexistenz und Kooperation mehrerer Sprachen und Kulturen in einer Region)</a:t>
            </a:r>
          </a:p>
          <a:p>
            <a:r>
              <a:rPr lang="de-DE" dirty="0" smtClean="0"/>
              <a:t>Nach 1945 tschechische Kultur </a:t>
            </a:r>
            <a:r>
              <a:rPr lang="cs-CZ" dirty="0" smtClean="0"/>
              <a:t>m</a:t>
            </a:r>
            <a:r>
              <a:rPr lang="de-DE" dirty="0" smtClean="0"/>
              <a:t>onolingual</a:t>
            </a:r>
          </a:p>
          <a:p>
            <a:r>
              <a:rPr lang="de-DE" dirty="0" smtClean="0"/>
              <a:t>Fremdsprachen nur in der Schule gelernt</a:t>
            </a:r>
          </a:p>
          <a:p>
            <a:r>
              <a:rPr lang="de-DE" dirty="0" smtClean="0"/>
              <a:t>begrenzte Benutzung </a:t>
            </a:r>
            <a:r>
              <a:rPr lang="cs-CZ" dirty="0" smtClean="0"/>
              <a:t>in der </a:t>
            </a:r>
            <a:r>
              <a:rPr lang="cs-CZ" dirty="0" err="1" smtClean="0"/>
              <a:t>Praxis</a:t>
            </a:r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Tschechische</a:t>
            </a:r>
            <a:r>
              <a:rPr lang="cs-CZ" dirty="0" smtClean="0"/>
              <a:t> </a:t>
            </a:r>
            <a:r>
              <a:rPr lang="de-DE" dirty="0" smtClean="0"/>
              <a:t>Sprachenpolitik</a:t>
            </a:r>
            <a:r>
              <a:rPr lang="cs-CZ" dirty="0" smtClean="0"/>
              <a:t> i</a:t>
            </a:r>
            <a:r>
              <a:rPr lang="de-DE" dirty="0" smtClean="0"/>
              <a:t>n</a:t>
            </a:r>
            <a:r>
              <a:rPr lang="cs-CZ" dirty="0" smtClean="0"/>
              <a:t> </a:t>
            </a:r>
            <a:r>
              <a:rPr lang="de-DE" dirty="0" smtClean="0"/>
              <a:t>der</a:t>
            </a:r>
            <a:r>
              <a:rPr lang="cs-CZ" dirty="0" smtClean="0"/>
              <a:t> </a:t>
            </a:r>
            <a:r>
              <a:rPr lang="de-DE" dirty="0" smtClean="0"/>
              <a:t>Entwicklung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677</TotalTime>
  <Words>1061</Words>
  <Application>Microsoft Office PowerPoint</Application>
  <PresentationFormat>Předvádění na obrazovce (4:3)</PresentationFormat>
  <Paragraphs>219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Shluk</vt:lpstr>
      <vt:lpstr>FREMDSPRACHENUNTERRICHT UND MEHRSPRACHIGKEITSPOLITIK IN TSCHECHIEN</vt:lpstr>
      <vt:lpstr>Struktur des Beitrages</vt:lpstr>
      <vt:lpstr>Europäische Sprachenpolitik  </vt:lpstr>
      <vt:lpstr>Sprachenpolitik und Bildungsziele</vt:lpstr>
      <vt:lpstr>Sprachenpolitik in der Entwicklung</vt:lpstr>
      <vt:lpstr>Zwei Facetten der Sprachenpolitik </vt:lpstr>
      <vt:lpstr>Bildungsziel Mehrsprachigkeit</vt:lpstr>
      <vt:lpstr>Mehrsprachigkeit aus der didaktischen Perspektive</vt:lpstr>
      <vt:lpstr>Tschechische Sprachenpolitik in der Entwicklung</vt:lpstr>
      <vt:lpstr>Ein Blick in die jüngste Geschichte des Fremdsprachenunterrichts in Tschechien</vt:lpstr>
      <vt:lpstr>Aktuelle tschechische Sprachenpolitik und Fremdsprachenlernen</vt:lpstr>
      <vt:lpstr>Bildungsstandards → Unterrichtspraxis</vt:lpstr>
      <vt:lpstr>Deutsch als erste Fremdsprache vgl. Andrášová, 2011</vt:lpstr>
      <vt:lpstr>Deutsch als erste Fremdsprache vgl. Andrašova 2011</vt:lpstr>
      <vt:lpstr> Fremdsprachen an tschechischen Grundschulen Quelle: www.uiv.cz </vt:lpstr>
      <vt:lpstr>Perspektive</vt:lpstr>
      <vt:lpstr>Die gelernte und natürliche Mehrsprachigkeit</vt:lpstr>
      <vt:lpstr>Untersuchung zur natürlichen Mehrsprachigkeit an vier Brünner Schulen</vt:lpstr>
      <vt:lpstr>Erhobene Erst-, Umgangs- und Fremdsprachen </vt:lpstr>
      <vt:lpstr>Zusammenfassung und Ausblick</vt:lpstr>
      <vt:lpstr>Literatur</vt:lpstr>
      <vt:lpstr>Vielen Dank für Ihre Aufmerksamkeit</vt:lpstr>
      <vt:lpstr>Fremdsprachen an tschechischen Schulen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User</cp:lastModifiedBy>
  <cp:revision>68</cp:revision>
  <dcterms:created xsi:type="dcterms:W3CDTF">2012-04-12T07:30:58Z</dcterms:created>
  <dcterms:modified xsi:type="dcterms:W3CDTF">2012-04-17T14:51:21Z</dcterms:modified>
</cp:coreProperties>
</file>