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5C5EA-509D-4734-94F9-C7D0DC1DD127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CA74C-29F0-446E-810E-33B4AADA6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CA74C-29F0-446E-810E-33B4AADA6F9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7886E-3DE9-4CCD-808C-6D86C8DA634D}" type="datetimeFigureOut">
              <a:rPr lang="cs-CZ" smtClean="0"/>
              <a:pPr/>
              <a:t>22.11.2011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3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Produkt jako nástroj marketingu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Nakupováno na trhu výrobních prostředků</a:t>
            </a:r>
          </a:p>
          <a:p>
            <a:r>
              <a:rPr lang="cs-CZ" dirty="0" smtClean="0"/>
              <a:t>Neprochází již dalším zpracováním</a:t>
            </a:r>
          </a:p>
          <a:p>
            <a:r>
              <a:rPr lang="cs-CZ" dirty="0" smtClean="0"/>
              <a:t>Stává se součástí finálního výrobku</a:t>
            </a:r>
          </a:p>
          <a:p>
            <a:r>
              <a:rPr lang="cs-CZ" dirty="0" smtClean="0"/>
              <a:t>Větší část prodávána do hospodářské sféry, část do servisů</a:t>
            </a:r>
          </a:p>
          <a:p>
            <a:r>
              <a:rPr lang="cs-CZ" dirty="0" smtClean="0"/>
              <a:t>Rozhoduje cena, kvalita a úroveň poskytovaných služeb, v menší míře reklama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Suroviny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Nakupovány organizacemi a spotřebovávány při výrobě jiného zboží</a:t>
            </a:r>
          </a:p>
          <a:p>
            <a:r>
              <a:rPr lang="cs-CZ" dirty="0" smtClean="0"/>
              <a:t>Kategorie </a:t>
            </a:r>
            <a:r>
              <a:rPr lang="cs-CZ" b="1" dirty="0" smtClean="0"/>
              <a:t>zemědělských produktů </a:t>
            </a:r>
            <a:r>
              <a:rPr lang="cs-CZ" dirty="0" smtClean="0"/>
              <a:t>- </a:t>
            </a:r>
            <a:r>
              <a:rPr lang="cs-CZ" dirty="0"/>
              <a:t>v</a:t>
            </a:r>
            <a:r>
              <a:rPr lang="cs-CZ" dirty="0" smtClean="0"/>
              <a:t>liv reklamy a propagace stále roste (značky, bio, fair </a:t>
            </a:r>
            <a:r>
              <a:rPr lang="cs-CZ" dirty="0" err="1" smtClean="0"/>
              <a:t>trade</a:t>
            </a:r>
            <a:r>
              <a:rPr lang="cs-CZ" dirty="0" smtClean="0"/>
              <a:t>..)</a:t>
            </a:r>
          </a:p>
          <a:p>
            <a:r>
              <a:rPr lang="cs-CZ" dirty="0" smtClean="0"/>
              <a:t>Kategorie </a:t>
            </a:r>
            <a:r>
              <a:rPr lang="cs-CZ" b="1" dirty="0" smtClean="0"/>
              <a:t>nerostných surovin </a:t>
            </a:r>
            <a:r>
              <a:rPr lang="cs-CZ" dirty="0" smtClean="0"/>
              <a:t>– rozhoduje cena a kvalita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Zpracované materiály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to zpracované příze, chemikálie, plasty, ocel…</a:t>
            </a:r>
          </a:p>
          <a:p>
            <a:r>
              <a:rPr lang="cs-CZ" dirty="0" smtClean="0"/>
              <a:t>Rozhoduje kvalita, cena a spolehlivost dodavatele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Probíhá v organizaci na 3 úrovních:</a:t>
            </a:r>
          </a:p>
          <a:p>
            <a:r>
              <a:rPr lang="cs-CZ" dirty="0" smtClean="0"/>
              <a:t>Rozhodování o výrobním sortimentu</a:t>
            </a:r>
          </a:p>
          <a:p>
            <a:r>
              <a:rPr lang="cs-CZ" dirty="0" smtClean="0"/>
              <a:t>Rozhodování o výrobní řadě</a:t>
            </a:r>
          </a:p>
          <a:p>
            <a:r>
              <a:rPr lang="cs-CZ" dirty="0" smtClean="0"/>
              <a:t>Rozhodování o individuálních výrobcích a službách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sortiment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všech výrobních řad a jednotlivých výrobků či služeb, které nabízí konkrétní výrobce na trhu</a:t>
            </a:r>
          </a:p>
          <a:p>
            <a:r>
              <a:rPr lang="cs-CZ" b="1" dirty="0" smtClean="0"/>
              <a:t>Šíři sortimentu </a:t>
            </a:r>
            <a:r>
              <a:rPr lang="cs-CZ" dirty="0" smtClean="0"/>
              <a:t>udává </a:t>
            </a:r>
            <a:r>
              <a:rPr lang="cs-CZ" b="1" dirty="0" smtClean="0"/>
              <a:t>počet výrobních řad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řada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příbuzných výrobků</a:t>
            </a:r>
          </a:p>
          <a:p>
            <a:r>
              <a:rPr lang="cs-CZ" dirty="0" smtClean="0"/>
              <a:t>Počet výrobních řad udává šíři sortimentu</a:t>
            </a:r>
          </a:p>
          <a:p>
            <a:r>
              <a:rPr lang="cs-CZ" dirty="0" smtClean="0"/>
              <a:t>Počet typů produktu konkrétní řady – </a:t>
            </a:r>
            <a:r>
              <a:rPr lang="cs-CZ" b="1" dirty="0" smtClean="0"/>
              <a:t>délka (hloubka) výrobní řady</a:t>
            </a:r>
          </a:p>
          <a:p>
            <a:r>
              <a:rPr lang="cs-CZ" dirty="0" smtClean="0"/>
              <a:t>Mívá svého manažera</a:t>
            </a:r>
          </a:p>
          <a:p>
            <a:r>
              <a:rPr lang="cs-CZ" dirty="0" smtClean="0"/>
              <a:t>Často je většina zisku či tržeb tvořena nemnoha produkty dané řady – důležitá ochrana před konkurencí!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Individuální produkty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Nejpodrobnější rozhodování o:</a:t>
            </a:r>
          </a:p>
          <a:p>
            <a:r>
              <a:rPr lang="cs-CZ" dirty="0" smtClean="0"/>
              <a:t>Vlastnostech produktu</a:t>
            </a:r>
          </a:p>
          <a:p>
            <a:r>
              <a:rPr lang="cs-CZ" dirty="0" smtClean="0"/>
              <a:t>Obchodní značce</a:t>
            </a:r>
          </a:p>
          <a:p>
            <a:r>
              <a:rPr lang="cs-CZ" dirty="0" smtClean="0"/>
              <a:t>obalu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produktu - kvalita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kvalitě je třeba </a:t>
            </a:r>
            <a:r>
              <a:rPr lang="cs-CZ" b="1" dirty="0" smtClean="0"/>
              <a:t>přiměřeně informovat</a:t>
            </a:r>
          </a:p>
          <a:p>
            <a:r>
              <a:rPr lang="cs-CZ" dirty="0" smtClean="0"/>
              <a:t>Musí být vhodně </a:t>
            </a:r>
            <a:r>
              <a:rPr lang="cs-CZ" b="1" dirty="0" smtClean="0"/>
              <a:t>zabalen</a:t>
            </a:r>
          </a:p>
          <a:p>
            <a:r>
              <a:rPr lang="cs-CZ" dirty="0" smtClean="0"/>
              <a:t>Stanovit vhodnou </a:t>
            </a:r>
            <a:r>
              <a:rPr lang="cs-CZ" b="1" dirty="0" smtClean="0"/>
              <a:t>cenovou politiku</a:t>
            </a:r>
            <a:r>
              <a:rPr lang="cs-CZ" dirty="0" smtClean="0"/>
              <a:t> a vhodný </a:t>
            </a:r>
            <a:r>
              <a:rPr lang="cs-CZ" b="1" dirty="0" smtClean="0"/>
              <a:t>typ prodejen</a:t>
            </a:r>
          </a:p>
          <a:p>
            <a:r>
              <a:rPr lang="cs-CZ" dirty="0" smtClean="0"/>
              <a:t>Stanovit vhodnou </a:t>
            </a:r>
            <a:r>
              <a:rPr lang="cs-CZ" b="1" dirty="0" smtClean="0"/>
              <a:t>propagační taktiku</a:t>
            </a:r>
          </a:p>
          <a:p>
            <a:r>
              <a:rPr lang="cs-CZ" dirty="0" smtClean="0"/>
              <a:t>Konkurenční schopnost se zvýší </a:t>
            </a:r>
            <a:r>
              <a:rPr lang="cs-CZ" b="1" dirty="0" smtClean="0"/>
              <a:t>přidáním určitého prvku</a:t>
            </a:r>
          </a:p>
          <a:p>
            <a:r>
              <a:rPr lang="cs-CZ" b="1" dirty="0" smtClean="0"/>
              <a:t>Design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Smyslem je produkt </a:t>
            </a:r>
            <a:r>
              <a:rPr lang="cs-CZ" b="1" dirty="0" smtClean="0"/>
              <a:t>odlišit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mysli spotřebitele</a:t>
            </a:r>
            <a:r>
              <a:rPr lang="cs-CZ" dirty="0" smtClean="0"/>
              <a:t> produkt </a:t>
            </a:r>
            <a:r>
              <a:rPr lang="cs-CZ" b="1" dirty="0" smtClean="0"/>
              <a:t>zhodnotí</a:t>
            </a:r>
          </a:p>
          <a:p>
            <a:r>
              <a:rPr lang="cs-CZ" dirty="0" smtClean="0"/>
              <a:t>Plní funkci při </a:t>
            </a:r>
            <a:r>
              <a:rPr lang="cs-CZ" b="1" dirty="0" smtClean="0"/>
              <a:t>segmentaci trhu</a:t>
            </a:r>
          </a:p>
          <a:p>
            <a:r>
              <a:rPr lang="cs-CZ" dirty="0" smtClean="0"/>
              <a:t>Slouží k </a:t>
            </a:r>
            <a:r>
              <a:rPr lang="cs-CZ" b="1" dirty="0" smtClean="0"/>
              <a:t>identifikaci produktu </a:t>
            </a:r>
            <a:r>
              <a:rPr lang="cs-CZ" dirty="0" smtClean="0"/>
              <a:t>a je nástrojem </a:t>
            </a:r>
            <a:r>
              <a:rPr lang="cs-CZ" b="1" dirty="0" smtClean="0"/>
              <a:t>odlišení</a:t>
            </a:r>
            <a:r>
              <a:rPr lang="cs-CZ" dirty="0" smtClean="0"/>
              <a:t> od konkurence</a:t>
            </a:r>
          </a:p>
          <a:p>
            <a:r>
              <a:rPr lang="cs-CZ" b="1" dirty="0" smtClean="0"/>
              <a:t>Vyjadřuje</a:t>
            </a:r>
            <a:r>
              <a:rPr lang="cs-CZ" dirty="0" smtClean="0"/>
              <a:t> důležitou </a:t>
            </a:r>
            <a:r>
              <a:rPr lang="cs-CZ" b="1" dirty="0" smtClean="0"/>
              <a:t>vlastnost </a:t>
            </a:r>
            <a:r>
              <a:rPr lang="cs-CZ" dirty="0" smtClean="0"/>
              <a:t>produktu</a:t>
            </a:r>
          </a:p>
          <a:p>
            <a:r>
              <a:rPr lang="cs-CZ" dirty="0" smtClean="0"/>
              <a:t>Snadno </a:t>
            </a:r>
            <a:r>
              <a:rPr lang="cs-CZ" b="1" dirty="0" smtClean="0"/>
              <a:t>zapamatovatelná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Značka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Úspěšná značka může přispět k vytvoření </a:t>
            </a:r>
            <a:r>
              <a:rPr lang="cs-CZ" b="1" dirty="0" smtClean="0"/>
              <a:t>příznivé image </a:t>
            </a:r>
            <a:r>
              <a:rPr lang="cs-CZ" dirty="0" smtClean="0"/>
              <a:t>o celé firmě</a:t>
            </a:r>
          </a:p>
          <a:p>
            <a:r>
              <a:rPr lang="cs-CZ" dirty="0" smtClean="0"/>
              <a:t>Stává se účinnou formou </a:t>
            </a:r>
            <a:r>
              <a:rPr lang="cs-CZ" b="1" dirty="0" smtClean="0"/>
              <a:t>propagace kvality</a:t>
            </a:r>
          </a:p>
          <a:p>
            <a:r>
              <a:rPr lang="cs-CZ" b="1" dirty="0" smtClean="0"/>
              <a:t>Ochranná značka </a:t>
            </a:r>
            <a:r>
              <a:rPr lang="cs-CZ" dirty="0" smtClean="0"/>
              <a:t>– právní ochrana jedinečných vlastností produktu před napodobením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 pohledu marketingu se člení na:</a:t>
            </a:r>
          </a:p>
          <a:p>
            <a:r>
              <a:rPr lang="cs-CZ" b="1" dirty="0" smtClean="0"/>
              <a:t>Spotřební zboží</a:t>
            </a:r>
          </a:p>
          <a:p>
            <a:r>
              <a:rPr lang="cs-CZ" b="1" dirty="0" smtClean="0"/>
              <a:t>Výrobní prostředky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Atraktivní obal:</a:t>
            </a:r>
          </a:p>
          <a:p>
            <a:r>
              <a:rPr lang="cs-CZ" dirty="0" smtClean="0"/>
              <a:t>Plní propagační funkci</a:t>
            </a:r>
          </a:p>
          <a:p>
            <a:r>
              <a:rPr lang="cs-CZ" dirty="0" smtClean="0"/>
              <a:t>Je zdrojem odlišení produktu</a:t>
            </a:r>
          </a:p>
          <a:p>
            <a:r>
              <a:rPr lang="cs-CZ" dirty="0" smtClean="0"/>
              <a:t>Přispívá ke zvýšení tržeb</a:t>
            </a:r>
          </a:p>
          <a:p>
            <a:r>
              <a:rPr lang="cs-CZ" dirty="0" smtClean="0"/>
              <a:t>Musí být funkční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Životní cyklus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Významný orientační prvek</a:t>
            </a:r>
          </a:p>
          <a:p>
            <a:r>
              <a:rPr lang="cs-CZ" dirty="0" smtClean="0"/>
              <a:t>Klíčem ke studiu životního cyklu produktu je </a:t>
            </a:r>
            <a:r>
              <a:rPr lang="cs-CZ" b="1" dirty="0" smtClean="0"/>
              <a:t>rozbor tržeb</a:t>
            </a:r>
          </a:p>
          <a:p>
            <a:r>
              <a:rPr lang="cs-CZ" dirty="0" smtClean="0"/>
              <a:t>Má 4 fáze: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smtClean="0"/>
              <a:t>- zavádění</a:t>
            </a:r>
          </a:p>
          <a:p>
            <a:pPr>
              <a:buNone/>
            </a:pPr>
            <a:r>
              <a:rPr lang="cs-CZ" b="1" dirty="0" smtClean="0"/>
              <a:t> - růst</a:t>
            </a:r>
          </a:p>
          <a:p>
            <a:pPr>
              <a:buNone/>
            </a:pPr>
            <a:r>
              <a:rPr lang="cs-CZ" b="1" dirty="0" smtClean="0"/>
              <a:t> - zralost</a:t>
            </a:r>
          </a:p>
          <a:p>
            <a:pPr>
              <a:buNone/>
            </a:pPr>
            <a:r>
              <a:rPr lang="cs-CZ" b="1" dirty="0" smtClean="0"/>
              <a:t> - útlum</a:t>
            </a:r>
            <a:endParaRPr lang="cs-CZ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Začíná okamžikem první distribuce do nákupní sítě</a:t>
            </a:r>
          </a:p>
          <a:p>
            <a:r>
              <a:rPr lang="cs-CZ" dirty="0" smtClean="0"/>
              <a:t>Tržby rostou pomalu</a:t>
            </a:r>
          </a:p>
          <a:p>
            <a:r>
              <a:rPr lang="cs-CZ" dirty="0" smtClean="0"/>
              <a:t>Často provázeno ztrátou</a:t>
            </a:r>
          </a:p>
          <a:p>
            <a:r>
              <a:rPr lang="cs-CZ" dirty="0" smtClean="0"/>
              <a:t>Z pohledu ceny a nákladů na propagaci – různé </a:t>
            </a:r>
            <a:r>
              <a:rPr lang="cs-CZ" b="1" dirty="0" smtClean="0"/>
              <a:t>strategie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zavádění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Strategie rychlého „sbírání“ </a:t>
            </a:r>
            <a:r>
              <a:rPr lang="cs-CZ" dirty="0" smtClean="0"/>
              <a:t>– vysoká cena, nákladná reklamní kampaň</a:t>
            </a:r>
          </a:p>
          <a:p>
            <a:r>
              <a:rPr lang="cs-CZ" b="1" dirty="0" smtClean="0"/>
              <a:t>Strategie pomalého „sbírání“ </a:t>
            </a:r>
            <a:r>
              <a:rPr lang="cs-CZ" dirty="0" smtClean="0"/>
              <a:t>– vysoká cena, malá reklama (běžné zboží u zavedených značek)</a:t>
            </a:r>
          </a:p>
          <a:p>
            <a:r>
              <a:rPr lang="cs-CZ" b="1" dirty="0" smtClean="0"/>
              <a:t>Strategie rychlé penetrace </a:t>
            </a:r>
            <a:r>
              <a:rPr lang="cs-CZ" dirty="0" smtClean="0"/>
              <a:t>– nízká cena, intenzivní propagace (firma potřebuje proniknout na co největší trh)</a:t>
            </a:r>
          </a:p>
          <a:p>
            <a:r>
              <a:rPr lang="cs-CZ" b="1" dirty="0" smtClean="0"/>
              <a:t>Strategie pomalé penetrace </a:t>
            </a:r>
            <a:r>
              <a:rPr lang="cs-CZ" dirty="0" smtClean="0"/>
              <a:t>– nízká cena, malá propagace (velký trh, známý produkt, spotřebitelé silně cenově orientovaní)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Růst tržeb a zisků</a:t>
            </a:r>
          </a:p>
          <a:p>
            <a:r>
              <a:rPr lang="cs-CZ" dirty="0" smtClean="0"/>
              <a:t>Poptávka stoupá</a:t>
            </a:r>
          </a:p>
          <a:p>
            <a:r>
              <a:rPr lang="cs-CZ" dirty="0" smtClean="0"/>
              <a:t>Cena se nemění</a:t>
            </a:r>
          </a:p>
          <a:p>
            <a:r>
              <a:rPr lang="cs-CZ" dirty="0" smtClean="0"/>
              <a:t>Už v této fázi produkt zdokonalovat, pronikat na nové trhy, posílit prodejní cesty</a:t>
            </a:r>
          </a:p>
          <a:p>
            <a:r>
              <a:rPr lang="cs-CZ" dirty="0" smtClean="0"/>
              <a:t>V pravý čas snížit cenu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Zralost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Okamžik zpomalování tempa růstu tržeb</a:t>
            </a:r>
          </a:p>
          <a:p>
            <a:r>
              <a:rPr lang="cs-CZ" dirty="0" smtClean="0"/>
              <a:t>Dlouhé období</a:t>
            </a:r>
          </a:p>
          <a:p>
            <a:r>
              <a:rPr lang="cs-CZ" dirty="0" smtClean="0"/>
              <a:t>Snižování cen</a:t>
            </a:r>
          </a:p>
          <a:p>
            <a:r>
              <a:rPr lang="cs-CZ" dirty="0" smtClean="0"/>
              <a:t>Sílí propagace</a:t>
            </a:r>
          </a:p>
          <a:p>
            <a:r>
              <a:rPr lang="cs-CZ" dirty="0" smtClean="0"/>
              <a:t>Zdokonalování produktu, vyřazení slabší konkurence</a:t>
            </a:r>
          </a:p>
          <a:p>
            <a:r>
              <a:rPr lang="cs-CZ" dirty="0" smtClean="0"/>
              <a:t>Snaha získat výhodu v hospodářské soutěži – vhodná strategie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v období zralosti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Modifikace produktu</a:t>
            </a:r>
          </a:p>
          <a:p>
            <a:r>
              <a:rPr lang="cs-CZ" b="1" dirty="0" smtClean="0"/>
              <a:t>Modifikace trhu </a:t>
            </a:r>
            <a:r>
              <a:rPr lang="cs-CZ" dirty="0" smtClean="0"/>
              <a:t>(nové segmenty trhu, noví zákazníci, přetažení zákazníků od konkurence)</a:t>
            </a:r>
          </a:p>
          <a:p>
            <a:r>
              <a:rPr lang="cs-CZ" b="1" dirty="0" smtClean="0"/>
              <a:t>Aktivní využívání nástrojů marketingu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Útlum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Fáze útlumu – většina produktů</a:t>
            </a:r>
          </a:p>
          <a:p>
            <a:r>
              <a:rPr lang="cs-CZ" dirty="0" smtClean="0"/>
              <a:t>Dlouhá</a:t>
            </a:r>
          </a:p>
          <a:p>
            <a:r>
              <a:rPr lang="cs-CZ" dirty="0" smtClean="0"/>
              <a:t>Krátká</a:t>
            </a:r>
          </a:p>
          <a:p>
            <a:r>
              <a:rPr lang="cs-CZ" dirty="0" smtClean="0"/>
              <a:t>Snížení výdajů na reklamu</a:t>
            </a:r>
          </a:p>
          <a:p>
            <a:r>
              <a:rPr lang="cs-CZ" dirty="0" smtClean="0"/>
              <a:t>Důležité je rozpoznání slabých míst produktu a stanovení další strategie marketingu (přechod do jiného odvětví, prodej značky</a:t>
            </a:r>
            <a:r>
              <a:rPr lang="cs-CZ" smtClean="0"/>
              <a:t>, likvidace…)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Spotřební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Výrobky a služby nakupované za účelem osobní spotřeby</a:t>
            </a:r>
          </a:p>
          <a:p>
            <a:pPr>
              <a:buNone/>
            </a:pPr>
            <a:r>
              <a:rPr lang="cs-CZ" dirty="0" smtClean="0"/>
              <a:t>Podle nákupních zvyklostí dělíme do 3 kategorií:</a:t>
            </a:r>
          </a:p>
          <a:p>
            <a:r>
              <a:rPr lang="cs-CZ" b="1" dirty="0" smtClean="0"/>
              <a:t>Zboží časté spotřeby </a:t>
            </a:r>
          </a:p>
          <a:p>
            <a:r>
              <a:rPr lang="cs-CZ" b="1" dirty="0" smtClean="0"/>
              <a:t>Zboží občasné spotřeby</a:t>
            </a:r>
          </a:p>
          <a:p>
            <a:r>
              <a:rPr lang="cs-CZ" b="1" dirty="0" smtClean="0"/>
              <a:t>Luxusní zboží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Výrobky a služby, které vstupují v průběhu dalšího výrobního procesu do jiných produktů</a:t>
            </a:r>
          </a:p>
          <a:p>
            <a:r>
              <a:rPr lang="cs-CZ" dirty="0" smtClean="0"/>
              <a:t>Trh výrobních prostředků tvoří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hospodářské organizace </a:t>
            </a:r>
            <a:r>
              <a:rPr lang="cs-CZ" dirty="0" smtClean="0"/>
              <a:t>(výrobní podniky, soukromí podnikatelé, organizace poskytující služby za účelem zisku)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instituce</a:t>
            </a:r>
            <a:r>
              <a:rPr lang="cs-CZ" dirty="0" smtClean="0"/>
              <a:t> (hospodařící rozpočtovým způsobem)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státní instituce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a údržbářské povahy</a:t>
            </a:r>
          </a:p>
          <a:p>
            <a:r>
              <a:rPr lang="cs-CZ" dirty="0" smtClean="0"/>
              <a:t>Jsou nakupovány podnikem</a:t>
            </a:r>
          </a:p>
          <a:p>
            <a:r>
              <a:rPr lang="cs-CZ" dirty="0" smtClean="0"/>
              <a:t>Obchodní – reklamní a propagační služby, právní, účetnické, hotelové..</a:t>
            </a:r>
          </a:p>
          <a:p>
            <a:r>
              <a:rPr lang="cs-CZ" dirty="0" smtClean="0"/>
              <a:t>Údržbářské – čistění oken…</a:t>
            </a:r>
          </a:p>
          <a:p>
            <a:r>
              <a:rPr lang="cs-CZ" dirty="0" smtClean="0"/>
              <a:t>Opravárenské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prostředky</a:t>
            </a:r>
          </a:p>
          <a:p>
            <a:r>
              <a:rPr lang="cs-CZ" dirty="0" smtClean="0"/>
              <a:t>Předměty postupné spotřeby</a:t>
            </a:r>
          </a:p>
          <a:p>
            <a:r>
              <a:rPr lang="cs-CZ" dirty="0" smtClean="0"/>
              <a:t>Nevýrobní zásoby</a:t>
            </a:r>
          </a:p>
          <a:p>
            <a:r>
              <a:rPr lang="cs-CZ" dirty="0" smtClean="0"/>
              <a:t>Součástky</a:t>
            </a:r>
          </a:p>
          <a:p>
            <a:r>
              <a:rPr lang="cs-CZ" dirty="0" smtClean="0"/>
              <a:t>Suroviny</a:t>
            </a:r>
          </a:p>
          <a:p>
            <a:r>
              <a:rPr lang="cs-CZ" smtClean="0"/>
              <a:t>Zpracované materiály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Zboží, které vstupuje do finálního produktu postupně</a:t>
            </a:r>
          </a:p>
          <a:p>
            <a:r>
              <a:rPr lang="cs-CZ" dirty="0" smtClean="0"/>
              <a:t>Jsou to budovy, stroje, energie, zařízení…</a:t>
            </a:r>
          </a:p>
          <a:p>
            <a:r>
              <a:rPr lang="cs-CZ" dirty="0" smtClean="0"/>
              <a:t>Nákladné, kupovány přímo od výrobce</a:t>
            </a:r>
          </a:p>
          <a:p>
            <a:r>
              <a:rPr lang="cs-CZ" dirty="0" smtClean="0"/>
              <a:t>Osobní prodej je důležitější než reklama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Předměty postupné spotřeby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Drobné výrobní prostředky</a:t>
            </a:r>
          </a:p>
          <a:p>
            <a:r>
              <a:rPr lang="cs-CZ" dirty="0" smtClean="0"/>
              <a:t>Jsou to nástroje, měřicí zařízení, počítače…</a:t>
            </a:r>
          </a:p>
          <a:p>
            <a:r>
              <a:rPr lang="cs-CZ" dirty="0" smtClean="0"/>
              <a:t>Většinou pořizovány přes prostředníky</a:t>
            </a:r>
          </a:p>
          <a:p>
            <a:r>
              <a:rPr lang="cs-CZ" dirty="0" smtClean="0"/>
              <a:t>Rozhoduje kvalita, technické vlastnosti, cena, </a:t>
            </a:r>
            <a:r>
              <a:rPr lang="cs-CZ" dirty="0"/>
              <a:t>s</a:t>
            </a:r>
            <a:r>
              <a:rPr lang="cs-CZ" dirty="0" smtClean="0"/>
              <a:t>lužby, rychlost…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Nevýrobní zásoby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Produkty, které jsou potřebné k výkonu běžných operací, nesouvisí přímo se samotnou výrobou</a:t>
            </a:r>
          </a:p>
          <a:p>
            <a:r>
              <a:rPr lang="cs-CZ" dirty="0" smtClean="0"/>
              <a:t>Jsou to čisticí prostředky, kancelářské potřeby, vybavení kanceláří..</a:t>
            </a:r>
          </a:p>
          <a:p>
            <a:r>
              <a:rPr lang="cs-CZ" dirty="0" smtClean="0"/>
              <a:t>Analogií spotřebitelského zboží</a:t>
            </a:r>
          </a:p>
          <a:p>
            <a:r>
              <a:rPr lang="cs-CZ" dirty="0" smtClean="0"/>
              <a:t>Nakupováno přes prostředníky</a:t>
            </a:r>
          </a:p>
          <a:p>
            <a:r>
              <a:rPr lang="cs-CZ" dirty="0" smtClean="0"/>
              <a:t>Rozhoduje cena a kvalita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781</Words>
  <Application>Microsoft Office PowerPoint</Application>
  <PresentationFormat>Předvádění na obrazovce (4:3)</PresentationFormat>
  <Paragraphs>145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MARKETING 3</vt:lpstr>
      <vt:lpstr>Produkt </vt:lpstr>
      <vt:lpstr>Spotřební zboží</vt:lpstr>
      <vt:lpstr>Výrobní prostředky</vt:lpstr>
      <vt:lpstr>Služby</vt:lpstr>
      <vt:lpstr>Výrobní prostředky</vt:lpstr>
      <vt:lpstr>Základní prostředky</vt:lpstr>
      <vt:lpstr>Předměty postupné spotřeby</vt:lpstr>
      <vt:lpstr>Nevýrobní zásoby</vt:lpstr>
      <vt:lpstr>Součástky</vt:lpstr>
      <vt:lpstr>Suroviny</vt:lpstr>
      <vt:lpstr>Zpracované materiály</vt:lpstr>
      <vt:lpstr>Výrobková politika</vt:lpstr>
      <vt:lpstr>Výrobní sortiment</vt:lpstr>
      <vt:lpstr>Výrobní řada</vt:lpstr>
      <vt:lpstr>Individuální produkty</vt:lpstr>
      <vt:lpstr>Vlastnosti produktu - kvalita</vt:lpstr>
      <vt:lpstr>Značka</vt:lpstr>
      <vt:lpstr>Značka</vt:lpstr>
      <vt:lpstr>Obal</vt:lpstr>
      <vt:lpstr>Životní cyklus produktu</vt:lpstr>
      <vt:lpstr>Zavádění</vt:lpstr>
      <vt:lpstr>Strategie zavádění</vt:lpstr>
      <vt:lpstr>Růst</vt:lpstr>
      <vt:lpstr>Zralost</vt:lpstr>
      <vt:lpstr>Strategie v období zralosti</vt:lpstr>
      <vt:lpstr>Útlum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3</dc:title>
  <dc:creator>Javorova Barbora</dc:creator>
  <cp:lastModifiedBy>Javorova Barbora</cp:lastModifiedBy>
  <cp:revision>14</cp:revision>
  <dcterms:created xsi:type="dcterms:W3CDTF">2011-11-22T08:24:38Z</dcterms:created>
  <dcterms:modified xsi:type="dcterms:W3CDTF">2011-11-22T10:37:54Z</dcterms:modified>
</cp:coreProperties>
</file>