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4660"/>
  </p:normalViewPr>
  <p:slideViewPr>
    <p:cSldViewPr>
      <p:cViewPr varScale="1">
        <p:scale>
          <a:sx n="84" d="100"/>
          <a:sy n="84" d="100"/>
        </p:scale>
        <p:origin x="-11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BEF9-3938-4849-8A29-55A4B43D4D2E}" type="datetimeFigureOut">
              <a:rPr lang="cs-CZ" smtClean="0"/>
              <a:pPr/>
              <a:t>14.12.2012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0DE390D-63FA-4D59-ACD0-7D5ADFF9C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BEF9-3938-4849-8A29-55A4B43D4D2E}" type="datetimeFigureOut">
              <a:rPr lang="cs-CZ" smtClean="0"/>
              <a:pPr/>
              <a:t>14.12.2012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390D-63FA-4D59-ACD0-7D5ADFF9C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BEF9-3938-4849-8A29-55A4B43D4D2E}" type="datetimeFigureOut">
              <a:rPr lang="cs-CZ" smtClean="0"/>
              <a:pPr/>
              <a:t>14.12.2012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390D-63FA-4D59-ACD0-7D5ADFF9C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BEF9-3938-4849-8A29-55A4B43D4D2E}" type="datetimeFigureOut">
              <a:rPr lang="cs-CZ" smtClean="0"/>
              <a:pPr/>
              <a:t>14.12.2012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0DE390D-63FA-4D59-ACD0-7D5ADFF9C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BEF9-3938-4849-8A29-55A4B43D4D2E}" type="datetimeFigureOut">
              <a:rPr lang="cs-CZ" smtClean="0"/>
              <a:pPr/>
              <a:t>14.12.2012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390D-63FA-4D59-ACD0-7D5ADFF9C1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BEF9-3938-4849-8A29-55A4B43D4D2E}" type="datetimeFigureOut">
              <a:rPr lang="cs-CZ" smtClean="0"/>
              <a:pPr/>
              <a:t>14.12.2012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390D-63FA-4D59-ACD0-7D5ADFF9C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BEF9-3938-4849-8A29-55A4B43D4D2E}" type="datetimeFigureOut">
              <a:rPr lang="cs-CZ" smtClean="0"/>
              <a:pPr/>
              <a:t>14.12.2012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0DE390D-63FA-4D59-ACD0-7D5ADFF9C1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BEF9-3938-4849-8A29-55A4B43D4D2E}" type="datetimeFigureOut">
              <a:rPr lang="cs-CZ" smtClean="0"/>
              <a:pPr/>
              <a:t>14.12.2012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390D-63FA-4D59-ACD0-7D5ADFF9C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BEF9-3938-4849-8A29-55A4B43D4D2E}" type="datetimeFigureOut">
              <a:rPr lang="cs-CZ" smtClean="0"/>
              <a:pPr/>
              <a:t>14.12.2012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390D-63FA-4D59-ACD0-7D5ADFF9C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BEF9-3938-4849-8A29-55A4B43D4D2E}" type="datetimeFigureOut">
              <a:rPr lang="cs-CZ" smtClean="0"/>
              <a:pPr/>
              <a:t>14.12.2012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390D-63FA-4D59-ACD0-7D5ADFF9C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EBEF9-3938-4849-8A29-55A4B43D4D2E}" type="datetimeFigureOut">
              <a:rPr lang="cs-CZ" smtClean="0"/>
              <a:pPr/>
              <a:t>14.12.2012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390D-63FA-4D59-ACD0-7D5ADFF9C1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E0EBEF9-3938-4849-8A29-55A4B43D4D2E}" type="datetimeFigureOut">
              <a:rPr lang="cs-CZ" smtClean="0"/>
              <a:pPr/>
              <a:t>14.12.2012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0DE390D-63FA-4D59-ACD0-7D5ADFF9C1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1000" y="4572007"/>
            <a:ext cx="8458200" cy="1503779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Konflikt – koření života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7848872" cy="706090"/>
          </a:xfrm>
        </p:spPr>
        <p:txBody>
          <a:bodyPr>
            <a:normAutofit fontScale="90000"/>
          </a:bodyPr>
          <a:lstStyle/>
          <a:p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Kapitola – Schopnost efektivní komunikace</a:t>
            </a:r>
            <a:endParaRPr lang="cs-CZ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32500" lnSpcReduction="20000"/>
          </a:bodyPr>
          <a:lstStyle/>
          <a:p>
            <a:r>
              <a:rPr lang="cs-CZ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Teorie</a:t>
            </a:r>
          </a:p>
          <a:p>
            <a:r>
              <a:rPr lang="cs-CZ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Cvičení</a:t>
            </a:r>
          </a:p>
          <a:p>
            <a:pPr>
              <a:buNone/>
            </a:pPr>
            <a:r>
              <a:rPr lang="cs-CZ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Techniky aktivního naslouchání (Pracovní list)</a:t>
            </a:r>
          </a:p>
          <a:p>
            <a:pPr>
              <a:buNone/>
            </a:pPr>
            <a:r>
              <a:rPr lang="cs-CZ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Zformulujte za sebe „JÁ-SDĚLENÍ“ (Pracovní list)</a:t>
            </a:r>
          </a:p>
          <a:p>
            <a:pPr>
              <a:buNone/>
            </a:pPr>
            <a:r>
              <a:rPr lang="cs-CZ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Zpráva o loupeži</a:t>
            </a:r>
          </a:p>
          <a:p>
            <a:pPr>
              <a:buNone/>
            </a:pPr>
            <a:r>
              <a:rPr lang="cs-CZ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Zpráva o loupeži (Pracovní list)</a:t>
            </a:r>
          </a:p>
          <a:p>
            <a:pPr>
              <a:buNone/>
            </a:pPr>
            <a:r>
              <a:rPr lang="cs-CZ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Obložený chléb</a:t>
            </a:r>
          </a:p>
          <a:p>
            <a:pPr>
              <a:buNone/>
            </a:pPr>
            <a:r>
              <a:rPr lang="cs-CZ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Dům z plastelíny</a:t>
            </a:r>
          </a:p>
          <a:p>
            <a:pPr>
              <a:buNone/>
            </a:pPr>
            <a:r>
              <a:rPr lang="cs-CZ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Dobrý a špatný posluchač</a:t>
            </a:r>
          </a:p>
          <a:p>
            <a:pPr>
              <a:buNone/>
            </a:pPr>
            <a:r>
              <a:rPr lang="cs-CZ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Hlavní zásady aktivního naslouchání (Pracovní list)</a:t>
            </a:r>
          </a:p>
          <a:p>
            <a:pPr>
              <a:buNone/>
            </a:pPr>
            <a:r>
              <a:rPr lang="cs-CZ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Techniky aktivního naslouchání</a:t>
            </a:r>
          </a:p>
          <a:p>
            <a:pPr>
              <a:buNone/>
            </a:pPr>
            <a:r>
              <a:rPr lang="cs-CZ" sz="4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Akvarium</a:t>
            </a:r>
            <a:r>
              <a:rPr lang="cs-CZ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aktivní naslouchání ve trojicích</a:t>
            </a:r>
          </a:p>
          <a:p>
            <a:pPr>
              <a:buNone/>
            </a:pPr>
            <a:r>
              <a:rPr lang="cs-CZ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Aktivní naslouchání ve trojicích (Pracovní list)</a:t>
            </a:r>
          </a:p>
          <a:p>
            <a:pPr>
              <a:buNone/>
            </a:pPr>
            <a:r>
              <a:rPr lang="cs-CZ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Situace</a:t>
            </a:r>
          </a:p>
          <a:p>
            <a:pPr>
              <a:buNone/>
            </a:pPr>
            <a:r>
              <a:rPr lang="cs-CZ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Tabulka pro trénování aktivního naslouchání</a:t>
            </a:r>
          </a:p>
          <a:p>
            <a:pPr>
              <a:buNone/>
            </a:pPr>
            <a:r>
              <a:rPr lang="cs-CZ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Aktivní naslouchání – parafrázování a zrcadlení pocitu  </a:t>
            </a:r>
          </a:p>
          <a:p>
            <a:pPr>
              <a:buNone/>
            </a:pPr>
            <a:r>
              <a:rPr lang="cs-CZ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Operace srdce (Pracovní list)</a:t>
            </a:r>
          </a:p>
          <a:p>
            <a:pPr>
              <a:buNone/>
            </a:pPr>
            <a:r>
              <a:rPr lang="cs-CZ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Sponzorský dar (Pracovní  list)</a:t>
            </a:r>
          </a:p>
          <a:p>
            <a:pPr>
              <a:buNone/>
            </a:pPr>
            <a:r>
              <a:rPr lang="cs-CZ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Rozzlobená slova</a:t>
            </a:r>
          </a:p>
          <a:p>
            <a:pPr>
              <a:buNone/>
            </a:pPr>
            <a:endParaRPr lang="cs-CZ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124744"/>
            <a:ext cx="18288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60722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Horké chvilky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Zrcadlení pocitu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Zkouška – naslouchání pocitům 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Naslouchání pocitům (Pracovní list)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Pocitový šatník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Tichá karetní hra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Citové monology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Seznam pocitů a stavů ( Pracovní list)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Červená Karolína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Červená Karolína (Text pro studenty)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Umění shrnovat (Pracovní list) 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Díry v komunikaci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Rozbitá komunikace I. – přerušování (Pracovní list)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Rozbitá komunikace II. – vyzvídání (Pracovní list)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Rozbitá komunikace III. – souzení (Pracovní list)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Rozbitá komunikace IV. – vysvětlování (Pracovní list)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Rozbitá komunikace V. – konfrontace (Pracovní list)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Rozbitá komunikace VI. – poskytování rad (Pracovní list)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Rozbitá komunikace VII. – dominance v rozhovoru (Pracovní list)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Rozbitá komunikace VIII. – ponižování (Pracovní list)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Promluva v 1. osobě tzv. „JÁ-SDĚLENÍ“</a:t>
            </a:r>
          </a:p>
          <a:p>
            <a:pPr>
              <a:buNone/>
            </a:pPr>
            <a:r>
              <a:rPr lang="cs-CZ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Marie a </a:t>
            </a:r>
            <a:r>
              <a:rPr lang="cs-CZ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Anita</a:t>
            </a:r>
            <a:r>
              <a:rPr lang="cs-CZ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(Pracovní list)</a:t>
            </a:r>
          </a:p>
          <a:p>
            <a:pPr>
              <a:buNone/>
            </a:pPr>
            <a:r>
              <a:rPr lang="cs-CZ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„To není pravda“</a:t>
            </a:r>
          </a:p>
          <a:p>
            <a:pPr>
              <a:buNone/>
            </a:pPr>
            <a:r>
              <a:rPr lang="cs-CZ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Zařazování pocitu</a:t>
            </a:r>
          </a:p>
          <a:p>
            <a:pPr>
              <a:buNone/>
            </a:pPr>
            <a:r>
              <a:rPr lang="cs-CZ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Konfliktní situace I. (Pracovní list)</a:t>
            </a:r>
          </a:p>
          <a:p>
            <a:pPr>
              <a:buNone/>
            </a:pPr>
            <a:r>
              <a:rPr lang="cs-CZ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Konfliktní situace II. (Pracovní list)</a:t>
            </a:r>
          </a:p>
          <a:p>
            <a:pPr>
              <a:buNone/>
            </a:pPr>
            <a:r>
              <a:rPr lang="cs-CZ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Zrcadlo</a:t>
            </a:r>
          </a:p>
          <a:p>
            <a:pPr>
              <a:buNone/>
            </a:pPr>
            <a:r>
              <a:rPr lang="cs-CZ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Konfliktní situace III. (Pracovní list)</a:t>
            </a:r>
          </a:p>
          <a:p>
            <a:pPr>
              <a:buNone/>
            </a:pPr>
            <a:r>
              <a:rPr lang="cs-CZ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Konfliktní situace IV. (Pracovní list)</a:t>
            </a:r>
          </a:p>
          <a:p>
            <a:pPr>
              <a:buNone/>
            </a:pPr>
            <a:r>
              <a:rPr lang="cs-CZ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Konfliktní situace V. (Pracovní list)</a:t>
            </a:r>
          </a:p>
          <a:p>
            <a:pPr>
              <a:buNone/>
            </a:pPr>
            <a:r>
              <a:rPr lang="cs-CZ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Zodpovědnost</a:t>
            </a:r>
          </a:p>
          <a:p>
            <a:pPr>
              <a:buNone/>
            </a:pPr>
            <a:r>
              <a:rPr lang="cs-CZ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Krátké výroky (Pracovní list)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19256" cy="922114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Kapitola – Řešení konfliktů</a:t>
            </a:r>
            <a:endParaRPr lang="cs-CZ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5017190"/>
          </a:xfrm>
        </p:spPr>
        <p:txBody>
          <a:bodyPr>
            <a:no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Teorie </a:t>
            </a:r>
          </a:p>
          <a:p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Cvičení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co se tu jedná?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Vyjádřený názor/pozice versus nevyslovený zájem/potřeba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Vyjádřený názor/pozice versus nevyslovený zájem/potřeba (Pracovní list I.)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Vyjádřený názor/pozice versus nevyslovený zájem/potřeba (Pracovní list II.)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Řešení konfliktů krok za krokem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Zasedací pořádek (Pracovní list)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Postup řešení konfliktů (Pracovní list)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Plánování řešení problémů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 se mě obzvlášť týká (Pracovní list)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Vytvoření pozitivního ovzduší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Určení problému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Konfliktní situace VI. (Pracovní list)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Nalezení dobrého řešení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Řešení konfliktů – hraní rolí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052736"/>
            <a:ext cx="182880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Společná skříňka (Pracovní list)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Sourozenci – rodinná hádka (Pracovní list)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Jsi mi z cesty – hněv (Pracovní list)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Třída: učitel/student (Pracovní list)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Školní výlet maturantů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Školní výlet maturantů (Pracovní list)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Já to zaplatím (Technika akvária)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Já to zaplatím (Pracovní list)</a:t>
            </a:r>
          </a:p>
          <a:p>
            <a:pPr>
              <a:buNone/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705880" cy="50006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Postup řešení konfliktů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071546"/>
            <a:ext cx="8715436" cy="5643602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cs-CZ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 Osobní plánování a reflexe - analyzujte</a:t>
            </a:r>
          </a:p>
          <a:p>
            <a:endParaRPr lang="cs-CZ" sz="8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zamyslete se nad povrchními a hloubkovými příčinami konfliktu</a:t>
            </a:r>
          </a:p>
          <a:p>
            <a:pPr lvl="0"/>
            <a:r>
              <a:rPr lang="cs-CZ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definujte zájmy a hodnoty</a:t>
            </a:r>
          </a:p>
          <a:p>
            <a:pPr lvl="0"/>
            <a:r>
              <a:rPr lang="cs-CZ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zařiďte vhodné prostředí pro diskusi</a:t>
            </a:r>
          </a:p>
          <a:p>
            <a:pPr>
              <a:buNone/>
            </a:pPr>
            <a:endParaRPr lang="cs-CZ" sz="8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cs-CZ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Vytvořte pozitivní prostředí</a:t>
            </a:r>
          </a:p>
          <a:p>
            <a:pPr lvl="0">
              <a:buNone/>
            </a:pPr>
            <a:endParaRPr lang="cs-CZ" sz="8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cs-CZ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Vyjádřit kladné úmysly: „Toto je pro mne důležité“</a:t>
            </a:r>
          </a:p>
          <a:p>
            <a:pPr lvl="0">
              <a:buNone/>
            </a:pPr>
            <a:r>
              <a:rPr lang="cs-CZ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Oceňte druhého a poděkujte mu: „Oceňuji  tvoji ochotu o tom mluvit“</a:t>
            </a:r>
          </a:p>
          <a:p>
            <a:pPr lvl="0">
              <a:buNone/>
            </a:pPr>
            <a:endParaRPr lang="cs-CZ" sz="8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 Definujte problém a diskutujte o něm</a:t>
            </a:r>
          </a:p>
          <a:p>
            <a:pPr lvl="0">
              <a:buNone/>
            </a:pPr>
            <a:endParaRPr lang="cs-CZ" sz="8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Každý vyjádří své náměty a pocity</a:t>
            </a:r>
          </a:p>
          <a:p>
            <a:r>
              <a:rPr lang="cs-CZ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Používejte techniky aktivního naslouchání</a:t>
            </a:r>
          </a:p>
          <a:p>
            <a:pPr lvl="0"/>
            <a:r>
              <a:rPr lang="cs-CZ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Hledejte různá řešení</a:t>
            </a:r>
          </a:p>
          <a:p>
            <a:pPr lvl="0"/>
            <a:r>
              <a:rPr lang="cs-CZ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Pomoc s řešením konfliktu třetí stranou (nezávislí účastník)</a:t>
            </a: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</a:rPr>
              <a:t>  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konfliktů – hraní rolí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785926"/>
            <a:ext cx="8686800" cy="4294199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Cíl: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Nacvičovat využití postupu řešení konfliktů v nejrůznějších rolích</a:t>
            </a:r>
          </a:p>
          <a:p>
            <a:endParaRPr lang="cs-C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Trvání: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 min na jednu hru rolí</a:t>
            </a:r>
          </a:p>
          <a:p>
            <a:endParaRPr lang="cs-C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Potřeby: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Pracovní listy (kopie rolí)</a:t>
            </a:r>
          </a:p>
          <a:p>
            <a:endParaRPr lang="cs-C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Průběh: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Tato kniha vznikla jako metodická příručka pro učitele a jejich studenty v roce 1994.</a:t>
            </a:r>
          </a:p>
          <a:p>
            <a:pPr>
              <a:buNone/>
            </a:pPr>
            <a:endParaRPr lang="cs-C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Součást projektu „Rozvoj demokracie ve školství“.</a:t>
            </a:r>
          </a:p>
          <a:p>
            <a:pPr>
              <a:buNone/>
            </a:pPr>
            <a:endParaRPr lang="cs-C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Druhé, revidované vydání, podpořil projekt Multikulturního centra v Praze „Rozmanitost do knihoven“ v roce 2004.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643050"/>
            <a:ext cx="8686800" cy="4572032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Založeno v roce 1992.</a:t>
            </a:r>
          </a:p>
          <a:p>
            <a:pPr>
              <a:buNone/>
            </a:pPr>
            <a:endParaRPr lang="cs-CZ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Rozvíjí činnost především v oblasti vzdělávání.</a:t>
            </a:r>
          </a:p>
          <a:p>
            <a:pPr>
              <a:buNone/>
            </a:pPr>
            <a:endParaRPr lang="cs-CZ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Organizuje řadu školících programů.</a:t>
            </a:r>
          </a:p>
          <a:p>
            <a:endParaRPr lang="cs-CZ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Pomáhá provádět regionální a komunitní projekty.</a:t>
            </a:r>
          </a:p>
          <a:p>
            <a:pPr>
              <a:buNone/>
            </a:pPr>
            <a:endParaRPr lang="cs-CZ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Dále se věnuje poradenství v oblastech personalistiky, řešení organizačního rozvoje.</a:t>
            </a:r>
          </a:p>
          <a:p>
            <a:pPr>
              <a:buNone/>
            </a:pPr>
            <a:endParaRPr lang="cs-CZ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Provádí také facilitaci (tj. řízení či moderování jednání a schůzek)</a:t>
            </a:r>
          </a:p>
          <a:p>
            <a:endParaRPr lang="cs-CZ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0"/>
            <a:ext cx="7056784" cy="1461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Již od svého založení si věnuje oblasti multikulturního vzdělávání.</a:t>
            </a:r>
          </a:p>
          <a:p>
            <a:pPr>
              <a:buNone/>
            </a:pPr>
            <a:endParaRPr lang="cs-C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Věnují se např. tématům: Výchova k toleranci a proti rasismu; Multikulturní výchova; Integrace cizinců v ČR či Práce s menšinami.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 programech </a:t>
            </a:r>
            <a:r>
              <a:rPr lang="cs-CZ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Partners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Czech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jde především o získání praktických znalostí a dovedností.</a:t>
            </a:r>
          </a:p>
          <a:p>
            <a:pPr>
              <a:buNone/>
            </a:pPr>
            <a:endParaRPr lang="cs-C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Důraz je kladen na aktivní zapojení všech účastníků v programu. </a:t>
            </a:r>
          </a:p>
          <a:p>
            <a:pPr>
              <a:buNone/>
            </a:pPr>
            <a:endParaRPr lang="cs-C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Nácvikem modelových situací se rozvíjí kritické myšlení, logická argumentace, dovednosti komunikační a spolupráce.</a:t>
            </a:r>
          </a:p>
          <a:p>
            <a:pPr>
              <a:buNone/>
            </a:pPr>
            <a:endParaRPr lang="cs-C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Součástí programů jsou komplexní příručky o probírané látky a pracovní listy .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Obsah knihy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71612"/>
            <a:ext cx="8686800" cy="4508513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Jak pracovat s učebnicí</a:t>
            </a:r>
          </a:p>
          <a:p>
            <a:pPr>
              <a:buNone/>
            </a:pPr>
            <a:endParaRPr lang="cs-C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Příprava a průběh výuky řešení konfliktů</a:t>
            </a:r>
          </a:p>
          <a:p>
            <a:pPr>
              <a:buNone/>
            </a:pPr>
            <a:endParaRPr lang="cs-C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Jak uvádět modelové situace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778098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kapitola – Porozumění konfliktu</a:t>
            </a:r>
            <a:endParaRPr lang="cs-CZ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400600"/>
          </a:xfrm>
        </p:spPr>
        <p:txBody>
          <a:bodyPr>
            <a:no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Teorie</a:t>
            </a:r>
          </a:p>
          <a:p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Cvičení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 si myslíš o konfliktu?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 si myslíš o konfliktu? (Pracovní list)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Slyšel jsem to šuškat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Koláže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Cyklus konfliktu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Cyklus konfliktu (podklad přednášky)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Cyklus konfliktu (text pro studenty) 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Prolomení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Vyhrocení (eskalace) konfliktu a jeho zmírnění (deeskalace)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Příběh o konfliktu 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Pozorování konfliktu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Pozorování konfliktu (Pracovní list)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Druhy konfliktů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Rozeznej konflikt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Rozeznej konflikt (Pracovní list I.)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Rozeznej konflikt (Pracovní list II.)</a:t>
            </a:r>
            <a:endParaRPr lang="cs-CZ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340768"/>
            <a:ext cx="186690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0609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Kapitola – Přístupy ke konfliktu</a:t>
            </a:r>
            <a:endParaRPr lang="cs-CZ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Teorie</a:t>
            </a:r>
          </a:p>
          <a:p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Vývoj konfliktu (Graf)</a:t>
            </a:r>
          </a:p>
          <a:p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Cvičení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Souboj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Souboj (text pro studenty)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Můj přístup k řešení konfliktu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Můj způsob řešení konfliktu (pracovní list)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Zrcadlo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Osobní metr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Styly řešení konfliktu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Přehled způsobů řešení konfliktů (pracovní list)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Kdy se sejdeme?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Kdy se sejdeme? (Pracovní list)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Divadlo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Dusno v metru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Dusno v metru (Pracovní list)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Konflikt v televizi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Typy chování charakteristického pro jednotlivé styly řešení konfliktů (Pracovní list)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Styly řešení konfliktů (Pracovní list)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340768"/>
            <a:ext cx="18954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22114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Kapitola – Jak si lépe rozumět</a:t>
            </a:r>
            <a:endParaRPr lang="cs-CZ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Teorie</a:t>
            </a:r>
          </a:p>
          <a:p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Cvičení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Faktory ovlivňující efektivní komunikaci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Faktory ovlivňující efektivní komunikaci (Pracovní list)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 je pro mne důležité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Případy (pracovní list – 2 strany)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Názorové ostrovy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Vnímání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Stará/mladá žena (pracovní list)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Slepí muži a slon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Podobenství o slepých mužích a slonu (Text pro studenty)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Zlomyslný vlk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Zlomyslný vlk (Text pro studenty)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Komunikační styly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Komunikační styly (Pracovní list)</a:t>
            </a:r>
            <a:endParaRPr lang="cs-CZ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340768"/>
            <a:ext cx="18002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141</TotalTime>
  <Words>964</Words>
  <Application>Microsoft Office PowerPoint</Application>
  <PresentationFormat>Předvádění na obrazovce (4:3)</PresentationFormat>
  <Paragraphs>192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Cesta</vt:lpstr>
      <vt:lpstr>Konflikt – koření života</vt:lpstr>
      <vt:lpstr>Snímek 2</vt:lpstr>
      <vt:lpstr>Snímek 3</vt:lpstr>
      <vt:lpstr>Snímek 4</vt:lpstr>
      <vt:lpstr>Snímek 5</vt:lpstr>
      <vt:lpstr>Obsah knihy</vt:lpstr>
      <vt:lpstr>1. kapitola – Porozumění konfliktu</vt:lpstr>
      <vt:lpstr>2. Kapitola – Přístupy ke konfliktu</vt:lpstr>
      <vt:lpstr>3. Kapitola – Jak si lépe rozumět</vt:lpstr>
      <vt:lpstr>4. Kapitola – Schopnost efektivní komunikace</vt:lpstr>
      <vt:lpstr>Snímek 11</vt:lpstr>
      <vt:lpstr>Snímek 12</vt:lpstr>
      <vt:lpstr>5. Kapitola – Řešení konfliktů</vt:lpstr>
      <vt:lpstr>Snímek 14</vt:lpstr>
      <vt:lpstr>Postup řešení konfliktů</vt:lpstr>
      <vt:lpstr>Řešení konfliktů – hraní rolí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Konflikt – koření života</dc:title>
  <dc:creator>Míla</dc:creator>
  <cp:lastModifiedBy>I5-750</cp:lastModifiedBy>
  <cp:revision>14</cp:revision>
  <dcterms:created xsi:type="dcterms:W3CDTF">2012-10-30T10:09:21Z</dcterms:created>
  <dcterms:modified xsi:type="dcterms:W3CDTF">2012-12-14T09:36:33Z</dcterms:modified>
</cp:coreProperties>
</file>