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6" r:id="rId5"/>
    <p:sldId id="272" r:id="rId6"/>
    <p:sldId id="261" r:id="rId7"/>
    <p:sldId id="278" r:id="rId8"/>
    <p:sldId id="273" r:id="rId9"/>
    <p:sldId id="281" r:id="rId10"/>
    <p:sldId id="284" r:id="rId11"/>
    <p:sldId id="262" r:id="rId12"/>
    <p:sldId id="277" r:id="rId13"/>
    <p:sldId id="280" r:id="rId14"/>
    <p:sldId id="274" r:id="rId15"/>
    <p:sldId id="276" r:id="rId16"/>
    <p:sldId id="282" r:id="rId17"/>
    <p:sldId id="283" r:id="rId18"/>
    <p:sldId id="258" r:id="rId19"/>
    <p:sldId id="275" r:id="rId20"/>
    <p:sldId id="26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00C33F-5C50-40C0-A7C1-72158DB699C1}" type="datetimeFigureOut">
              <a:rPr lang="cs-CZ" smtClean="0"/>
              <a:pPr/>
              <a:t>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4D498B-775B-4831-8A08-3DD50B6886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deacesky.cz/navody-dokumenty-pokusy/proc-snim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344651432-tajemstvi-zdraveho-zivota/211562210700017-jak-na-vydatny-spanek/vide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88024" y="5373216"/>
            <a:ext cx="3672408" cy="72008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Aneta Petříková</a:t>
            </a: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Zdravý spánek</a:t>
            </a:r>
            <a:endParaRPr lang="cs-CZ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Melatonin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Hormon tmy a spánku</a:t>
            </a:r>
          </a:p>
          <a:p>
            <a:r>
              <a:rPr lang="cs-CZ" sz="3200" dirty="0" smtClean="0"/>
              <a:t>Tvoří se v epifýze (šišinka, část mezimozku)</a:t>
            </a:r>
          </a:p>
          <a:p>
            <a:r>
              <a:rPr lang="cs-CZ" sz="3200" dirty="0" smtClean="0"/>
              <a:t>Největší produkce za tmy        nutkání ke spánku </a:t>
            </a:r>
          </a:p>
          <a:p>
            <a:r>
              <a:rPr lang="cs-CZ" sz="3200" dirty="0" smtClean="0"/>
              <a:t>Ovlivňuje ho tzv. modré světlo (televize, denní světlo)</a:t>
            </a:r>
          </a:p>
          <a:p>
            <a:r>
              <a:rPr lang="cs-CZ" sz="3200" dirty="0" smtClean="0"/>
              <a:t>S narůstajícím věkem se schopnost tvorby snižuje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292080" y="2996952"/>
            <a:ext cx="57606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Potřeba spánku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500" dirty="0" smtClean="0"/>
              <a:t>Pro každého individuální</a:t>
            </a:r>
          </a:p>
          <a:p>
            <a:r>
              <a:rPr lang="cs-CZ" sz="3500" dirty="0" smtClean="0"/>
              <a:t>Zdravý člověk spí v průměru 6 - 8 h</a:t>
            </a:r>
          </a:p>
          <a:p>
            <a:r>
              <a:rPr lang="cs-CZ" sz="3500" dirty="0" smtClean="0"/>
              <a:t>Podle věku: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Kojenec – 18 – 20 hodin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Předškolák – 12 hodin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Dospívající – 8 hodin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Střední věk – nejvíce variabilní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Stáří – nejkratší délka (5 – 6 hodin)</a:t>
            </a:r>
          </a:p>
          <a:p>
            <a:endParaRPr lang="cs-CZ" dirty="0"/>
          </a:p>
        </p:txBody>
      </p:sp>
      <p:pic>
        <p:nvPicPr>
          <p:cNvPr id="4" name="Zástupný symbol pro obsah 3" descr="Spící mimi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2708920"/>
            <a:ext cx="2592288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Spánková hygiena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4 – 6 h před usnutím nepít čaj, kávu, energetické nápoje</a:t>
            </a:r>
          </a:p>
          <a:p>
            <a:r>
              <a:rPr lang="cs-CZ" sz="3200" dirty="0" smtClean="0"/>
              <a:t>Nav</a:t>
            </a:r>
            <a:r>
              <a:rPr lang="cs-CZ" sz="3200" dirty="0" smtClean="0"/>
              <a:t>ečer </a:t>
            </a:r>
            <a:r>
              <a:rPr lang="cs-CZ" sz="3200" dirty="0" smtClean="0"/>
              <a:t>nejíst těžká jídla (poslední jídlo 3 – 4 h před usnutím</a:t>
            </a:r>
          </a:p>
          <a:p>
            <a:r>
              <a:rPr lang="cs-CZ" sz="3200" dirty="0" smtClean="0"/>
              <a:t>Neřešit </a:t>
            </a:r>
            <a:r>
              <a:rPr lang="cs-CZ" sz="3200" dirty="0" smtClean="0"/>
              <a:t>důležitá </a:t>
            </a:r>
            <a:r>
              <a:rPr lang="cs-CZ" sz="3200" dirty="0" smtClean="0"/>
              <a:t>témata, příjemnou činností se </a:t>
            </a:r>
            <a:r>
              <a:rPr lang="cs-CZ" sz="3200" dirty="0" smtClean="0"/>
              <a:t>večer zbavit </a:t>
            </a:r>
            <a:r>
              <a:rPr lang="cs-CZ" sz="3200" dirty="0" smtClean="0"/>
              <a:t>stresu</a:t>
            </a:r>
          </a:p>
          <a:p>
            <a:r>
              <a:rPr lang="cs-CZ" sz="3200" dirty="0" smtClean="0"/>
              <a:t>Večer nepít alkohol </a:t>
            </a:r>
            <a:r>
              <a:rPr lang="cs-CZ" sz="3200" dirty="0" smtClean="0"/>
              <a:t>a </a:t>
            </a:r>
            <a:r>
              <a:rPr lang="cs-CZ" sz="3200" dirty="0" smtClean="0"/>
              <a:t>nekouřit</a:t>
            </a:r>
            <a:endParaRPr lang="cs-CZ" sz="32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Spánková hygiena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V místnosti minimalizovat světlo a hluk</a:t>
            </a:r>
          </a:p>
          <a:p>
            <a:r>
              <a:rPr lang="cs-CZ" sz="3200" dirty="0" smtClean="0"/>
              <a:t>Teplota místnosti 18 - 22°C (pro </a:t>
            </a:r>
            <a:r>
              <a:rPr lang="cs-CZ" sz="3200" dirty="0" err="1" smtClean="0"/>
              <a:t>evropana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Uléhejte a vstávejte každý den ve stejnou </a:t>
            </a:r>
            <a:r>
              <a:rPr lang="cs-CZ" sz="3200" dirty="0" smtClean="0"/>
              <a:t>dobu</a:t>
            </a:r>
          </a:p>
          <a:p>
            <a:r>
              <a:rPr lang="cs-CZ" sz="3200" dirty="0" smtClean="0"/>
              <a:t>Dále záleží na matraci, polštáři, na prožití uplynulého dne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Polohy při spaní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500" u="sng" dirty="0" smtClean="0"/>
              <a:t>Spaní na boku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Nejvíce používaná poloha</a:t>
            </a:r>
          </a:p>
          <a:p>
            <a:pPr>
              <a:buNone/>
            </a:pPr>
            <a:r>
              <a:rPr lang="cs-CZ" sz="3500" dirty="0" smtClean="0"/>
              <a:t>+ Prevence bolesti zad a krční páteře, Omezení chrápání</a:t>
            </a:r>
          </a:p>
          <a:p>
            <a:r>
              <a:rPr lang="cs-CZ" sz="3500" u="sng" dirty="0" smtClean="0"/>
              <a:t>Spaní na zádech</a:t>
            </a:r>
          </a:p>
          <a:p>
            <a:pPr>
              <a:buNone/>
            </a:pPr>
            <a:r>
              <a:rPr lang="cs-CZ" sz="3500" dirty="0" smtClean="0"/>
              <a:t>+ Minimální tlak na meziobratlové ploténky, optimální prokrvení okolních tkání, uvolnění kloubů</a:t>
            </a:r>
          </a:p>
          <a:p>
            <a:pPr>
              <a:buNone/>
            </a:pPr>
            <a:r>
              <a:rPr lang="cs-CZ" sz="3500" dirty="0" smtClean="0"/>
              <a:t>-  Chrápání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Polohy při spaní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3200" u="sng" dirty="0" smtClean="0"/>
              <a:t>Spaní v embryonální poloze</a:t>
            </a:r>
          </a:p>
          <a:p>
            <a:pPr>
              <a:buNone/>
            </a:pPr>
            <a:r>
              <a:rPr lang="cs-CZ" sz="3200" dirty="0" smtClean="0"/>
              <a:t>+ </a:t>
            </a:r>
            <a:r>
              <a:rPr lang="cs-CZ" sz="3200" dirty="0" smtClean="0"/>
              <a:t>Minimalizace </a:t>
            </a:r>
            <a:r>
              <a:rPr lang="cs-CZ" sz="3200" dirty="0" smtClean="0"/>
              <a:t>chrápání, úleva od bolesti v kříži</a:t>
            </a:r>
          </a:p>
          <a:p>
            <a:pPr>
              <a:buNone/>
            </a:pPr>
            <a:r>
              <a:rPr lang="cs-CZ" sz="3200" dirty="0" smtClean="0"/>
              <a:t>-  </a:t>
            </a:r>
            <a:r>
              <a:rPr lang="cs-CZ" sz="3200" dirty="0" smtClean="0"/>
              <a:t>Bolesti </a:t>
            </a:r>
            <a:r>
              <a:rPr lang="cs-CZ" sz="3200" dirty="0" smtClean="0"/>
              <a:t>krčí páteře</a:t>
            </a:r>
          </a:p>
          <a:p>
            <a:r>
              <a:rPr lang="cs-CZ" sz="3200" u="sng" dirty="0" smtClean="0"/>
              <a:t>Spaní </a:t>
            </a:r>
            <a:r>
              <a:rPr lang="cs-CZ" sz="3200" u="sng" dirty="0" smtClean="0"/>
              <a:t>na břiše</a:t>
            </a:r>
          </a:p>
          <a:p>
            <a:pPr>
              <a:buNone/>
            </a:pPr>
            <a:r>
              <a:rPr lang="cs-CZ" sz="3200" dirty="0" smtClean="0"/>
              <a:t>+ </a:t>
            </a:r>
            <a:r>
              <a:rPr lang="cs-CZ" sz="3200" dirty="0" smtClean="0"/>
              <a:t>Minimalizace </a:t>
            </a:r>
            <a:r>
              <a:rPr lang="cs-CZ" sz="3200" dirty="0" smtClean="0"/>
              <a:t>chrápání</a:t>
            </a:r>
          </a:p>
          <a:p>
            <a:pPr>
              <a:buNone/>
            </a:pPr>
            <a:r>
              <a:rPr lang="cs-CZ" sz="3200" dirty="0" smtClean="0"/>
              <a:t>-  </a:t>
            </a:r>
            <a:r>
              <a:rPr lang="cs-CZ" sz="3200" dirty="0" smtClean="0"/>
              <a:t>B</a:t>
            </a:r>
            <a:r>
              <a:rPr lang="cs-CZ" sz="3200" dirty="0" smtClean="0"/>
              <a:t>olesti </a:t>
            </a:r>
            <a:r>
              <a:rPr lang="cs-CZ" sz="3200" dirty="0" smtClean="0"/>
              <a:t>krku, mravenčení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Snění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4782272"/>
          </a:xfrm>
        </p:spPr>
        <p:txBody>
          <a:bodyPr>
            <a:noAutofit/>
          </a:bodyPr>
          <a:lstStyle/>
          <a:p>
            <a:r>
              <a:rPr lang="cs-CZ" sz="3200" dirty="0" smtClean="0"/>
              <a:t>Soubor myšlenek a představ - během spánku utvářejí vnitřní odpověď na vnější události</a:t>
            </a:r>
          </a:p>
          <a:p>
            <a:r>
              <a:rPr lang="cs-CZ" sz="3200" dirty="0" smtClean="0"/>
              <a:t>Vycházejí z podvědomí</a:t>
            </a:r>
          </a:p>
          <a:p>
            <a:r>
              <a:rPr lang="cs-CZ" sz="3200" u="sng" dirty="0" smtClean="0"/>
              <a:t>Zdroj snů: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/>
              <a:t>Vzpomínky, představy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/>
              <a:t>Tělesné podněty a prožitky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/>
              <a:t>Přání z uplynulého dne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/>
              <a:t>Vnitřní (bolest) a vnější (zvuky) zdroje</a:t>
            </a:r>
            <a:endParaRPr lang="cs-CZ" sz="3200" dirty="0" smtClean="0"/>
          </a:p>
          <a:p>
            <a:pPr>
              <a:buFont typeface="Wingdings" pitchFamily="2" charset="2"/>
              <a:buChar char="Ø"/>
            </a:pP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Snění - video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hlinkClick r:id="rId2"/>
              </a:rPr>
              <a:t>http://www.</a:t>
            </a:r>
            <a:r>
              <a:rPr lang="cs-CZ" sz="3200" dirty="0" err="1" smtClean="0">
                <a:hlinkClick r:id="rId2"/>
              </a:rPr>
              <a:t>videacesky.cz</a:t>
            </a:r>
            <a:r>
              <a:rPr lang="cs-CZ" sz="3200" dirty="0" smtClean="0">
                <a:hlinkClick r:id="rId2"/>
              </a:rPr>
              <a:t>/</a:t>
            </a:r>
            <a:r>
              <a:rPr lang="cs-CZ" sz="3200" dirty="0" err="1" smtClean="0">
                <a:hlinkClick r:id="rId2"/>
              </a:rPr>
              <a:t>navody</a:t>
            </a:r>
            <a:r>
              <a:rPr lang="cs-CZ" sz="3200" dirty="0" smtClean="0">
                <a:hlinkClick r:id="rId2"/>
              </a:rPr>
              <a:t>-dokumenty-pokusy/</a:t>
            </a:r>
            <a:r>
              <a:rPr lang="cs-CZ" sz="3200" dirty="0" err="1" smtClean="0">
                <a:hlinkClick r:id="rId2"/>
              </a:rPr>
              <a:t>proc</a:t>
            </a:r>
            <a:r>
              <a:rPr lang="cs-CZ" sz="3200" dirty="0" smtClean="0">
                <a:hlinkClick r:id="rId2"/>
              </a:rPr>
              <a:t>-</a:t>
            </a:r>
            <a:r>
              <a:rPr lang="cs-CZ" sz="3200" dirty="0" err="1" smtClean="0">
                <a:hlinkClick r:id="rId2"/>
              </a:rPr>
              <a:t>snime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Zdroje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KERN, Hans. </a:t>
            </a:r>
            <a:r>
              <a:rPr lang="cs-CZ" sz="3200" i="1" dirty="0" smtClean="0"/>
              <a:t>Přehled psychologie</a:t>
            </a:r>
            <a:r>
              <a:rPr lang="cs-CZ" sz="3200" dirty="0" smtClean="0"/>
              <a:t>. </a:t>
            </a:r>
            <a:r>
              <a:rPr lang="cs-CZ" sz="3200" dirty="0" err="1" smtClean="0"/>
              <a:t>Vyd</a:t>
            </a:r>
            <a:r>
              <a:rPr lang="cs-CZ" sz="3200" dirty="0" smtClean="0"/>
              <a:t>. 2., </a:t>
            </a:r>
            <a:r>
              <a:rPr lang="cs-CZ" sz="3200" dirty="0" err="1" smtClean="0"/>
              <a:t>opr</a:t>
            </a:r>
            <a:r>
              <a:rPr lang="cs-CZ" sz="3200" dirty="0" smtClean="0"/>
              <a:t>. Praha: Portál, 2000, 287 s. ISBN 80-717-8426-5. </a:t>
            </a:r>
          </a:p>
          <a:p>
            <a:r>
              <a:rPr lang="cs-CZ" sz="3200" dirty="0" smtClean="0"/>
              <a:t>http://nespavost.</a:t>
            </a:r>
            <a:r>
              <a:rPr lang="cs-CZ" sz="3200" dirty="0" err="1" smtClean="0"/>
              <a:t>net</a:t>
            </a:r>
            <a:r>
              <a:rPr lang="cs-CZ" sz="3200" dirty="0" smtClean="0"/>
              <a:t>/co-je-to-</a:t>
            </a:r>
            <a:r>
              <a:rPr lang="cs-CZ" sz="3200" dirty="0" err="1" smtClean="0"/>
              <a:t>spanek.html</a:t>
            </a:r>
            <a:endParaRPr lang="cs-CZ" sz="3200" dirty="0" smtClean="0"/>
          </a:p>
          <a:p>
            <a:r>
              <a:rPr lang="cs-CZ" sz="3200" dirty="0" smtClean="0"/>
              <a:t>http://www.</a:t>
            </a:r>
            <a:r>
              <a:rPr lang="cs-CZ" sz="3200" dirty="0" err="1" smtClean="0"/>
              <a:t>ceskenoviny.cz</a:t>
            </a:r>
            <a:r>
              <a:rPr lang="cs-CZ" sz="3200" dirty="0" smtClean="0"/>
              <a:t>/</a:t>
            </a:r>
            <a:r>
              <a:rPr lang="cs-CZ" sz="3200" dirty="0" err="1" smtClean="0"/>
              <a:t>tema</a:t>
            </a:r>
            <a:r>
              <a:rPr lang="cs-CZ" sz="3200" dirty="0" smtClean="0"/>
              <a:t>/index_</a:t>
            </a:r>
            <a:r>
              <a:rPr lang="cs-CZ" sz="3200" dirty="0" err="1" smtClean="0"/>
              <a:t>img.php</a:t>
            </a:r>
            <a:r>
              <a:rPr lang="cs-CZ" sz="3200" dirty="0" smtClean="0"/>
              <a:t>?id=157707</a:t>
            </a:r>
          </a:p>
          <a:p>
            <a:r>
              <a:rPr lang="cs-CZ" sz="3200" dirty="0" smtClean="0"/>
              <a:t>http://www.dobry-</a:t>
            </a:r>
            <a:r>
              <a:rPr lang="cs-CZ" sz="3200" dirty="0" err="1" smtClean="0"/>
              <a:t>spanek.cz</a:t>
            </a:r>
            <a:r>
              <a:rPr lang="cs-CZ" sz="3200" dirty="0" smtClean="0"/>
              <a:t>/novinky</a:t>
            </a:r>
          </a:p>
          <a:p>
            <a:r>
              <a:rPr lang="cs-CZ" sz="3200" dirty="0" smtClean="0"/>
              <a:t>http://www.ideje.</a:t>
            </a:r>
            <a:r>
              <a:rPr lang="cs-CZ" sz="3200" dirty="0" err="1" smtClean="0"/>
              <a:t>cz</a:t>
            </a:r>
            <a:r>
              <a:rPr lang="cs-CZ" sz="3200" dirty="0" smtClean="0"/>
              <a:t>/</a:t>
            </a:r>
            <a:r>
              <a:rPr lang="cs-CZ" sz="3200" dirty="0" err="1" smtClean="0"/>
              <a:t>cz</a:t>
            </a:r>
            <a:r>
              <a:rPr lang="cs-CZ" sz="3200" dirty="0" smtClean="0"/>
              <a:t>/</a:t>
            </a:r>
            <a:r>
              <a:rPr lang="cs-CZ" sz="3200" dirty="0" err="1" smtClean="0"/>
              <a:t>clanky</a:t>
            </a:r>
            <a:r>
              <a:rPr lang="cs-CZ" sz="3200" dirty="0" smtClean="0"/>
              <a:t>/deset-kroku-k-</a:t>
            </a:r>
            <a:r>
              <a:rPr lang="cs-CZ" sz="3200" dirty="0" err="1" smtClean="0"/>
              <a:t>hlubukemu</a:t>
            </a:r>
            <a:r>
              <a:rPr lang="cs-CZ" sz="3200" dirty="0" smtClean="0"/>
              <a:t>-</a:t>
            </a:r>
            <a:r>
              <a:rPr lang="cs-CZ" sz="3200" dirty="0" err="1" smtClean="0"/>
              <a:t>spanku</a:t>
            </a:r>
            <a:endParaRPr lang="cs-CZ" sz="32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Zdroje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http://www.</a:t>
            </a:r>
            <a:r>
              <a:rPr lang="cs-CZ" sz="3200" dirty="0" err="1" smtClean="0"/>
              <a:t>studak.cz</a:t>
            </a:r>
            <a:r>
              <a:rPr lang="cs-CZ" sz="3200" dirty="0" smtClean="0"/>
              <a:t>/aplikace-</a:t>
            </a:r>
            <a:r>
              <a:rPr lang="cs-CZ" sz="3200" dirty="0" err="1" smtClean="0"/>
              <a:t>ktera</a:t>
            </a:r>
            <a:r>
              <a:rPr lang="cs-CZ" sz="3200" dirty="0" smtClean="0"/>
              <a:t>-bude-</a:t>
            </a:r>
            <a:r>
              <a:rPr lang="cs-CZ" sz="3200" dirty="0" err="1" smtClean="0"/>
              <a:t>ovlivnovat</a:t>
            </a:r>
            <a:r>
              <a:rPr lang="cs-CZ" sz="3200" dirty="0" smtClean="0"/>
              <a:t>-kvalitu-snu/</a:t>
            </a:r>
          </a:p>
          <a:p>
            <a:r>
              <a:rPr lang="cs-CZ" sz="3200" dirty="0" smtClean="0"/>
              <a:t>http://www.</a:t>
            </a:r>
            <a:r>
              <a:rPr lang="cs-CZ" sz="3200" dirty="0" err="1" smtClean="0"/>
              <a:t>jacques.cz</a:t>
            </a:r>
            <a:r>
              <a:rPr lang="cs-CZ" sz="3200" dirty="0" smtClean="0"/>
              <a:t>/zdravy-</a:t>
            </a:r>
            <a:r>
              <a:rPr lang="cs-CZ" sz="3200" dirty="0" err="1" smtClean="0"/>
              <a:t>spanek</a:t>
            </a:r>
            <a:endParaRPr lang="cs-CZ" sz="3200" dirty="0" smtClean="0"/>
          </a:p>
          <a:p>
            <a:r>
              <a:rPr lang="cs-CZ" sz="3200" dirty="0" smtClean="0"/>
              <a:t>http://is.muni.cz/th/195614/prif_b/Fyziologie_spanku.pdf</a:t>
            </a:r>
          </a:p>
          <a:p>
            <a:r>
              <a:rPr lang="cs-CZ" sz="3200" dirty="0" smtClean="0"/>
              <a:t>http://www.</a:t>
            </a:r>
            <a:r>
              <a:rPr lang="cs-CZ" sz="3200" dirty="0" err="1" smtClean="0"/>
              <a:t>jninterier.cz</a:t>
            </a:r>
            <a:r>
              <a:rPr lang="cs-CZ" sz="3200" dirty="0" smtClean="0"/>
              <a:t>/_dny-</a:t>
            </a:r>
            <a:r>
              <a:rPr lang="cs-CZ" sz="3200" dirty="0" err="1" smtClean="0"/>
              <a:t>zdraveho</a:t>
            </a:r>
            <a:r>
              <a:rPr lang="cs-CZ" sz="3200" dirty="0" smtClean="0"/>
              <a:t>-</a:t>
            </a:r>
            <a:r>
              <a:rPr lang="cs-CZ" sz="3200" dirty="0" err="1" smtClean="0"/>
              <a:t>spani</a:t>
            </a:r>
            <a:r>
              <a:rPr lang="cs-CZ" sz="3200" dirty="0" smtClean="0"/>
              <a:t>/</a:t>
            </a:r>
            <a:r>
              <a:rPr lang="cs-CZ" sz="3200" dirty="0" err="1" smtClean="0"/>
              <a:t>pdf</a:t>
            </a:r>
            <a:r>
              <a:rPr lang="cs-CZ" sz="3200" dirty="0" smtClean="0"/>
              <a:t>/</a:t>
            </a:r>
            <a:r>
              <a:rPr lang="cs-CZ" sz="3200" dirty="0" err="1" smtClean="0"/>
              <a:t>spanek.pdf</a:t>
            </a:r>
            <a:endParaRPr lang="cs-CZ" sz="32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Co je spánek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Základní fyziologická potřeba</a:t>
            </a:r>
          </a:p>
          <a:p>
            <a:r>
              <a:rPr lang="cs-CZ" sz="3200" dirty="0" smtClean="0"/>
              <a:t>Útlum fyzického i duševního napětí</a:t>
            </a:r>
          </a:p>
          <a:p>
            <a:r>
              <a:rPr lang="cs-CZ" sz="3200" dirty="0" smtClean="0"/>
              <a:t>Určitá forma relaxace a načerpání </a:t>
            </a:r>
            <a:r>
              <a:rPr lang="cs-CZ" sz="3200" dirty="0" smtClean="0"/>
              <a:t>sil - regenerace</a:t>
            </a:r>
            <a:endParaRPr lang="cs-CZ" sz="3200" dirty="0" smtClean="0"/>
          </a:p>
          <a:p>
            <a:r>
              <a:rPr lang="cs-CZ" sz="3200" dirty="0" smtClean="0"/>
              <a:t>Nepřítomnost plného vědomí</a:t>
            </a:r>
          </a:p>
          <a:p>
            <a:r>
              <a:rPr lang="cs-CZ" sz="3200" dirty="0"/>
              <a:t>S</a:t>
            </a:r>
            <a:r>
              <a:rPr lang="cs-CZ" sz="3200" dirty="0" smtClean="0"/>
              <a:t>nižuje se tělesná teplota a krevní tlak, dýchání se zpomaluje</a:t>
            </a:r>
          </a:p>
          <a:p>
            <a:endParaRPr lang="cs-CZ" sz="36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92088"/>
          </a:xfrm>
        </p:spPr>
        <p:txBody>
          <a:bodyPr>
            <a:noAutofit/>
          </a:bodyPr>
          <a:lstStyle/>
          <a:p>
            <a:r>
              <a:rPr lang="cs-CZ" sz="5400" dirty="0" smtClean="0"/>
              <a:t>Děkuji za pozornost</a:t>
            </a:r>
            <a:endParaRPr lang="cs-CZ" sz="5400" dirty="0"/>
          </a:p>
        </p:txBody>
      </p:sp>
      <p:pic>
        <p:nvPicPr>
          <p:cNvPr id="4" name="Zástupný symbol pro obsah 5" descr="Spánek - měsí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772816"/>
            <a:ext cx="2808312" cy="2751290"/>
          </a:xfrm>
        </p:spPr>
      </p:pic>
      <p:pic>
        <p:nvPicPr>
          <p:cNvPr id="5" name="Zástupný symbol pro obsah 4" descr="Spánek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3284984"/>
            <a:ext cx="4038600" cy="222627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067944" y="1628800"/>
            <a:ext cx="4464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Těm, kteří neusnuli….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Zdravý spánek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Stereotypní poloha </a:t>
            </a:r>
            <a:r>
              <a:rPr lang="cs-CZ" sz="3200" dirty="0" smtClean="0"/>
              <a:t>těla (vracíme se do polohy, pro nás nejpohodlnější)</a:t>
            </a:r>
            <a:endParaRPr lang="cs-CZ" sz="3200" dirty="0" smtClean="0"/>
          </a:p>
          <a:p>
            <a:r>
              <a:rPr lang="cs-CZ" sz="3200" dirty="0" smtClean="0"/>
              <a:t>Minimální </a:t>
            </a:r>
            <a:r>
              <a:rPr lang="cs-CZ" sz="3200" dirty="0" smtClean="0"/>
              <a:t>pohyb (tzn., že se „jen“ otáčíme – člověk se za noc přetočí až 45x)</a:t>
            </a:r>
            <a:endParaRPr lang="cs-CZ" sz="3200" dirty="0" smtClean="0"/>
          </a:p>
          <a:p>
            <a:r>
              <a:rPr lang="cs-CZ" sz="3200" dirty="0" smtClean="0"/>
              <a:t>Snížená reakce na vnější podněty</a:t>
            </a:r>
          </a:p>
          <a:p>
            <a:r>
              <a:rPr lang="cs-CZ" sz="3200" dirty="0" smtClean="0"/>
              <a:t>Fáze spánku probíhají podle daného vzorce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Fáze spánku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500" u="sng" dirty="0" smtClean="0"/>
              <a:t>REM fáze: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rapid </a:t>
            </a:r>
            <a:r>
              <a:rPr lang="cs-CZ" sz="3500" dirty="0" err="1" smtClean="0"/>
              <a:t>eye</a:t>
            </a:r>
            <a:r>
              <a:rPr lang="cs-CZ" sz="3500" dirty="0" smtClean="0"/>
              <a:t> </a:t>
            </a:r>
            <a:r>
              <a:rPr lang="cs-CZ" sz="3500" dirty="0" err="1" smtClean="0"/>
              <a:t>movement</a:t>
            </a:r>
            <a:r>
              <a:rPr lang="cs-CZ" sz="3500" dirty="0" smtClean="0"/>
              <a:t> – rychlé oční pohyby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Fáze snění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Regenerace mozkových buněk</a:t>
            </a:r>
          </a:p>
          <a:p>
            <a:pPr>
              <a:buNone/>
            </a:pPr>
            <a:endParaRPr lang="cs-CZ" sz="3500" dirty="0" smtClean="0"/>
          </a:p>
          <a:p>
            <a:r>
              <a:rPr lang="cs-CZ" sz="3500" u="sng" dirty="0" smtClean="0"/>
              <a:t>N-REM fáze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non rapid </a:t>
            </a:r>
            <a:r>
              <a:rPr lang="cs-CZ" sz="3500" dirty="0" err="1" smtClean="0"/>
              <a:t>eye</a:t>
            </a:r>
            <a:r>
              <a:rPr lang="cs-CZ" sz="3500" dirty="0" smtClean="0"/>
              <a:t> </a:t>
            </a:r>
            <a:r>
              <a:rPr lang="cs-CZ" sz="3500" dirty="0" err="1" smtClean="0"/>
              <a:t>movement</a:t>
            </a:r>
            <a:r>
              <a:rPr lang="cs-CZ" sz="3500" dirty="0" smtClean="0"/>
              <a:t> – spánek klidový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Regenerace těla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/>
              <a:t>Má 4 stádia</a:t>
            </a:r>
          </a:p>
          <a:p>
            <a:pPr>
              <a:buFont typeface="Wingdings" pitchFamily="2" charset="2"/>
              <a:buChar char="Ø"/>
            </a:pP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N-REM fáze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NREM1</a:t>
            </a:r>
            <a:r>
              <a:rPr lang="cs-CZ" sz="3200" dirty="0" smtClean="0"/>
              <a:t> - usínání </a:t>
            </a:r>
          </a:p>
          <a:p>
            <a:r>
              <a:rPr lang="cs-CZ" sz="3200" b="1" dirty="0" smtClean="0"/>
              <a:t>NREM2</a:t>
            </a:r>
            <a:r>
              <a:rPr lang="cs-CZ" sz="3200" dirty="0" smtClean="0"/>
              <a:t> - lehký spánek </a:t>
            </a:r>
          </a:p>
          <a:p>
            <a:r>
              <a:rPr lang="cs-CZ" sz="3200" b="1" dirty="0" smtClean="0"/>
              <a:t>NREM3</a:t>
            </a:r>
            <a:r>
              <a:rPr lang="cs-CZ" sz="3200" dirty="0" smtClean="0"/>
              <a:t> - hluboký spánek </a:t>
            </a:r>
          </a:p>
          <a:p>
            <a:r>
              <a:rPr lang="cs-CZ" sz="3200" b="1" dirty="0" smtClean="0"/>
              <a:t>NREM4</a:t>
            </a:r>
            <a:r>
              <a:rPr lang="cs-CZ" sz="3200" dirty="0" smtClean="0"/>
              <a:t> - nejhlubší spánek</a:t>
            </a:r>
            <a:endParaRPr lang="cs-CZ" sz="3200" dirty="0"/>
          </a:p>
        </p:txBody>
      </p:sp>
      <p:pic>
        <p:nvPicPr>
          <p:cNvPr id="4" name="Zástupný symbol pro obsah 3" descr="Dream-Interpret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3068960"/>
            <a:ext cx="2830373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Fáze spánku</a:t>
            </a:r>
            <a:endParaRPr lang="cs-CZ" sz="4400" dirty="0"/>
          </a:p>
        </p:txBody>
      </p:sp>
      <p:pic>
        <p:nvPicPr>
          <p:cNvPr id="4" name="Zástupný symbol pro obsah 3" descr="Fáze spánku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0392" y="1527175"/>
            <a:ext cx="8346703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Spánkové cykly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Odehrávají se cca po 90 min</a:t>
            </a:r>
          </a:p>
          <a:p>
            <a:r>
              <a:rPr lang="cs-CZ" sz="3200" dirty="0" smtClean="0"/>
              <a:t>Normální, zdravý člověk by měl spát v průměru 5 cyklů (7,5h)</a:t>
            </a:r>
          </a:p>
          <a:p>
            <a:r>
              <a:rPr lang="cs-CZ" sz="3200" dirty="0" smtClean="0"/>
              <a:t>Lepší je probudit se po dokončení 4. cyklu než v polovině 5. cyklu s násilným probuzením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Spánkové cykly</a:t>
            </a:r>
            <a:endParaRPr lang="cs-CZ" sz="4400" dirty="0"/>
          </a:p>
        </p:txBody>
      </p:sp>
      <p:pic>
        <p:nvPicPr>
          <p:cNvPr id="4" name="Zástupný symbol pro obsah 3" descr="normalni-hypnogra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988840"/>
            <a:ext cx="8257554" cy="2592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Jak na vydatný spánek - video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hlinkClick r:id="rId2"/>
              </a:rPr>
              <a:t>http://www.</a:t>
            </a:r>
            <a:r>
              <a:rPr lang="cs-CZ" sz="3200" dirty="0" err="1" smtClean="0">
                <a:hlinkClick r:id="rId2"/>
              </a:rPr>
              <a:t>ceskatelevize.cz</a:t>
            </a:r>
            <a:r>
              <a:rPr lang="cs-CZ" sz="3200" dirty="0" smtClean="0">
                <a:hlinkClick r:id="rId2"/>
              </a:rPr>
              <a:t>/porady/10344651432-</a:t>
            </a:r>
            <a:r>
              <a:rPr lang="cs-CZ" sz="3200" dirty="0" err="1" smtClean="0">
                <a:hlinkClick r:id="rId2"/>
              </a:rPr>
              <a:t>tajemstvi</a:t>
            </a:r>
            <a:r>
              <a:rPr lang="cs-CZ" sz="3200" dirty="0" smtClean="0">
                <a:hlinkClick r:id="rId2"/>
              </a:rPr>
              <a:t>-</a:t>
            </a:r>
            <a:r>
              <a:rPr lang="cs-CZ" sz="3200" dirty="0" err="1" smtClean="0">
                <a:hlinkClick r:id="rId2"/>
              </a:rPr>
              <a:t>zdraveho</a:t>
            </a:r>
            <a:r>
              <a:rPr lang="cs-CZ" sz="3200" dirty="0" smtClean="0">
                <a:hlinkClick r:id="rId2"/>
              </a:rPr>
              <a:t>-</a:t>
            </a:r>
            <a:r>
              <a:rPr lang="cs-CZ" sz="3200" dirty="0" err="1" smtClean="0">
                <a:hlinkClick r:id="rId2"/>
              </a:rPr>
              <a:t>zivota</a:t>
            </a:r>
            <a:r>
              <a:rPr lang="cs-CZ" sz="3200" dirty="0" smtClean="0">
                <a:hlinkClick r:id="rId2"/>
              </a:rPr>
              <a:t>/211562210700017-jak-na-</a:t>
            </a:r>
            <a:r>
              <a:rPr lang="cs-CZ" sz="3200" dirty="0" err="1" smtClean="0">
                <a:hlinkClick r:id="rId2"/>
              </a:rPr>
              <a:t>vydatny</a:t>
            </a:r>
            <a:r>
              <a:rPr lang="cs-CZ" sz="3200" dirty="0" smtClean="0">
                <a:hlinkClick r:id="rId2"/>
              </a:rPr>
              <a:t>-</a:t>
            </a:r>
            <a:r>
              <a:rPr lang="cs-CZ" sz="3200" dirty="0" err="1" smtClean="0">
                <a:hlinkClick r:id="rId2"/>
              </a:rPr>
              <a:t>spanek</a:t>
            </a:r>
            <a:r>
              <a:rPr lang="cs-CZ" sz="3200" dirty="0" smtClean="0">
                <a:hlinkClick r:id="rId2"/>
              </a:rPr>
              <a:t>/video</a:t>
            </a:r>
            <a:r>
              <a:rPr lang="cs-CZ" sz="3200" dirty="0" smtClean="0">
                <a:hlinkClick r:id="rId2"/>
              </a:rPr>
              <a:t>/</a:t>
            </a:r>
            <a:endParaRPr lang="cs-CZ" sz="3200" dirty="0" smtClean="0"/>
          </a:p>
          <a:p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287</TotalTime>
  <Words>512</Words>
  <Application>Microsoft Office PowerPoint</Application>
  <PresentationFormat>Předvádění na obrazovce (4:3)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Administrativní</vt:lpstr>
      <vt:lpstr>Zdravý spánek</vt:lpstr>
      <vt:lpstr>Co je spánek</vt:lpstr>
      <vt:lpstr>Zdravý spánek</vt:lpstr>
      <vt:lpstr>Fáze spánku</vt:lpstr>
      <vt:lpstr>N-REM fáze</vt:lpstr>
      <vt:lpstr>Fáze spánku</vt:lpstr>
      <vt:lpstr>Spánkové cykly</vt:lpstr>
      <vt:lpstr>Spánkové cykly</vt:lpstr>
      <vt:lpstr>Jak na vydatný spánek - video</vt:lpstr>
      <vt:lpstr>Melatonin</vt:lpstr>
      <vt:lpstr>Potřeba spánku</vt:lpstr>
      <vt:lpstr>Spánková hygiena</vt:lpstr>
      <vt:lpstr>Spánková hygiena</vt:lpstr>
      <vt:lpstr>Polohy při spaní</vt:lpstr>
      <vt:lpstr>Polohy při spaní</vt:lpstr>
      <vt:lpstr>Snění</vt:lpstr>
      <vt:lpstr>Snění - video</vt:lpstr>
      <vt:lpstr>Zdroje</vt:lpstr>
      <vt:lpstr>Zdroje</vt:lpstr>
      <vt:lpstr>Děkuji za pozornost</vt:lpstr>
    </vt:vector>
  </TitlesOfParts>
  <Company>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spánek</dc:title>
  <dc:creator>Petrik</dc:creator>
  <cp:lastModifiedBy>PP1</cp:lastModifiedBy>
  <cp:revision>32</cp:revision>
  <dcterms:created xsi:type="dcterms:W3CDTF">2012-11-03T10:33:17Z</dcterms:created>
  <dcterms:modified xsi:type="dcterms:W3CDTF">2012-11-04T09:02:13Z</dcterms:modified>
</cp:coreProperties>
</file>