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4" r:id="rId9"/>
    <p:sldId id="263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F718-ACEB-4EFE-9F23-62C35EE7E904}" type="datetimeFigureOut">
              <a:rPr lang="cs-CZ" smtClean="0"/>
              <a:pPr/>
              <a:t>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3989-2311-4A85-85F2-F6020D0161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F718-ACEB-4EFE-9F23-62C35EE7E904}" type="datetimeFigureOut">
              <a:rPr lang="cs-CZ" smtClean="0"/>
              <a:pPr/>
              <a:t>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3989-2311-4A85-85F2-F6020D0161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F718-ACEB-4EFE-9F23-62C35EE7E904}" type="datetimeFigureOut">
              <a:rPr lang="cs-CZ" smtClean="0"/>
              <a:pPr/>
              <a:t>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3989-2311-4A85-85F2-F6020D0161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F718-ACEB-4EFE-9F23-62C35EE7E904}" type="datetimeFigureOut">
              <a:rPr lang="cs-CZ" smtClean="0"/>
              <a:pPr/>
              <a:t>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3989-2311-4A85-85F2-F6020D0161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F718-ACEB-4EFE-9F23-62C35EE7E904}" type="datetimeFigureOut">
              <a:rPr lang="cs-CZ" smtClean="0"/>
              <a:pPr/>
              <a:t>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3989-2311-4A85-85F2-F6020D0161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F718-ACEB-4EFE-9F23-62C35EE7E904}" type="datetimeFigureOut">
              <a:rPr lang="cs-CZ" smtClean="0"/>
              <a:pPr/>
              <a:t>2.10.2011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3989-2311-4A85-85F2-F6020D0161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F718-ACEB-4EFE-9F23-62C35EE7E904}" type="datetimeFigureOut">
              <a:rPr lang="cs-CZ" smtClean="0"/>
              <a:pPr/>
              <a:t>2.10.2011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3989-2311-4A85-85F2-F6020D0161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F718-ACEB-4EFE-9F23-62C35EE7E904}" type="datetimeFigureOut">
              <a:rPr lang="cs-CZ" smtClean="0"/>
              <a:pPr/>
              <a:t>2.10.2011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3989-2311-4A85-85F2-F6020D0161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F718-ACEB-4EFE-9F23-62C35EE7E904}" type="datetimeFigureOut">
              <a:rPr lang="cs-CZ" smtClean="0"/>
              <a:pPr/>
              <a:t>2.10.2011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3989-2311-4A85-85F2-F6020D0161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F718-ACEB-4EFE-9F23-62C35EE7E904}" type="datetimeFigureOut">
              <a:rPr lang="cs-CZ" smtClean="0"/>
              <a:pPr/>
              <a:t>2.10.2011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3989-2311-4A85-85F2-F6020D0161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F718-ACEB-4EFE-9F23-62C35EE7E904}" type="datetimeFigureOut">
              <a:rPr lang="cs-CZ" smtClean="0"/>
              <a:pPr/>
              <a:t>2.10.2011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3989-2311-4A85-85F2-F6020D0161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3F718-ACEB-4EFE-9F23-62C35EE7E904}" type="datetimeFigureOut">
              <a:rPr lang="cs-CZ" smtClean="0"/>
              <a:pPr/>
              <a:t>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33989-2311-4A85-85F2-F6020D0161D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licie.cz/clanek/prevence-sikana.aspx" TargetMode="External"/><Relationship Id="rId2" Type="http://schemas.openxmlformats.org/officeDocument/2006/relationships/hyperlink" Target="http://www.kapezet.cz/admin/data/articleFiles/33/soubor_4276204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arianty.cz/download/pdf/pdfs_12.pdf" TargetMode="External"/><Relationship Id="rId5" Type="http://schemas.openxmlformats.org/officeDocument/2006/relationships/hyperlink" Target="http://www.sikana.cz/" TargetMode="External"/><Relationship Id="rId4" Type="http://schemas.openxmlformats.org/officeDocument/2006/relationships/hyperlink" Target="http://www.kapezet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79712" y="4869160"/>
            <a:ext cx="7772400" cy="1368151"/>
          </a:xfrm>
        </p:spPr>
        <p:txBody>
          <a:bodyPr>
            <a:normAutofit fontScale="90000"/>
          </a:bodyPr>
          <a:lstStyle/>
          <a:p>
            <a:r>
              <a:rPr lang="cs-CZ" b="1" i="1" dirty="0" smtClean="0"/>
              <a:t>Prevence šikany</a:t>
            </a:r>
            <a:r>
              <a:rPr lang="cs-CZ" b="1" i="1" dirty="0"/>
              <a:t/>
            </a:r>
            <a:br>
              <a:rPr lang="cs-CZ" b="1" i="1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43200" y="5517232"/>
            <a:ext cx="6400800" cy="175260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Preventivní program na ZŠ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Otázka: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332037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cs-CZ" sz="4800" dirty="0" smtClean="0"/>
              <a:t>Myslíte, že šikana je jen mezi dětmi ve škole?</a:t>
            </a:r>
          </a:p>
          <a:p>
            <a:pPr algn="ctr">
              <a:buNone/>
            </a:pPr>
            <a:r>
              <a:rPr lang="cs-CZ" sz="4800" dirty="0" smtClean="0"/>
              <a:t>Nebo může být i jinde?</a:t>
            </a:r>
            <a:endParaRPr lang="cs-CZ" sz="4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Odpověď: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r>
              <a:rPr lang="cs-CZ" dirty="0" smtClean="0"/>
              <a:t>Školní </a:t>
            </a:r>
            <a:r>
              <a:rPr lang="cs-CZ" dirty="0" smtClean="0"/>
              <a:t>šikana</a:t>
            </a:r>
          </a:p>
          <a:p>
            <a:pPr algn="ctr"/>
            <a:r>
              <a:rPr lang="cs-CZ" dirty="0" smtClean="0"/>
              <a:t>Šikana na pracovišti – </a:t>
            </a:r>
            <a:r>
              <a:rPr lang="cs-CZ" dirty="0" err="1" smtClean="0"/>
              <a:t>mobbing</a:t>
            </a:r>
            <a:r>
              <a:rPr lang="cs-CZ" dirty="0" smtClean="0"/>
              <a:t> a </a:t>
            </a:r>
            <a:r>
              <a:rPr lang="cs-CZ" dirty="0" err="1" smtClean="0"/>
              <a:t>bossing</a:t>
            </a:r>
            <a:endParaRPr lang="cs-CZ" dirty="0" smtClean="0"/>
          </a:p>
          <a:p>
            <a:pPr algn="ctr"/>
            <a:r>
              <a:rPr lang="cs-CZ" dirty="0" smtClean="0"/>
              <a:t>Šikana v armádě</a:t>
            </a:r>
          </a:p>
          <a:p>
            <a:pPr algn="ctr"/>
            <a:r>
              <a:rPr lang="cs-CZ" dirty="0" err="1" smtClean="0"/>
              <a:t>Kyberšikana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Otázka: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/>
          </a:bodyPr>
          <a:lstStyle/>
          <a:p>
            <a:pPr algn="ctr"/>
            <a:endParaRPr lang="cs-CZ" sz="5400" dirty="0" smtClean="0"/>
          </a:p>
          <a:p>
            <a:pPr algn="ctr"/>
            <a:r>
              <a:rPr lang="cs-CZ" sz="5400" dirty="0" smtClean="0"/>
              <a:t>Může být šikana trestný čin?</a:t>
            </a:r>
            <a:endParaRPr lang="cs-CZ" sz="5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Odpověď: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cs-CZ" sz="5800" dirty="0" smtClean="0"/>
              <a:t>Ten, kdo se dopustí šikany, může být obviněn z těchto trestných činů: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sz="4000" dirty="0" smtClean="0"/>
              <a:t>trestný </a:t>
            </a:r>
            <a:r>
              <a:rPr lang="cs-CZ" sz="4000" dirty="0" smtClean="0"/>
              <a:t>čin omezování osobní svobody (podle § 231) </a:t>
            </a:r>
            <a:endParaRPr lang="cs-CZ" sz="4000" dirty="0" smtClean="0"/>
          </a:p>
          <a:p>
            <a:pPr>
              <a:buFont typeface="Wingdings" pitchFamily="2" charset="2"/>
              <a:buChar char="Ø"/>
            </a:pPr>
            <a:r>
              <a:rPr lang="cs-CZ" sz="4000" dirty="0" smtClean="0"/>
              <a:t> </a:t>
            </a:r>
            <a:r>
              <a:rPr lang="cs-CZ" sz="4000" dirty="0" smtClean="0"/>
              <a:t>trestný čin vydírání (podle § 235) </a:t>
            </a:r>
            <a:endParaRPr lang="cs-CZ" sz="4000" dirty="0" smtClean="0"/>
          </a:p>
          <a:p>
            <a:pPr>
              <a:buFont typeface="Wingdings" pitchFamily="2" charset="2"/>
              <a:buChar char="Ø"/>
            </a:pPr>
            <a:r>
              <a:rPr lang="cs-CZ" sz="4000" dirty="0" smtClean="0"/>
              <a:t>trestný </a:t>
            </a:r>
            <a:r>
              <a:rPr lang="cs-CZ" sz="4000" dirty="0" smtClean="0"/>
              <a:t>čin útisku (podle § 237) </a:t>
            </a:r>
            <a:endParaRPr lang="cs-CZ" sz="4000" dirty="0" smtClean="0"/>
          </a:p>
          <a:p>
            <a:pPr>
              <a:buFont typeface="Wingdings" pitchFamily="2" charset="2"/>
              <a:buChar char="Ø"/>
            </a:pPr>
            <a:r>
              <a:rPr lang="cs-CZ" sz="4000" dirty="0" smtClean="0"/>
              <a:t>trestný </a:t>
            </a:r>
            <a:r>
              <a:rPr lang="cs-CZ" sz="4000" dirty="0" smtClean="0"/>
              <a:t>čin loupeže (podle § 234) </a:t>
            </a:r>
            <a:endParaRPr lang="cs-CZ" sz="4000" dirty="0" smtClean="0"/>
          </a:p>
          <a:p>
            <a:pPr>
              <a:buFont typeface="Wingdings" pitchFamily="2" charset="2"/>
              <a:buChar char="Ø"/>
            </a:pPr>
            <a:r>
              <a:rPr lang="cs-CZ" sz="4000" dirty="0" smtClean="0"/>
              <a:t>trestný </a:t>
            </a:r>
            <a:r>
              <a:rPr lang="cs-CZ" sz="4000" dirty="0" smtClean="0"/>
              <a:t>čin ublížení na zdraví (podle § 221) </a:t>
            </a:r>
            <a:endParaRPr lang="cs-CZ" sz="4000" dirty="0" smtClean="0"/>
          </a:p>
          <a:p>
            <a:pPr>
              <a:buFont typeface="Wingdings" pitchFamily="2" charset="2"/>
              <a:buChar char="Ø"/>
            </a:pPr>
            <a:r>
              <a:rPr lang="cs-CZ" sz="4000" dirty="0" smtClean="0"/>
              <a:t> </a:t>
            </a:r>
            <a:r>
              <a:rPr lang="cs-CZ" sz="4000" dirty="0" smtClean="0"/>
              <a:t>trestný čin poškozování cizí věci (podle § 257) </a:t>
            </a:r>
            <a:endParaRPr lang="cs-CZ" sz="4000" dirty="0" smtClean="0"/>
          </a:p>
          <a:p>
            <a:pPr>
              <a:buFont typeface="Wingdings" pitchFamily="2" charset="2"/>
              <a:buChar char="Ø"/>
            </a:pPr>
            <a:r>
              <a:rPr lang="cs-CZ" sz="4000" dirty="0" smtClean="0"/>
              <a:t>trestný </a:t>
            </a:r>
            <a:r>
              <a:rPr lang="cs-CZ" sz="4000" dirty="0" smtClean="0"/>
              <a:t>čin znásilnění (podle § 241), či pohlavního zneužívání (podle § 242). </a:t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5000"/>
            <a:ext cx="91440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Děkujeme za pozornost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954107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</a:rPr>
              <a:t>Nikdy se neotáčej zády k těm, co </a:t>
            </a:r>
            <a:r>
              <a:rPr lang="cs-CZ" sz="2800" b="1" dirty="0" smtClean="0">
                <a:solidFill>
                  <a:schemeClr val="bg1"/>
                </a:solidFill>
              </a:rPr>
              <a:t>tvou pomoc </a:t>
            </a:r>
            <a:r>
              <a:rPr lang="cs-CZ" sz="2800" b="1" dirty="0" smtClean="0">
                <a:solidFill>
                  <a:schemeClr val="bg1"/>
                </a:solidFill>
              </a:rPr>
              <a:t>potřebují, neboť až ji budeš potřebovat ty, otočí se k tobě zády jiní!!!</a:t>
            </a:r>
            <a:endParaRPr lang="cs-CZ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kapezet.cz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admin</a:t>
            </a:r>
            <a:r>
              <a:rPr lang="cs-CZ" dirty="0" smtClean="0">
                <a:hlinkClick r:id="rId2"/>
              </a:rPr>
              <a:t>/data/</a:t>
            </a:r>
            <a:r>
              <a:rPr lang="cs-CZ" dirty="0" err="1" smtClean="0">
                <a:hlinkClick r:id="rId2"/>
              </a:rPr>
              <a:t>articleFiles</a:t>
            </a:r>
            <a:r>
              <a:rPr lang="cs-CZ" dirty="0" smtClean="0">
                <a:hlinkClick r:id="rId2"/>
              </a:rPr>
              <a:t>/33/soubor_4276204.pdf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www.policie.</a:t>
            </a:r>
            <a:r>
              <a:rPr lang="cs-CZ" dirty="0" err="1" smtClean="0">
                <a:hlinkClick r:id="rId3"/>
              </a:rPr>
              <a:t>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clanek</a:t>
            </a:r>
            <a:r>
              <a:rPr lang="cs-CZ" dirty="0" smtClean="0">
                <a:hlinkClick r:id="rId3"/>
              </a:rPr>
              <a:t>/prevence-</a:t>
            </a:r>
            <a:r>
              <a:rPr lang="cs-CZ" dirty="0" err="1" smtClean="0">
                <a:hlinkClick r:id="rId3"/>
              </a:rPr>
              <a:t>sikana.aspx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kapezet.cz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</a:t>
            </a:r>
            <a:r>
              <a:rPr lang="cs-CZ" dirty="0" err="1" smtClean="0">
                <a:hlinkClick r:id="rId5"/>
              </a:rPr>
              <a:t>sikana.cz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www.varianty.</a:t>
            </a:r>
            <a:r>
              <a:rPr lang="cs-CZ" dirty="0" err="1" smtClean="0">
                <a:hlinkClick r:id="rId6"/>
              </a:rPr>
              <a:t>cz</a:t>
            </a:r>
            <a:r>
              <a:rPr lang="cs-CZ" dirty="0" smtClean="0">
                <a:hlinkClick r:id="rId6"/>
              </a:rPr>
              <a:t>/</a:t>
            </a:r>
            <a:r>
              <a:rPr lang="cs-CZ" dirty="0" err="1" smtClean="0">
                <a:hlinkClick r:id="rId6"/>
              </a:rPr>
              <a:t>download</a:t>
            </a:r>
            <a:r>
              <a:rPr lang="cs-CZ" dirty="0" smtClean="0">
                <a:hlinkClick r:id="rId6"/>
              </a:rPr>
              <a:t>/</a:t>
            </a:r>
            <a:r>
              <a:rPr lang="cs-CZ" dirty="0" err="1" smtClean="0">
                <a:hlinkClick r:id="rId6"/>
              </a:rPr>
              <a:t>pdf</a:t>
            </a:r>
            <a:r>
              <a:rPr lang="cs-CZ" dirty="0" smtClean="0">
                <a:hlinkClick r:id="rId6"/>
              </a:rPr>
              <a:t>/</a:t>
            </a:r>
            <a:r>
              <a:rPr lang="cs-CZ" dirty="0" err="1" smtClean="0">
                <a:hlinkClick r:id="rId6"/>
              </a:rPr>
              <a:t>pdfs</a:t>
            </a:r>
            <a:r>
              <a:rPr lang="cs-CZ" dirty="0" smtClean="0">
                <a:hlinkClick r:id="rId6"/>
              </a:rPr>
              <a:t>_12.pdf</a:t>
            </a:r>
            <a:endParaRPr lang="cs-CZ" dirty="0" smtClean="0"/>
          </a:p>
          <a:p>
            <a:r>
              <a:rPr lang="cs-CZ" dirty="0" smtClean="0"/>
              <a:t>http://www.</a:t>
            </a:r>
            <a:r>
              <a:rPr lang="cs-CZ" dirty="0" err="1" smtClean="0"/>
              <a:t>msmt.cz</a:t>
            </a:r>
            <a:r>
              <a:rPr lang="cs-CZ" dirty="0" smtClean="0"/>
              <a:t>/</a:t>
            </a:r>
            <a:r>
              <a:rPr lang="cs-CZ" dirty="0" err="1" smtClean="0"/>
              <a:t>vzdelavani</a:t>
            </a:r>
            <a:r>
              <a:rPr lang="cs-CZ" dirty="0" smtClean="0"/>
              <a:t>/</a:t>
            </a:r>
            <a:r>
              <a:rPr lang="cs-CZ" dirty="0" err="1" smtClean="0"/>
              <a:t>skolskareforma</a:t>
            </a:r>
            <a:r>
              <a:rPr lang="cs-CZ" dirty="0" smtClean="0"/>
              <a:t>/</a:t>
            </a:r>
            <a:r>
              <a:rPr lang="cs-CZ" dirty="0" err="1" smtClean="0"/>
              <a:t>klicove</a:t>
            </a:r>
            <a:r>
              <a:rPr lang="cs-CZ" dirty="0" smtClean="0"/>
              <a:t>-kompetence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Projekt zpracovaly: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b="1" dirty="0" smtClean="0"/>
          </a:p>
          <a:p>
            <a:pPr algn="ctr">
              <a:buNone/>
            </a:pPr>
            <a:r>
              <a:rPr lang="cs-CZ" b="1" dirty="0" smtClean="0"/>
              <a:t>Hana </a:t>
            </a:r>
            <a:r>
              <a:rPr lang="cs-CZ" b="1" dirty="0" err="1" smtClean="0"/>
              <a:t>Byrtusová</a:t>
            </a:r>
            <a:endParaRPr lang="cs-CZ" b="1" dirty="0" smtClean="0"/>
          </a:p>
          <a:p>
            <a:pPr algn="ctr">
              <a:buNone/>
            </a:pPr>
            <a:r>
              <a:rPr lang="cs-CZ" b="1" dirty="0" smtClean="0"/>
              <a:t>Petra </a:t>
            </a:r>
            <a:r>
              <a:rPr lang="cs-CZ" b="1" dirty="0" err="1" smtClean="0"/>
              <a:t>Pilchová</a:t>
            </a:r>
            <a:endParaRPr lang="cs-CZ" b="1" dirty="0" smtClean="0"/>
          </a:p>
          <a:p>
            <a:pPr algn="ctr">
              <a:buNone/>
            </a:pPr>
            <a:r>
              <a:rPr lang="cs-CZ" b="1" dirty="0" smtClean="0"/>
              <a:t> </a:t>
            </a:r>
            <a:r>
              <a:rPr lang="cs-CZ" b="1" dirty="0"/>
              <a:t>Eva </a:t>
            </a:r>
            <a:r>
              <a:rPr lang="cs-CZ" b="1" dirty="0" smtClean="0"/>
              <a:t>Čtvrtníčková</a:t>
            </a:r>
          </a:p>
          <a:p>
            <a:pPr algn="ctr">
              <a:buNone/>
            </a:pPr>
            <a:r>
              <a:rPr lang="cs-CZ" b="1" dirty="0" smtClean="0"/>
              <a:t> </a:t>
            </a:r>
            <a:r>
              <a:rPr lang="cs-CZ" b="1" dirty="0"/>
              <a:t>Erika </a:t>
            </a:r>
            <a:r>
              <a:rPr lang="cs-CZ" b="1" dirty="0" err="1" smtClean="0"/>
              <a:t>Liškutínová</a:t>
            </a:r>
            <a:endParaRPr lang="cs-CZ" b="1" dirty="0" smtClean="0"/>
          </a:p>
          <a:p>
            <a:pPr algn="ctr">
              <a:buNone/>
            </a:pPr>
            <a:r>
              <a:rPr lang="cs-CZ" b="1" dirty="0" smtClean="0"/>
              <a:t>Markéta </a:t>
            </a:r>
            <a:r>
              <a:rPr lang="cs-CZ" b="1" dirty="0"/>
              <a:t>Kopečná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Anotace: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Tento projekt obsahuje důležité informace pro žáky, které se týkají vymezení problému šikana. </a:t>
            </a:r>
          </a:p>
          <a:p>
            <a:r>
              <a:rPr lang="cs-CZ" dirty="0" smtClean="0"/>
              <a:t> Dále projekt obsahuje aktivity se zaměřením na rozvoj sociálních dovedností, tvořivého myšlení, sebevědomí a seberealizaci a rozvoj dovedností řešit životní problémy.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O projektu: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cs-CZ" dirty="0"/>
              <a:t>Projekt je určen pro žáky 6. ročníku </a:t>
            </a:r>
            <a:r>
              <a:rPr lang="cs-CZ" dirty="0" smtClean="0"/>
              <a:t>ZŠ</a:t>
            </a:r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Jedná se o krátkodobý projekt v rozsahu 3 </a:t>
            </a:r>
            <a:r>
              <a:rPr lang="cs-CZ" dirty="0" smtClean="0"/>
              <a:t>hodin.</a:t>
            </a:r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dirty="0" smtClean="0"/>
              <a:t>Cílem je uvědomit </a:t>
            </a:r>
            <a:r>
              <a:rPr lang="cs-CZ" dirty="0"/>
              <a:t>příčiny šikany, jejich důsledky a vliv na vývoj osobnosti dítěte i celého </a:t>
            </a:r>
            <a:r>
              <a:rPr lang="cs-CZ" dirty="0" smtClean="0"/>
              <a:t>kolektivu.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V tomto projektu se snažíme zapojit všechny kompetence.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cs-CZ" sz="3600" dirty="0" smtClean="0"/>
              <a:t>Kompetence </a:t>
            </a:r>
            <a:r>
              <a:rPr lang="cs-CZ" sz="3600" dirty="0" smtClean="0"/>
              <a:t>k učení</a:t>
            </a:r>
          </a:p>
          <a:p>
            <a:pPr lvl="0"/>
            <a:r>
              <a:rPr lang="cs-CZ" sz="3600" dirty="0" smtClean="0"/>
              <a:t>Kompetence k řešení problémů</a:t>
            </a:r>
          </a:p>
          <a:p>
            <a:pPr lvl="0"/>
            <a:r>
              <a:rPr lang="cs-CZ" sz="3600" dirty="0" smtClean="0"/>
              <a:t>Kompetence komunikativní</a:t>
            </a:r>
          </a:p>
          <a:p>
            <a:pPr lvl="0"/>
            <a:r>
              <a:rPr lang="cs-CZ" sz="3600" dirty="0" smtClean="0"/>
              <a:t>Kompetence sociální a personální</a:t>
            </a:r>
          </a:p>
          <a:p>
            <a:pPr lvl="0"/>
            <a:r>
              <a:rPr lang="cs-CZ" sz="3600" dirty="0" smtClean="0"/>
              <a:t>Kompetence občanská</a:t>
            </a:r>
          </a:p>
          <a:p>
            <a:pPr lvl="0"/>
            <a:r>
              <a:rPr lang="cs-CZ" sz="3600" dirty="0" smtClean="0"/>
              <a:t>Kompetence pracovní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Průřezová témata a vzdělávací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Výchova ke zdraví</a:t>
            </a:r>
          </a:p>
          <a:p>
            <a:pPr algn="ctr"/>
            <a:r>
              <a:rPr lang="cs-CZ" sz="4000" dirty="0" smtClean="0"/>
              <a:t>Občanská výchova</a:t>
            </a:r>
          </a:p>
          <a:p>
            <a:pPr algn="ctr"/>
            <a:r>
              <a:rPr lang="cs-CZ" sz="4000" dirty="0" smtClean="0"/>
              <a:t>Výtvarná výchova</a:t>
            </a:r>
          </a:p>
          <a:p>
            <a:pPr algn="ctr"/>
            <a:r>
              <a:rPr lang="cs-CZ" sz="4000" dirty="0" smtClean="0"/>
              <a:t>Dramatická výchova</a:t>
            </a:r>
          </a:p>
          <a:p>
            <a:pPr algn="ctr"/>
            <a:r>
              <a:rPr lang="cs-CZ" sz="4000" dirty="0" smtClean="0"/>
              <a:t>Český jazyk</a:t>
            </a:r>
            <a:endParaRPr lang="cs-CZ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Harmonogram: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Úvod do problematiky- prezentace</a:t>
            </a:r>
          </a:p>
          <a:p>
            <a:r>
              <a:rPr lang="cs-CZ" dirty="0" smtClean="0"/>
              <a:t>Aktivity</a:t>
            </a:r>
          </a:p>
          <a:p>
            <a:pPr lvl="4"/>
            <a:r>
              <a:rPr lang="cs-CZ" sz="3200" dirty="0" smtClean="0"/>
              <a:t>Malování</a:t>
            </a:r>
          </a:p>
          <a:p>
            <a:pPr lvl="4"/>
            <a:r>
              <a:rPr lang="cs-CZ" sz="3200" dirty="0" smtClean="0"/>
              <a:t>Divadlo</a:t>
            </a:r>
          </a:p>
          <a:p>
            <a:pPr lvl="4"/>
            <a:r>
              <a:rPr lang="cs-CZ" sz="3200" dirty="0" smtClean="0"/>
              <a:t>Video</a:t>
            </a:r>
          </a:p>
          <a:p>
            <a:pPr lvl="4"/>
            <a:r>
              <a:rPr lang="cs-CZ" sz="3200" dirty="0" smtClean="0"/>
              <a:t>Myšlenková mapa</a:t>
            </a:r>
          </a:p>
          <a:p>
            <a:endParaRPr lang="cs-CZ" dirty="0" smtClean="0"/>
          </a:p>
          <a:p>
            <a:r>
              <a:rPr lang="cs-CZ" dirty="0" smtClean="0"/>
              <a:t>Závěr</a:t>
            </a:r>
          </a:p>
          <a:p>
            <a:endParaRPr lang="cs-CZ" dirty="0" smtClean="0"/>
          </a:p>
          <a:p>
            <a:endParaRPr lang="cs-CZ" dirty="0" smtClean="0"/>
          </a:p>
          <a:p>
            <a:pPr lvl="4"/>
            <a:endParaRPr lang="cs-CZ" sz="3200" dirty="0" smtClean="0"/>
          </a:p>
          <a:p>
            <a:pPr lvl="4"/>
            <a:endParaRPr lang="cs-CZ" sz="3200" dirty="0" smtClean="0"/>
          </a:p>
          <a:p>
            <a:pPr lvl="4"/>
            <a:endParaRPr lang="cs-CZ" sz="3200" dirty="0" smtClean="0"/>
          </a:p>
          <a:p>
            <a:pPr lvl="4"/>
            <a:endParaRPr lang="cs-CZ" sz="32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Otázka: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algn="ctr"/>
            <a:r>
              <a:rPr lang="cs-CZ" sz="6000" dirty="0" smtClean="0"/>
              <a:t>Co je to šikana?</a:t>
            </a:r>
            <a:endParaRPr lang="cs-CZ" sz="6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ŠIKANA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Ministerstvo školství, mládeže a </a:t>
            </a:r>
            <a:r>
              <a:rPr lang="cs-CZ" dirty="0" smtClean="0"/>
              <a:t>tělovýchovy vymezilo </a:t>
            </a:r>
            <a:r>
              <a:rPr lang="cs-CZ" dirty="0" smtClean="0"/>
              <a:t>tuto problematiku </a:t>
            </a:r>
            <a:r>
              <a:rPr lang="cs-CZ" dirty="0" smtClean="0"/>
              <a:t>takto:</a:t>
            </a:r>
          </a:p>
          <a:p>
            <a:endParaRPr lang="cs-CZ" dirty="0" smtClean="0"/>
          </a:p>
          <a:p>
            <a:pPr algn="ctr">
              <a:buNone/>
            </a:pPr>
            <a:r>
              <a:rPr lang="cs-CZ" dirty="0" smtClean="0"/>
              <a:t>„Šikanování je jakékoliv chování, jehož záměrem je ublížit jedinci, ohrozit nebo </a:t>
            </a:r>
            <a:r>
              <a:rPr lang="cs-CZ" dirty="0" smtClean="0"/>
              <a:t>zastrašovat jiného </a:t>
            </a:r>
            <a:r>
              <a:rPr lang="cs-CZ" dirty="0" smtClean="0"/>
              <a:t>žáka, případně skupinu žáků. Je to cílené a obvykle opakované užití násilí </a:t>
            </a:r>
            <a:r>
              <a:rPr lang="cs-CZ" dirty="0" smtClean="0"/>
              <a:t>jedincem nebo </a:t>
            </a:r>
            <a:r>
              <a:rPr lang="cs-CZ" dirty="0" smtClean="0"/>
              <a:t>skupinou vůči jedinci či skupině žáků, kteří se neumí nebo z nejrůznějších </a:t>
            </a:r>
            <a:r>
              <a:rPr lang="cs-CZ" dirty="0" smtClean="0"/>
              <a:t>důvodů nemohou </a:t>
            </a:r>
            <a:r>
              <a:rPr lang="cs-CZ" dirty="0" smtClean="0"/>
              <a:t>bránit. Zahrnuje jak fyzické útoky v podobě bití, vydírání, loupeží, poškozování </a:t>
            </a:r>
            <a:r>
              <a:rPr lang="cs-CZ" dirty="0" smtClean="0"/>
              <a:t>věcí druhé </a:t>
            </a:r>
            <a:r>
              <a:rPr lang="cs-CZ" dirty="0" smtClean="0"/>
              <a:t>osobě, tak i útoky slovní v podobě nadávek, pomluv, vyhrožování či ponižování. </a:t>
            </a:r>
            <a:r>
              <a:rPr lang="cs-CZ" dirty="0" smtClean="0"/>
              <a:t>Může mít </a:t>
            </a:r>
            <a:r>
              <a:rPr lang="cs-CZ" dirty="0" smtClean="0"/>
              <a:t>i formu sexuálního obtěžování až zneužívání. Šikana se projevuje i v nepřímé podobě </a:t>
            </a:r>
            <a:r>
              <a:rPr lang="cs-CZ" dirty="0" smtClean="0"/>
              <a:t>jako nápadné </a:t>
            </a:r>
            <a:r>
              <a:rPr lang="cs-CZ" dirty="0" smtClean="0"/>
              <a:t>přehlížení a ignorování žáka či žáků třídní nebo jinou skupinou spolužáků.“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419</TotalTime>
  <Words>428</Words>
  <Application>Microsoft Office PowerPoint</Application>
  <PresentationFormat>Předvádění na obrazovce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Prevence šikany </vt:lpstr>
      <vt:lpstr>Projekt zpracovaly:</vt:lpstr>
      <vt:lpstr>Anotace:</vt:lpstr>
      <vt:lpstr>O projektu:</vt:lpstr>
      <vt:lpstr>V tomto projektu se snažíme zapojit všechny kompetence.</vt:lpstr>
      <vt:lpstr>Průřezová témata a vzdělávací oblasti</vt:lpstr>
      <vt:lpstr>Harmonogram:</vt:lpstr>
      <vt:lpstr>Otázka:</vt:lpstr>
      <vt:lpstr>ŠIKANA</vt:lpstr>
      <vt:lpstr>Otázka:</vt:lpstr>
      <vt:lpstr>Odpověď:</vt:lpstr>
      <vt:lpstr>Otázka:</vt:lpstr>
      <vt:lpstr>Odpověď:</vt:lpstr>
      <vt:lpstr>Děkujeme za pozornost</vt:lpstr>
      <vt:lpstr>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Prevence šikany</dc:title>
  <dc:creator>EVA</dc:creator>
  <cp:lastModifiedBy>EVA</cp:lastModifiedBy>
  <cp:revision>30</cp:revision>
  <dcterms:created xsi:type="dcterms:W3CDTF">2011-09-30T10:14:26Z</dcterms:created>
  <dcterms:modified xsi:type="dcterms:W3CDTF">2011-10-02T11:31:37Z</dcterms:modified>
</cp:coreProperties>
</file>