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1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F99991-6C23-406D-A2CC-1E04CB154FA8}" type="datetimeFigureOut">
              <a:rPr lang="cs-CZ" smtClean="0"/>
              <a:pPr/>
              <a:t>23.10.2011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94E960-56A6-40D4-972D-006CF684E177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talking" TargetMode="External"/><Relationship Id="rId2" Type="http://schemas.openxmlformats.org/officeDocument/2006/relationships/hyperlink" Target="http://www.advokati-pravnici.cz/clanky/stalking--nebezpecne-pronasledovani-1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22gUYhzG3iI" TargetMode="External"/><Relationship Id="rId5" Type="http://schemas.openxmlformats.org/officeDocument/2006/relationships/hyperlink" Target="http://www.trosky.cz/stalking/stalking.htm" TargetMode="External"/><Relationship Id="rId4" Type="http://schemas.openxmlformats.org/officeDocument/2006/relationships/hyperlink" Target="http://cms.e-bezpeci.cz/content/view/23/38/lang,cze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762000"/>
            <a:ext cx="48577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7851648" cy="1828800"/>
          </a:xfrm>
        </p:spPr>
        <p:txBody>
          <a:bodyPr>
            <a:normAutofit fontScale="90000"/>
          </a:bodyPr>
          <a:lstStyle/>
          <a:p>
            <a:pPr algn="l"/>
            <a:r>
              <a:rPr lang="cs-CZ" sz="6700" dirty="0" err="1" smtClean="0"/>
              <a:t>Stalking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(lov, </a:t>
            </a:r>
            <a:br>
              <a:rPr lang="cs-CZ" sz="3600" dirty="0" smtClean="0"/>
            </a:br>
            <a:r>
              <a:rPr lang="cs-CZ" sz="3600" dirty="0" smtClean="0"/>
              <a:t>pronásledování)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343604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	</a:t>
            </a:r>
            <a:r>
              <a:rPr lang="cs-CZ" dirty="0" err="1" smtClean="0"/>
              <a:t>Stalking</a:t>
            </a:r>
            <a:r>
              <a:rPr lang="cs-CZ" dirty="0" smtClean="0"/>
              <a:t> 			</a:t>
            </a:r>
            <a:r>
              <a:rPr lang="cs-CZ" dirty="0" err="1" smtClean="0"/>
              <a:t>Stalker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Označuje opakované,  dlouhodobé a stupňované obtěžování jiné osoby, nevyžádanou a nechtěnou pozorností. </a:t>
            </a:r>
          </a:p>
          <a:p>
            <a:r>
              <a:rPr lang="cs-CZ" sz="2800" dirty="0" smtClean="0"/>
              <a:t>může mít řadu různých forem a různou intenzitu.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 člověk patologicky posedlý zájmem o jinou osobu, často veřejně známou, nebo jemu blízkou.</a:t>
            </a:r>
          </a:p>
          <a:p>
            <a:r>
              <a:rPr lang="cs-CZ" sz="2800" dirty="0" smtClean="0"/>
              <a:t>horším agresorem je žena pro svoji cílevědomost, systematičnost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Základní (typické) projevy nebezpečného pronásledování - </a:t>
            </a:r>
            <a:r>
              <a:rPr lang="cs-CZ" sz="3200" b="1" dirty="0" err="1" smtClean="0"/>
              <a:t>stalkingu</a:t>
            </a:r>
            <a:r>
              <a:rPr lang="cs-CZ" sz="3200" b="1" dirty="0" smtClean="0"/>
              <a:t>:</a:t>
            </a:r>
            <a:endParaRPr lang="cs-CZ" sz="32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1) </a:t>
            </a:r>
            <a:r>
              <a:rPr lang="cs-CZ" b="1" dirty="0" smtClean="0"/>
              <a:t>opakované a dlouhodobé pokusy kontaktovat oběť</a:t>
            </a:r>
            <a:r>
              <a:rPr lang="cs-CZ" dirty="0" smtClean="0"/>
              <a:t> pomocí dopisů, e-mailů, telefonátů, SMS zpráv, zasíláním různých zásilek s dárky.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r>
              <a:rPr lang="cs-CZ" dirty="0" smtClean="0"/>
              <a:t>2) </a:t>
            </a:r>
            <a:r>
              <a:rPr lang="cs-CZ" b="1" dirty="0" smtClean="0"/>
              <a:t>Demonstrování moci a síly </a:t>
            </a:r>
            <a:r>
              <a:rPr lang="cs-CZ" b="1" dirty="0" err="1" smtClean="0"/>
              <a:t>stalkera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stalker</a:t>
            </a:r>
            <a:r>
              <a:rPr lang="cs-CZ" dirty="0" smtClean="0"/>
              <a:t> ve svých projevech dává důraz na přímé či nepřímé výhrůžky, které v oběti budí oprávněný strach a obavy.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3) </a:t>
            </a:r>
            <a:r>
              <a:rPr lang="cs-CZ" b="1" dirty="0" smtClean="0"/>
              <a:t>Poškozování a ničení věcí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například poškrábané auto, lak poškozený sprejem, propíchané pneumatiky, rozbité okno bytu nebo likvidace domácího zvířete včetně poškozování osobních věcí. Můžeme sem zařadit například i zasílání virů e-mailem a tím mnohdy ztrátu dat v počítači oběti.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1967" y="2071678"/>
            <a:ext cx="5172033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Kdo může být obětí?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000" dirty="0" smtClean="0">
                <a:solidFill>
                  <a:schemeClr val="tx2"/>
                </a:solidFill>
              </a:rPr>
              <a:t>	</a:t>
            </a:r>
            <a:r>
              <a:rPr lang="cs-CZ" sz="1800" dirty="0" smtClean="0"/>
              <a:t>V podstatě každý člověk. Oběťmi však bývají mnohem </a:t>
            </a:r>
            <a:r>
              <a:rPr lang="cs-CZ" sz="1800" b="1" dirty="0" smtClean="0"/>
              <a:t>častěji ženy</a:t>
            </a:r>
            <a:r>
              <a:rPr lang="cs-CZ" sz="1800" dirty="0" smtClean="0"/>
              <a:t>, nápadně častými oběťmi </a:t>
            </a:r>
            <a:r>
              <a:rPr lang="cs-CZ" sz="1800" b="1" dirty="0" smtClean="0"/>
              <a:t>jsou osoby osamocené </a:t>
            </a:r>
            <a:r>
              <a:rPr lang="cs-CZ" sz="1800" dirty="0" smtClean="0"/>
              <a:t>nebo </a:t>
            </a:r>
            <a:r>
              <a:rPr lang="cs-CZ" sz="1800" b="1" dirty="0" smtClean="0"/>
              <a:t>osoby, jež ukončili se </a:t>
            </a:r>
            <a:r>
              <a:rPr lang="cs-CZ" sz="1800" b="1" dirty="0" err="1" smtClean="0"/>
              <a:t>stalkerem</a:t>
            </a:r>
            <a:r>
              <a:rPr lang="cs-CZ" sz="1800" b="1" dirty="0" smtClean="0"/>
              <a:t> partnerský vztah. </a:t>
            </a:r>
          </a:p>
          <a:p>
            <a:pPr>
              <a:buNone/>
            </a:pPr>
            <a:r>
              <a:rPr lang="cs-CZ" sz="1800" b="1" dirty="0" smtClean="0"/>
              <a:t>	(</a:t>
            </a:r>
            <a:r>
              <a:rPr lang="cs-CZ" sz="1800" dirty="0" smtClean="0"/>
              <a:t>Dále: slavní umělci, politici a </a:t>
            </a:r>
          </a:p>
          <a:p>
            <a:pPr>
              <a:buNone/>
            </a:pPr>
            <a:r>
              <a:rPr lang="cs-CZ" sz="1800" dirty="0" smtClean="0"/>
              <a:t>	moderátoři, lékaři, advokáti, </a:t>
            </a:r>
          </a:p>
          <a:p>
            <a:pPr>
              <a:buNone/>
            </a:pPr>
            <a:r>
              <a:rPr lang="cs-CZ" sz="1800" dirty="0" smtClean="0"/>
              <a:t>	soudci, profesoři, učitelé)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b="1" dirty="0" err="1" smtClean="0"/>
              <a:t>Stalking</a:t>
            </a:r>
            <a:r>
              <a:rPr lang="cs-CZ" b="1" dirty="0" smtClean="0"/>
              <a:t> představuje</a:t>
            </a:r>
          </a:p>
          <a:p>
            <a:pPr>
              <a:buNone/>
            </a:pPr>
            <a:r>
              <a:rPr lang="cs-CZ" b="1" dirty="0" smtClean="0"/>
              <a:t>zpravidla závažné </a:t>
            </a:r>
          </a:p>
          <a:p>
            <a:pPr>
              <a:buNone/>
            </a:pPr>
            <a:r>
              <a:rPr lang="cs-CZ" b="1" dirty="0" smtClean="0"/>
              <a:t>psychické následky </a:t>
            </a:r>
          </a:p>
          <a:p>
            <a:pPr>
              <a:buNone/>
            </a:pPr>
            <a:r>
              <a:rPr lang="cs-CZ" b="1" dirty="0" smtClean="0"/>
              <a:t>pro oběť.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772400" cy="1362456"/>
          </a:xfrm>
        </p:spPr>
        <p:txBody>
          <a:bodyPr/>
          <a:lstStyle/>
          <a:p>
            <a:r>
              <a:rPr lang="cs-CZ" sz="2800" dirty="0" smtClean="0"/>
              <a:t>Novela trestního zákona č. 40/2009 Sb. platná od 1.1.2010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1571612"/>
            <a:ext cx="7772400" cy="492922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Počítá s novým trestným </a:t>
            </a:r>
            <a:r>
              <a:rPr lang="cs-CZ" dirty="0" err="1" smtClean="0"/>
              <a:t>činnem</a:t>
            </a:r>
            <a:r>
              <a:rPr lang="cs-CZ" dirty="0" smtClean="0"/>
              <a:t> - </a:t>
            </a:r>
            <a:r>
              <a:rPr lang="cs-CZ" i="1" dirty="0" err="1" smtClean="0"/>
              <a:t>stalkingem</a:t>
            </a:r>
            <a:r>
              <a:rPr lang="cs-CZ" dirty="0" smtClean="0"/>
              <a:t>, který  představuje nebezpečné pronásledování a obtěžování určité osoby. </a:t>
            </a:r>
          </a:p>
          <a:p>
            <a:r>
              <a:rPr lang="cs-CZ" dirty="0" smtClean="0"/>
              <a:t>Trestní zákon vymezuje skutkovou podstatu nebezpečného pronásledování v § 354:</a:t>
            </a:r>
          </a:p>
          <a:p>
            <a:r>
              <a:rPr lang="cs-CZ" i="1" dirty="0" smtClean="0"/>
              <a:t>(1) Kdo jiného dlouhodobě pronásleduje tím, že</a:t>
            </a:r>
            <a:br>
              <a:rPr lang="cs-CZ" i="1" dirty="0" smtClean="0"/>
            </a:br>
            <a:r>
              <a:rPr lang="cs-CZ" i="1" dirty="0" smtClean="0"/>
              <a:t>a) vyhrožuje ublížením na zdraví nebo jinou újmou jemu nebo jeho osobám blízkým,</a:t>
            </a:r>
            <a:br>
              <a:rPr lang="cs-CZ" i="1" dirty="0" smtClean="0"/>
            </a:br>
            <a:r>
              <a:rPr lang="cs-CZ" i="1" dirty="0" smtClean="0"/>
              <a:t>b) vyhledává jeho osobní blízkost nebo jej sleduje,</a:t>
            </a:r>
            <a:br>
              <a:rPr lang="cs-CZ" i="1" dirty="0" smtClean="0"/>
            </a:br>
            <a:r>
              <a:rPr lang="cs-CZ" i="1" dirty="0" smtClean="0"/>
              <a:t>c) vytrvale jej prostřednictvím prostředků elektronických komunikací, písemně nebo jinak kontaktuje,</a:t>
            </a:r>
            <a:br>
              <a:rPr lang="cs-CZ" i="1" dirty="0" smtClean="0"/>
            </a:br>
            <a:r>
              <a:rPr lang="cs-CZ" i="1" dirty="0" smtClean="0"/>
              <a:t>d) omezuje jej v jeho obvyklém způsobu života, nebo</a:t>
            </a:r>
            <a:br>
              <a:rPr lang="cs-CZ" i="1" dirty="0" smtClean="0"/>
            </a:br>
            <a:r>
              <a:rPr lang="cs-CZ" i="1" dirty="0" smtClean="0"/>
              <a:t>e) zneužije jeho osobních údajů za účelem získání osobního nebo jiného kontaktu,</a:t>
            </a:r>
            <a:br>
              <a:rPr lang="cs-CZ" i="1" dirty="0" smtClean="0"/>
            </a:br>
            <a:r>
              <a:rPr lang="cs-CZ" i="1" dirty="0" smtClean="0"/>
              <a:t>a toto jednání je způsobilé vzbudit v něm důvodnou obavu o jeho život nebo zdraví nebo o život a zdraví osob jemu blízkých, bude potrestán odnětím svobody až na jeden rok nebo zákazem činnosti.</a:t>
            </a:r>
            <a:endParaRPr lang="cs-CZ" dirty="0" smtClean="0"/>
          </a:p>
          <a:p>
            <a:r>
              <a:rPr lang="cs-CZ" sz="3100" b="1" i="1" dirty="0" smtClean="0"/>
              <a:t>(2) Odnětím svobody na šest měsíců až tři roky bude pachatel potrestán, spáchá-li čin uvedený v odstavci 1</a:t>
            </a:r>
            <a:br>
              <a:rPr lang="cs-CZ" sz="3100" b="1" i="1" dirty="0" smtClean="0"/>
            </a:br>
            <a:r>
              <a:rPr lang="cs-CZ" sz="3100" b="1" i="1" dirty="0" smtClean="0"/>
              <a:t>a) vůči dítěti nebo těhotné ženě,</a:t>
            </a:r>
            <a:br>
              <a:rPr lang="cs-CZ" sz="3100" b="1" i="1" dirty="0" smtClean="0"/>
            </a:br>
            <a:r>
              <a:rPr lang="cs-CZ" sz="3100" b="1" i="1" dirty="0" smtClean="0"/>
              <a:t>b) se zbraní, nebo</a:t>
            </a:r>
            <a:br>
              <a:rPr lang="cs-CZ" sz="3100" b="1" i="1" dirty="0" smtClean="0"/>
            </a:br>
            <a:r>
              <a:rPr lang="cs-CZ" sz="3100" b="1" i="1" dirty="0" smtClean="0"/>
              <a:t>c) nejméně se dvěma osobami.</a:t>
            </a:r>
            <a:endParaRPr lang="cs-CZ" sz="3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se </a:t>
            </a:r>
            <a:r>
              <a:rPr lang="cs-CZ" b="1" dirty="0" err="1" smtClean="0"/>
              <a:t>stalkingu</a:t>
            </a:r>
            <a:r>
              <a:rPr lang="cs-CZ" b="1" dirty="0" smtClean="0"/>
              <a:t> bránit?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přímo a jednoznačně dejte </a:t>
            </a:r>
            <a:r>
              <a:rPr lang="cs-CZ" dirty="0" err="1" smtClean="0"/>
              <a:t>stalkerovi</a:t>
            </a:r>
            <a:r>
              <a:rPr lang="cs-CZ" dirty="0" smtClean="0"/>
              <a:t> na vědomí, že nemáte o jeho projevy zájem. Současně se bez výjimky vyhněte schůzkám, </a:t>
            </a:r>
            <a:r>
              <a:rPr lang="cs-CZ" dirty="0" err="1" smtClean="0"/>
              <a:t>esemeskování</a:t>
            </a:r>
            <a:r>
              <a:rPr lang="cs-CZ" dirty="0" smtClean="0"/>
              <a:t> apod. nové a nové kontakty </a:t>
            </a:r>
            <a:r>
              <a:rPr lang="cs-CZ" dirty="0" err="1" smtClean="0"/>
              <a:t>stalkera</a:t>
            </a:r>
            <a:r>
              <a:rPr lang="cs-CZ" dirty="0" smtClean="0"/>
              <a:t> jen posilují, </a:t>
            </a:r>
          </a:p>
          <a:p>
            <a:r>
              <a:rPr lang="cs-CZ" dirty="0" smtClean="0"/>
              <a:t>pokud jste obětí obtěžování, využijte policii</a:t>
            </a:r>
          </a:p>
          <a:p>
            <a:r>
              <a:rPr lang="cs-CZ" dirty="0" smtClean="0"/>
              <a:t>uchovejte si všechny projevy a důkazy obtěžování (záznamy </a:t>
            </a:r>
            <a:r>
              <a:rPr lang="cs-CZ" dirty="0" err="1" smtClean="0"/>
              <a:t>telef</a:t>
            </a:r>
            <a:r>
              <a:rPr lang="cs-CZ" dirty="0" smtClean="0"/>
              <a:t>. hovorů, dopisy, e-maily, SMS zprávy…)</a:t>
            </a:r>
          </a:p>
          <a:p>
            <a:r>
              <a:rPr lang="cs-CZ" dirty="0" smtClean="0"/>
              <a:t>po dobu obtěžování změňte své chování a zvyky (výměna zámků, změna nákupního střediska, pohybujte se po jiných trasách apod.)</a:t>
            </a:r>
          </a:p>
          <a:p>
            <a:r>
              <a:rPr lang="cs-CZ" dirty="0" smtClean="0"/>
              <a:t>mimo domov se pohybujte s dalším členem rodiny nebo jinou důvěryhodnou osobou. Domluvte si vzájemný postup v případě, že nastane krizová situace</a:t>
            </a:r>
          </a:p>
          <a:p>
            <a:r>
              <a:rPr lang="cs-CZ" dirty="0" smtClean="0"/>
              <a:t>noste u sebe legální prostředky pro svoji obranu (pepřový sprej, alarm) + mobilní telefon pro případ přivolání pomoci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1828800"/>
          </a:xfrm>
        </p:spPr>
        <p:txBody>
          <a:bodyPr/>
          <a:lstStyle/>
          <a:p>
            <a:pPr algn="l"/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000240"/>
            <a:ext cx="7854696" cy="4357718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advokati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pravnici.cz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clanky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stalking</a:t>
            </a:r>
            <a:r>
              <a:rPr lang="cs-CZ" dirty="0" smtClean="0">
                <a:hlinkClick r:id="rId2"/>
              </a:rPr>
              <a:t>--</a:t>
            </a:r>
            <a:r>
              <a:rPr lang="cs-CZ" dirty="0" err="1" smtClean="0">
                <a:hlinkClick r:id="rId2"/>
              </a:rPr>
              <a:t>nebezpecne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pronasledovani</a:t>
            </a:r>
            <a:r>
              <a:rPr lang="cs-CZ" dirty="0" smtClean="0">
                <a:hlinkClick r:id="rId2"/>
              </a:rPr>
              <a:t>-14</a:t>
            </a:r>
            <a:endParaRPr lang="cs-CZ" dirty="0" smtClean="0"/>
          </a:p>
          <a:p>
            <a:pPr algn="l"/>
            <a:r>
              <a:rPr lang="cs-CZ" dirty="0" smtClean="0">
                <a:hlinkClick r:id="rId3"/>
              </a:rPr>
              <a:t>http://cs.wikipedia.org/wiki/Stalking</a:t>
            </a:r>
            <a:endParaRPr lang="cs-CZ" dirty="0" smtClean="0"/>
          </a:p>
          <a:p>
            <a:pPr algn="l"/>
            <a:r>
              <a:rPr lang="cs-CZ" dirty="0" smtClean="0">
                <a:hlinkClick r:id="rId4"/>
              </a:rPr>
              <a:t>http://cms.e-bezpeci.cz/content/view/23/38/lang,czech/</a:t>
            </a:r>
            <a:r>
              <a:rPr lang="cs-CZ" dirty="0" smtClean="0"/>
              <a:t> </a:t>
            </a:r>
            <a:r>
              <a:rPr lang="cs-CZ" dirty="0" smtClean="0">
                <a:hlinkClick r:id="rId5"/>
              </a:rPr>
              <a:t>http://www.trosky.</a:t>
            </a:r>
            <a:r>
              <a:rPr lang="cs-CZ" dirty="0" err="1" smtClean="0">
                <a:hlinkClick r:id="rId5"/>
              </a:rPr>
              <a:t>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stalking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stalking.htm</a:t>
            </a:r>
            <a:endParaRPr lang="cs-CZ" dirty="0" smtClean="0"/>
          </a:p>
          <a:p>
            <a:pPr algn="l"/>
            <a:r>
              <a:rPr lang="cs-CZ" dirty="0" smtClean="0"/>
              <a:t>Video:</a:t>
            </a:r>
          </a:p>
          <a:p>
            <a:pPr algn="l"/>
            <a:r>
              <a:rPr lang="cs-CZ" dirty="0" smtClean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youtube.com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watch</a:t>
            </a:r>
            <a:r>
              <a:rPr lang="cs-CZ" smtClean="0">
                <a:hlinkClick r:id="rId6"/>
              </a:rPr>
              <a:t>?v=22gUYhzG3iI</a:t>
            </a:r>
            <a:endParaRPr lang="cs-CZ" smtClean="0"/>
          </a:p>
          <a:p>
            <a:pPr algn="l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265</Words>
  <Application>Microsoft Office PowerPoint</Application>
  <PresentationFormat>Předvádění na obrazovce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Stalking (lov,  pronásledování)</vt:lpstr>
      <vt:lpstr> Stalking    Stalker </vt:lpstr>
      <vt:lpstr>Základní (typické) projevy nebezpečného pronásledování - stalkingu:</vt:lpstr>
      <vt:lpstr>Kdo může být obětí?</vt:lpstr>
      <vt:lpstr>Novela trestního zákona č. 40/2009 Sb. platná od 1.1.2010</vt:lpstr>
      <vt:lpstr>Jak se stalkingu bránit? 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Stalking</dc:title>
  <dc:creator>Ivanka</dc:creator>
  <cp:lastModifiedBy>Ivanka</cp:lastModifiedBy>
  <cp:revision>13</cp:revision>
  <dcterms:created xsi:type="dcterms:W3CDTF">2011-10-19T17:07:39Z</dcterms:created>
  <dcterms:modified xsi:type="dcterms:W3CDTF">2011-10-23T16:45:51Z</dcterms:modified>
</cp:coreProperties>
</file>