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theme/theme5.xml" ContentType="application/vnd.openxmlformats-officedocument.them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Default Extension="wav" ContentType="audio/wav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s/slide139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1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  <p:sldMasterId id="2147483960" r:id="rId2"/>
    <p:sldMasterId id="2147483976" r:id="rId3"/>
    <p:sldMasterId id="2147483988" r:id="rId4"/>
  </p:sldMasterIdLst>
  <p:notesMasterIdLst>
    <p:notesMasterId r:id="rId159"/>
  </p:notesMasterIdLst>
  <p:sldIdLst>
    <p:sldId id="256" r:id="rId5"/>
    <p:sldId id="257" r:id="rId6"/>
    <p:sldId id="258" r:id="rId7"/>
    <p:sldId id="265" r:id="rId8"/>
    <p:sldId id="267" r:id="rId9"/>
    <p:sldId id="266" r:id="rId10"/>
    <p:sldId id="259" r:id="rId11"/>
    <p:sldId id="260" r:id="rId12"/>
    <p:sldId id="261" r:id="rId13"/>
    <p:sldId id="262" r:id="rId14"/>
    <p:sldId id="263" r:id="rId15"/>
    <p:sldId id="297" r:id="rId16"/>
    <p:sldId id="264" r:id="rId17"/>
    <p:sldId id="268" r:id="rId18"/>
    <p:sldId id="320" r:id="rId19"/>
    <p:sldId id="269" r:id="rId20"/>
    <p:sldId id="271" r:id="rId21"/>
    <p:sldId id="272" r:id="rId22"/>
    <p:sldId id="298" r:id="rId23"/>
    <p:sldId id="299" r:id="rId24"/>
    <p:sldId id="301" r:id="rId25"/>
    <p:sldId id="300" r:id="rId26"/>
    <p:sldId id="302" r:id="rId27"/>
    <p:sldId id="273" r:id="rId28"/>
    <p:sldId id="274" r:id="rId29"/>
    <p:sldId id="276" r:id="rId30"/>
    <p:sldId id="277" r:id="rId31"/>
    <p:sldId id="275" r:id="rId32"/>
    <p:sldId id="280" r:id="rId33"/>
    <p:sldId id="281" r:id="rId34"/>
    <p:sldId id="303" r:id="rId35"/>
    <p:sldId id="359" r:id="rId36"/>
    <p:sldId id="304" r:id="rId37"/>
    <p:sldId id="309" r:id="rId38"/>
    <p:sldId id="270" r:id="rId39"/>
    <p:sldId id="284" r:id="rId40"/>
    <p:sldId id="278" r:id="rId41"/>
    <p:sldId id="283" r:id="rId42"/>
    <p:sldId id="360" r:id="rId43"/>
    <p:sldId id="364" r:id="rId44"/>
    <p:sldId id="365" r:id="rId45"/>
    <p:sldId id="366" r:id="rId46"/>
    <p:sldId id="367" r:id="rId47"/>
    <p:sldId id="361" r:id="rId48"/>
    <p:sldId id="362" r:id="rId49"/>
    <p:sldId id="363" r:id="rId50"/>
    <p:sldId id="368" r:id="rId51"/>
    <p:sldId id="369" r:id="rId52"/>
    <p:sldId id="370" r:id="rId53"/>
    <p:sldId id="371" r:id="rId54"/>
    <p:sldId id="372" r:id="rId55"/>
    <p:sldId id="324" r:id="rId56"/>
    <p:sldId id="357" r:id="rId57"/>
    <p:sldId id="351" r:id="rId58"/>
    <p:sldId id="353" r:id="rId59"/>
    <p:sldId id="354" r:id="rId60"/>
    <p:sldId id="355" r:id="rId61"/>
    <p:sldId id="352" r:id="rId62"/>
    <p:sldId id="285" r:id="rId63"/>
    <p:sldId id="286" r:id="rId64"/>
    <p:sldId id="287" r:id="rId65"/>
    <p:sldId id="288" r:id="rId66"/>
    <p:sldId id="289" r:id="rId67"/>
    <p:sldId id="290" r:id="rId68"/>
    <p:sldId id="291" r:id="rId69"/>
    <p:sldId id="292" r:id="rId70"/>
    <p:sldId id="293" r:id="rId71"/>
    <p:sldId id="294" r:id="rId72"/>
    <p:sldId id="295" r:id="rId73"/>
    <p:sldId id="296" r:id="rId74"/>
    <p:sldId id="325" r:id="rId75"/>
    <p:sldId id="313" r:id="rId76"/>
    <p:sldId id="315" r:id="rId77"/>
    <p:sldId id="316" r:id="rId78"/>
    <p:sldId id="317" r:id="rId79"/>
    <p:sldId id="318" r:id="rId80"/>
    <p:sldId id="319" r:id="rId81"/>
    <p:sldId id="321" r:id="rId82"/>
    <p:sldId id="322" r:id="rId83"/>
    <p:sldId id="326" r:id="rId84"/>
    <p:sldId id="323" r:id="rId85"/>
    <p:sldId id="328" r:id="rId86"/>
    <p:sldId id="327" r:id="rId87"/>
    <p:sldId id="329" r:id="rId88"/>
    <p:sldId id="330" r:id="rId89"/>
    <p:sldId id="331" r:id="rId90"/>
    <p:sldId id="333" r:id="rId91"/>
    <p:sldId id="334" r:id="rId92"/>
    <p:sldId id="335" r:id="rId93"/>
    <p:sldId id="336" r:id="rId94"/>
    <p:sldId id="337" r:id="rId95"/>
    <p:sldId id="341" r:id="rId96"/>
    <p:sldId id="338" r:id="rId97"/>
    <p:sldId id="339" r:id="rId98"/>
    <p:sldId id="340" r:id="rId99"/>
    <p:sldId id="342" r:id="rId100"/>
    <p:sldId id="343" r:id="rId101"/>
    <p:sldId id="344" r:id="rId102"/>
    <p:sldId id="345" r:id="rId103"/>
    <p:sldId id="346" r:id="rId104"/>
    <p:sldId id="348" r:id="rId105"/>
    <p:sldId id="349" r:id="rId106"/>
    <p:sldId id="350" r:id="rId107"/>
    <p:sldId id="358" r:id="rId108"/>
    <p:sldId id="373" r:id="rId109"/>
    <p:sldId id="374" r:id="rId110"/>
    <p:sldId id="375" r:id="rId111"/>
    <p:sldId id="376" r:id="rId112"/>
    <p:sldId id="377" r:id="rId113"/>
    <p:sldId id="378" r:id="rId114"/>
    <p:sldId id="379" r:id="rId115"/>
    <p:sldId id="380" r:id="rId116"/>
    <p:sldId id="382" r:id="rId117"/>
    <p:sldId id="384" r:id="rId118"/>
    <p:sldId id="383" r:id="rId119"/>
    <p:sldId id="385" r:id="rId120"/>
    <p:sldId id="386" r:id="rId121"/>
    <p:sldId id="387" r:id="rId122"/>
    <p:sldId id="388" r:id="rId123"/>
    <p:sldId id="389" r:id="rId124"/>
    <p:sldId id="390" r:id="rId125"/>
    <p:sldId id="391" r:id="rId126"/>
    <p:sldId id="392" r:id="rId127"/>
    <p:sldId id="393" r:id="rId128"/>
    <p:sldId id="394" r:id="rId129"/>
    <p:sldId id="395" r:id="rId130"/>
    <p:sldId id="396" r:id="rId131"/>
    <p:sldId id="397" r:id="rId132"/>
    <p:sldId id="399" r:id="rId133"/>
    <p:sldId id="400" r:id="rId134"/>
    <p:sldId id="398" r:id="rId135"/>
    <p:sldId id="401" r:id="rId136"/>
    <p:sldId id="402" r:id="rId137"/>
    <p:sldId id="403" r:id="rId138"/>
    <p:sldId id="405" r:id="rId139"/>
    <p:sldId id="406" r:id="rId140"/>
    <p:sldId id="407" r:id="rId141"/>
    <p:sldId id="408" r:id="rId142"/>
    <p:sldId id="404" r:id="rId143"/>
    <p:sldId id="409" r:id="rId144"/>
    <p:sldId id="410" r:id="rId145"/>
    <p:sldId id="413" r:id="rId146"/>
    <p:sldId id="414" r:id="rId147"/>
    <p:sldId id="426" r:id="rId148"/>
    <p:sldId id="411" r:id="rId149"/>
    <p:sldId id="412" r:id="rId150"/>
    <p:sldId id="415" r:id="rId151"/>
    <p:sldId id="416" r:id="rId152"/>
    <p:sldId id="424" r:id="rId153"/>
    <p:sldId id="417" r:id="rId154"/>
    <p:sldId id="420" r:id="rId155"/>
    <p:sldId id="423" r:id="rId156"/>
    <p:sldId id="418" r:id="rId157"/>
    <p:sldId id="419" r:id="rId15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3300"/>
    <a:srgbClr val="008000"/>
    <a:srgbClr val="FFCC00"/>
    <a:srgbClr val="52540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624" autoAdjust="0"/>
  </p:normalViewPr>
  <p:slideViewPr>
    <p:cSldViewPr>
      <p:cViewPr varScale="1">
        <p:scale>
          <a:sx n="71" d="100"/>
          <a:sy n="71" d="100"/>
        </p:scale>
        <p:origin x="-113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31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slide" Target="slides/slide134.xml"/><Relationship Id="rId154" Type="http://schemas.openxmlformats.org/officeDocument/2006/relationships/slide" Target="slides/slide150.xml"/><Relationship Id="rId159" Type="http://schemas.openxmlformats.org/officeDocument/2006/relationships/notesMaster" Target="notesMasters/notesMaster1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144" Type="http://schemas.openxmlformats.org/officeDocument/2006/relationships/slide" Target="slides/slide140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60" Type="http://schemas.openxmlformats.org/officeDocument/2006/relationships/presProps" Target="pres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55" Type="http://schemas.openxmlformats.org/officeDocument/2006/relationships/slide" Target="slides/slide15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6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51" Type="http://schemas.openxmlformats.org/officeDocument/2006/relationships/slide" Target="slides/slide147.xml"/><Relationship Id="rId156" Type="http://schemas.openxmlformats.org/officeDocument/2006/relationships/slide" Target="slides/slide15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84C896-6F05-4EE6-BAC6-A17EC0658A15}" type="datetimeFigureOut">
              <a:rPr lang="cs-CZ" smtClean="0"/>
              <a:pPr/>
              <a:t>20.12.2009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9AE6AD-200C-413B-8066-2EE89FF8A51D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E6AD-200C-413B-8066-2EE89FF8A51D}" type="slidenum">
              <a:rPr lang="cs-CZ" smtClean="0"/>
              <a:pPr/>
              <a:t>36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4702F-E334-4813-B09C-53E952916883}" type="datetimeFigureOut">
              <a:rPr lang="cs-CZ" smtClean="0"/>
              <a:pPr/>
              <a:t>20.12.2009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AA26-7F16-4FA7-B3D4-E4B164BF00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4702F-E334-4813-B09C-53E952916883}" type="datetimeFigureOut">
              <a:rPr lang="cs-CZ" smtClean="0"/>
              <a:pPr/>
              <a:t>20.12.2009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AA26-7F16-4FA7-B3D4-E4B164BF00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4702F-E334-4813-B09C-53E952916883}" type="datetimeFigureOut">
              <a:rPr lang="cs-CZ" smtClean="0"/>
              <a:pPr/>
              <a:t>20.12.2009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AA26-7F16-4FA7-B3D4-E4B164BF00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FF646D2-7A4E-4B2F-8DAA-FAB77B941D71}" type="slidenum">
              <a:rPr lang="cs-CZ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242B8AD-98B9-4CB1-ADC3-2E0AA0D6207B}" type="slidenum">
              <a:rPr lang="cs-CZ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2BB42A6-3B50-4F07-B647-0414ADA3B023}" type="slidenum">
              <a:rPr lang="cs-CZ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190806F-269F-426F-842D-5E90339A288E}" type="slidenum">
              <a:rPr lang="cs-CZ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57936B5-6BFE-46EB-9D72-7E17B468786F}" type="slidenum">
              <a:rPr lang="cs-CZ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37E955E-FC6B-44F1-A315-B61892D09597}" type="slidenum">
              <a:rPr lang="cs-CZ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57B605D-387C-4E03-A6DD-B6A8C1FFDC24}" type="slidenum">
              <a:rPr lang="cs-CZ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EED363C-27A1-4D33-BC11-BC8FE1A54550}" type="slidenum">
              <a:rPr lang="cs-CZ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4702F-E334-4813-B09C-53E952916883}" type="datetimeFigureOut">
              <a:rPr lang="cs-CZ" smtClean="0"/>
              <a:pPr/>
              <a:t>20.12.2009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AA26-7F16-4FA7-B3D4-E4B164BF00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009E363-71A8-405C-A039-E295A0B3E5ED}" type="slidenum">
              <a:rPr lang="cs-CZ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84427E4-E557-45CB-ABB0-864883973629}" type="slidenum">
              <a:rPr lang="cs-CZ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42C3170-B06E-41AF-8EB7-E29B6AEFDE69}" type="slidenum">
              <a:rPr lang="cs-CZ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0D70C49-6AD8-4197-A3ED-9D5C0F684D64}" type="slidenum">
              <a:rPr lang="cs-CZ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5DF2FB4-0E99-4F4D-92EC-3DC7A39EAB98}" type="slidenum">
              <a:rPr lang="cs-CZ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96D29F7-375C-4AB5-878B-7FFC58F17D00}" type="slidenum">
              <a:rPr lang="cs-CZ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078A6BC-D499-4EC5-A91B-1DBE457F430B}" type="slidenum">
              <a:rPr lang="cs-CZ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9A4702F-E334-4813-B09C-53E952916883}" type="datetimeFigureOut">
              <a:rPr lang="cs-CZ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20.12.2009</a:t>
            </a:fld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3688AA26-7F16-4FA7-B3D4-E4B164BF0033}" type="slidenum">
              <a:rPr lang="cs-CZ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9A4702F-E334-4813-B09C-53E952916883}" type="datetimeFigureOut">
              <a:rPr lang="cs-CZ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20.12.2009</a:t>
            </a:fld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3688AA26-7F16-4FA7-B3D4-E4B164BF0033}" type="slidenum">
              <a:rPr lang="cs-CZ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9A4702F-E334-4813-B09C-53E952916883}" type="datetimeFigureOut">
              <a:rPr lang="cs-CZ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20.12.2009</a:t>
            </a:fld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3688AA26-7F16-4FA7-B3D4-E4B164BF0033}" type="slidenum">
              <a:rPr lang="cs-CZ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4702F-E334-4813-B09C-53E952916883}" type="datetimeFigureOut">
              <a:rPr lang="cs-CZ" smtClean="0"/>
              <a:pPr/>
              <a:t>20.12.2009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AA26-7F16-4FA7-B3D4-E4B164BF00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9A4702F-E334-4813-B09C-53E952916883}" type="datetimeFigureOut">
              <a:rPr lang="cs-CZ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20.12.2009</a:t>
            </a:fld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3688AA26-7F16-4FA7-B3D4-E4B164BF0033}" type="slidenum">
              <a:rPr lang="cs-CZ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9A4702F-E334-4813-B09C-53E952916883}" type="datetimeFigureOut">
              <a:rPr lang="cs-CZ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20.12.2009</a:t>
            </a:fld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3688AA26-7F16-4FA7-B3D4-E4B164BF0033}" type="slidenum">
              <a:rPr lang="cs-CZ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9A4702F-E334-4813-B09C-53E952916883}" type="datetimeFigureOut">
              <a:rPr lang="cs-CZ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20.12.2009</a:t>
            </a:fld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3688AA26-7F16-4FA7-B3D4-E4B164BF0033}" type="slidenum">
              <a:rPr lang="cs-CZ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9A4702F-E334-4813-B09C-53E952916883}" type="datetimeFigureOut">
              <a:rPr lang="cs-CZ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20.12.2009</a:t>
            </a:fld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3688AA26-7F16-4FA7-B3D4-E4B164BF0033}" type="slidenum">
              <a:rPr lang="cs-CZ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9A4702F-E334-4813-B09C-53E952916883}" type="datetimeFigureOut">
              <a:rPr lang="cs-CZ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20.12.2009</a:t>
            </a:fld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3688AA26-7F16-4FA7-B3D4-E4B164BF0033}" type="slidenum">
              <a:rPr lang="cs-CZ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9A4702F-E334-4813-B09C-53E952916883}" type="datetimeFigureOut">
              <a:rPr lang="cs-CZ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20.12.2009</a:t>
            </a:fld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3688AA26-7F16-4FA7-B3D4-E4B164BF0033}" type="slidenum">
              <a:rPr lang="cs-CZ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9A4702F-E334-4813-B09C-53E952916883}" type="datetimeFigureOut">
              <a:rPr lang="cs-CZ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20.12.2009</a:t>
            </a:fld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3688AA26-7F16-4FA7-B3D4-E4B164BF0033}" type="slidenum">
              <a:rPr lang="cs-CZ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9A4702F-E334-4813-B09C-53E952916883}" type="datetimeFigureOut">
              <a:rPr lang="cs-CZ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20.12.2009</a:t>
            </a:fld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3688AA26-7F16-4FA7-B3D4-E4B164BF0033}" type="slidenum">
              <a:rPr lang="cs-CZ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9A4702F-E334-4813-B09C-53E952916883}" type="datetimeFigureOut">
              <a:rPr lang="cs-CZ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20.12.2009</a:t>
            </a:fld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3688AA26-7F16-4FA7-B3D4-E4B164BF0033}" type="slidenum">
              <a:rPr lang="cs-CZ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9A4702F-E334-4813-B09C-53E952916883}" type="datetimeFigureOut">
              <a:rPr lang="cs-CZ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20.12.2009</a:t>
            </a:fld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3688AA26-7F16-4FA7-B3D4-E4B164BF0033}" type="slidenum">
              <a:rPr lang="cs-CZ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4702F-E334-4813-B09C-53E952916883}" type="datetimeFigureOut">
              <a:rPr lang="cs-CZ" smtClean="0"/>
              <a:pPr/>
              <a:t>20.12.2009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AA26-7F16-4FA7-B3D4-E4B164BF00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9A4702F-E334-4813-B09C-53E952916883}" type="datetimeFigureOut">
              <a:rPr lang="cs-CZ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20.12.2009</a:t>
            </a:fld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3688AA26-7F16-4FA7-B3D4-E4B164BF0033}" type="slidenum">
              <a:rPr lang="cs-CZ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9A4702F-E334-4813-B09C-53E952916883}" type="datetimeFigureOut">
              <a:rPr lang="cs-CZ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20.12.2009</a:t>
            </a:fld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3688AA26-7F16-4FA7-B3D4-E4B164BF0033}" type="slidenum">
              <a:rPr lang="cs-CZ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9A4702F-E334-4813-B09C-53E952916883}" type="datetimeFigureOut">
              <a:rPr lang="cs-CZ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20.12.2009</a:t>
            </a:fld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3688AA26-7F16-4FA7-B3D4-E4B164BF0033}" type="slidenum">
              <a:rPr lang="cs-CZ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9A4702F-E334-4813-B09C-53E952916883}" type="datetimeFigureOut">
              <a:rPr lang="cs-CZ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20.12.2009</a:t>
            </a:fld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3688AA26-7F16-4FA7-B3D4-E4B164BF0033}" type="slidenum">
              <a:rPr lang="cs-CZ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9A4702F-E334-4813-B09C-53E952916883}" type="datetimeFigureOut">
              <a:rPr lang="cs-CZ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20.12.2009</a:t>
            </a:fld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3688AA26-7F16-4FA7-B3D4-E4B164BF0033}" type="slidenum">
              <a:rPr lang="cs-CZ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9A4702F-E334-4813-B09C-53E952916883}" type="datetimeFigureOut">
              <a:rPr lang="cs-CZ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20.12.2009</a:t>
            </a:fld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3688AA26-7F16-4FA7-B3D4-E4B164BF0033}" type="slidenum">
              <a:rPr lang="cs-CZ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9A4702F-E334-4813-B09C-53E952916883}" type="datetimeFigureOut">
              <a:rPr lang="cs-CZ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20.12.2009</a:t>
            </a:fld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3688AA26-7F16-4FA7-B3D4-E4B164BF0033}" type="slidenum">
              <a:rPr lang="cs-CZ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9A4702F-E334-4813-B09C-53E952916883}" type="datetimeFigureOut">
              <a:rPr lang="cs-CZ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20.12.2009</a:t>
            </a:fld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3688AA26-7F16-4FA7-B3D4-E4B164BF0033}" type="slidenum">
              <a:rPr lang="cs-CZ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9A4702F-E334-4813-B09C-53E952916883}" type="datetimeFigureOut">
              <a:rPr lang="cs-CZ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20.12.2009</a:t>
            </a:fld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3688AA26-7F16-4FA7-B3D4-E4B164BF0033}" type="slidenum">
              <a:rPr lang="cs-CZ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cs-CZ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4702F-E334-4813-B09C-53E952916883}" type="datetimeFigureOut">
              <a:rPr lang="cs-CZ" smtClean="0"/>
              <a:pPr/>
              <a:t>20.12.2009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AA26-7F16-4FA7-B3D4-E4B164BF00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4702F-E334-4813-B09C-53E952916883}" type="datetimeFigureOut">
              <a:rPr lang="cs-CZ" smtClean="0"/>
              <a:pPr/>
              <a:t>20.12.2009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AA26-7F16-4FA7-B3D4-E4B164BF00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4702F-E334-4813-B09C-53E952916883}" type="datetimeFigureOut">
              <a:rPr lang="cs-CZ" smtClean="0"/>
              <a:pPr/>
              <a:t>20.12.2009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AA26-7F16-4FA7-B3D4-E4B164BF00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4702F-E334-4813-B09C-53E952916883}" type="datetimeFigureOut">
              <a:rPr lang="cs-CZ" smtClean="0"/>
              <a:pPr/>
              <a:t>20.12.2009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AA26-7F16-4FA7-B3D4-E4B164BF00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4702F-E334-4813-B09C-53E952916883}" type="datetimeFigureOut">
              <a:rPr lang="cs-CZ" smtClean="0"/>
              <a:pPr/>
              <a:t>20.12.2009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AA26-7F16-4FA7-B3D4-E4B164BF00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4702F-E334-4813-B09C-53E952916883}" type="datetimeFigureOut">
              <a:rPr lang="cs-CZ" smtClean="0"/>
              <a:pPr/>
              <a:t>20.12.2009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8AA26-7F16-4FA7-B3D4-E4B164BF003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2D45B2EC-921B-4925-B222-1D256DA3FC0A}" type="slidenum">
              <a:rPr lang="cs-CZ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  <p:sldLayoutId id="2147483973" r:id="rId13"/>
    <p:sldLayoutId id="2147483974" r:id="rId14"/>
    <p:sldLayoutId id="2147483975" r:id="rId15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C9A4702F-E334-4813-B09C-53E952916883}" type="datetimeFigureOut">
              <a:rPr lang="cs-CZ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20.12.2009</a:t>
            </a:fld>
            <a:endParaRPr lang="cs-CZ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cs-CZ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3688AA26-7F16-4FA7-B3D4-E4B164BF0033}" type="slidenum">
              <a:rPr lang="cs-CZ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cs-CZ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C9A4702F-E334-4813-B09C-53E952916883}" type="datetimeFigureOut">
              <a:rPr lang="cs-CZ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20.12.2009</a:t>
            </a:fld>
            <a:endParaRPr lang="cs-CZ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cs-CZ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3688AA26-7F16-4FA7-B3D4-E4B164BF0033}" type="slidenum">
              <a:rPr lang="cs-CZ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cs-CZ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01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Layout" Target="../slideLayouts/slideLayout7.xml"/><Relationship Id="rId1" Type="http://schemas.openxmlformats.org/officeDocument/2006/relationships/video" Target="roste.avi" TargetMode="Externa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List_aplikace_Microsoft_Office_Excel_97-20037.xls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slideLayout" Target="../slideLayouts/slideLayout13.xml"/><Relationship Id="rId1" Type="http://schemas.openxmlformats.org/officeDocument/2006/relationships/audio" Target="14.mp3" TargetMode="Externa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8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8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8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8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8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8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8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8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8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8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8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8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8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8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8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8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8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8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8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8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List_aplikace_Microsoft_Office_Excel_97-20038.xls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slideLayout" Target="../slideLayouts/slideLayout13.xml"/><Relationship Id="rId1" Type="http://schemas.openxmlformats.org/officeDocument/2006/relationships/audio" Target="01%20-%20Cechomor%20-%20Promeny.mp3" TargetMode="External"/><Relationship Id="rId4" Type="http://schemas.openxmlformats.org/officeDocument/2006/relationships/image" Target="../media/image146.pn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8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8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8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8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8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8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8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slideLayout" Target="../slideLayouts/slideLayout17.xml"/><Relationship Id="rId1" Type="http://schemas.openxmlformats.org/officeDocument/2006/relationships/audio" Target="03-The%20Battle.mp3" TargetMode="Externa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List_aplikace_Microsoft_Office_Excel_97-20039.xls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8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slideLayout" Target="../slideLayouts/slideLayout17.xml"/><Relationship Id="rId1" Type="http://schemas.openxmlformats.org/officeDocument/2006/relationships/audio" Target="15.mp3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slideLayout" Target="../slideLayouts/slideLayout6.xml"/><Relationship Id="rId1" Type="http://schemas.openxmlformats.org/officeDocument/2006/relationships/audio" Target="16.mp3" TargetMode="External"/><Relationship Id="rId4" Type="http://schemas.openxmlformats.org/officeDocument/2006/relationships/image" Target="../media/image1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audio" Target="03.mp3" TargetMode="Externa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eduard\Plocha\Prezentace_Jedovnice\04.mp3" TargetMode="Externa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List_aplikace_Microsoft_Office_Excel_97-20031.xls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6.xml"/><Relationship Id="rId1" Type="http://schemas.openxmlformats.org/officeDocument/2006/relationships/video" Target="P101008_chunk_2.avi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06.mp3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audio" Target="05.mp3" TargetMode="Externa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List_aplikace_Microsoft_Office_Excel_97-20032.xls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13.xml"/><Relationship Id="rId1" Type="http://schemas.openxmlformats.org/officeDocument/2006/relationships/audio" Target="07.mp3" TargetMode="External"/><Relationship Id="rId4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18.xml"/><Relationship Id="rId1" Type="http://schemas.openxmlformats.org/officeDocument/2006/relationships/video" Target="celkem.avi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1.xml"/><Relationship Id="rId1" Type="http://schemas.openxmlformats.org/officeDocument/2006/relationships/audio" Target="09.mp3" TargetMode="External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audio" Target="02.mp3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7.xml"/><Relationship Id="rId1" Type="http://schemas.openxmlformats.org/officeDocument/2006/relationships/video" Target="P1010017.avi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List_aplikace_Microsoft_Office_Excel_97-20033.xls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27.xml"/><Relationship Id="rId1" Type="http://schemas.openxmlformats.org/officeDocument/2006/relationships/audio" Target="11.mp3" TargetMode="External"/><Relationship Id="rId4" Type="http://schemas.openxmlformats.org/officeDocument/2006/relationships/image" Target="../media/image79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slideLayout" Target="../slideLayouts/slideLayout7.xml"/><Relationship Id="rId1" Type="http://schemas.openxmlformats.org/officeDocument/2006/relationships/video" Target="P1010019.avi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List_aplikace_Microsoft_Office_Excel_97-20034.xls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slideLayout" Target="../slideLayouts/slideLayout1.xml"/><Relationship Id="rId1" Type="http://schemas.openxmlformats.org/officeDocument/2006/relationships/audio" Target="12.mp3" TargetMode="External"/><Relationship Id="rId4" Type="http://schemas.openxmlformats.org/officeDocument/2006/relationships/image" Target="../media/image90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18.xml"/><Relationship Id="rId1" Type="http://schemas.openxmlformats.org/officeDocument/2006/relationships/video" Target="P1010021.avi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List_aplikace_Microsoft_Office_Excel_97-20035.xls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slideLayout" Target="../slideLayouts/slideLayout38.xml"/><Relationship Id="rId1" Type="http://schemas.openxmlformats.org/officeDocument/2006/relationships/audio" Target="13.mp3" TargetMode="External"/><Relationship Id="rId4" Type="http://schemas.openxmlformats.org/officeDocument/2006/relationships/image" Target="../media/image98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slideLayout" Target="../slideLayouts/slideLayout44.xml"/><Relationship Id="rId1" Type="http://schemas.openxmlformats.org/officeDocument/2006/relationships/video" Target="dostaly.avi" TargetMode="Externa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List_aplikace_Microsoft_Office_Excel_97-20036.xls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slideLayout" Target="../slideLayouts/slideLayout1.xml"/><Relationship Id="rId1" Type="http://schemas.openxmlformats.org/officeDocument/2006/relationships/audio" Target="2-Track%2002.MP3" TargetMode="External"/><Relationship Id="rId4" Type="http://schemas.openxmlformats.org/officeDocument/2006/relationships/image" Target="../media/image111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2071678"/>
            <a:ext cx="9172612" cy="1470025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cs-C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DIDAKTIKA PŘÍRODNÍCH VĚD</a:t>
            </a:r>
            <a:endParaRPr lang="cs-CZ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3714752"/>
            <a:ext cx="9144000" cy="1752600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cs-CZ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Žlutá skupina</a:t>
            </a:r>
          </a:p>
          <a:p>
            <a:r>
              <a:rPr lang="cs-CZ" sz="30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garant: </a:t>
            </a:r>
            <a:r>
              <a:rPr lang="en-US" sz="30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doc. </a:t>
            </a:r>
            <a:r>
              <a:rPr lang="en-US" sz="3000" b="1" dirty="0" err="1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PaedDr</a:t>
            </a:r>
            <a:r>
              <a:rPr lang="en-US" sz="30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. Eduard Hofmann, </a:t>
            </a:r>
            <a:r>
              <a:rPr lang="en-US" sz="3000" b="1" dirty="0" err="1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CSc</a:t>
            </a:r>
            <a:r>
              <a:rPr lang="en-US" sz="30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cs-CZ" sz="3000" b="1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0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6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split orient="vert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plus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plus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plus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oste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ransition advTm="2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0"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3" name="Object 3"/>
          <p:cNvGraphicFramePr>
            <a:graphicFrameLocks noChangeAspect="1"/>
          </p:cNvGraphicFramePr>
          <p:nvPr/>
        </p:nvGraphicFramePr>
        <p:xfrm>
          <a:off x="428625" y="2571750"/>
          <a:ext cx="8513763" cy="2947988"/>
        </p:xfrm>
        <a:graphic>
          <a:graphicData uri="http://schemas.openxmlformats.org/presentationml/2006/ole">
            <p:oleObj spid="_x0000_s7170" name="Worksheet" r:id="rId4" imgW="6934241" imgH="2676391" progId="Excel.Sheet.8">
              <p:embed/>
            </p:oleObj>
          </a:graphicData>
        </a:graphic>
      </p:graphicFrame>
      <p:sp>
        <p:nvSpPr>
          <p:cNvPr id="4" name="Obdélník 3"/>
          <p:cNvSpPr/>
          <p:nvPr/>
        </p:nvSpPr>
        <p:spPr>
          <a:xfrm>
            <a:off x="3286116" y="571480"/>
            <a:ext cx="26432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cs-CZ" sz="4000" kern="1200" dirty="0">
                <a:solidFill>
                  <a:srgbClr val="000000"/>
                </a:solidFill>
                <a:latin typeface="Comic Sans MS" pitchFamily="66" charset="0"/>
                <a:ea typeface="+mn-ea"/>
                <a:cs typeface="+mn-cs"/>
              </a:rPr>
              <a:t>Výsledky</a:t>
            </a:r>
          </a:p>
        </p:txBody>
      </p:sp>
    </p:spTree>
  </p:cSld>
  <p:clrMapOvr>
    <a:masterClrMapping/>
  </p:clrMapOvr>
  <p:transition advTm="5000">
    <p:pull dir="d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  <a:latin typeface="Comic Sans MS" pitchFamily="66" charset="0"/>
              </a:rPr>
              <a:t>4. hodina – POSTER a PREZENTACE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1885928"/>
            <a:ext cx="8229600" cy="4972072"/>
          </a:xfrm>
        </p:spPr>
        <p:txBody>
          <a:bodyPr/>
          <a:lstStyle/>
          <a:p>
            <a:r>
              <a:rPr lang="cs-CZ" sz="3000" dirty="0" smtClean="0">
                <a:solidFill>
                  <a:srgbClr val="FFFF00"/>
                </a:solidFill>
              </a:rPr>
              <a:t>skupinová práce na posteru</a:t>
            </a:r>
          </a:p>
          <a:p>
            <a:r>
              <a:rPr lang="cs-CZ" sz="3000" dirty="0" smtClean="0">
                <a:solidFill>
                  <a:srgbClr val="FFFF00"/>
                </a:solidFill>
              </a:rPr>
              <a:t>použít co nejvíce získaných materiálů a informací o svém ostrově</a:t>
            </a:r>
          </a:p>
          <a:p>
            <a:pPr marL="342900" lvl="1" indent="-342900">
              <a:buFontTx/>
              <a:buChar char="•"/>
            </a:pPr>
            <a:r>
              <a:rPr lang="cs-CZ" sz="3000" dirty="0" smtClean="0">
                <a:solidFill>
                  <a:srgbClr val="FFFF00"/>
                </a:solidFill>
              </a:rPr>
              <a:t>poté prezentace zjištěných informací zaznamenaných v posteru (nutnost aktivity všech členů skupiny!!!)</a:t>
            </a:r>
          </a:p>
          <a:p>
            <a:pPr marL="342900" lvl="1" indent="-342900">
              <a:buFontTx/>
              <a:buChar char="•"/>
            </a:pPr>
            <a:r>
              <a:rPr lang="cs-CZ" sz="3000" dirty="0" smtClean="0">
                <a:solidFill>
                  <a:srgbClr val="FFFF00"/>
                </a:solidFill>
              </a:rPr>
              <a:t>porota složená z pedagogických pracovníků vyhodnotí dohromady jak samotný poster, tak i jeho následnou prezentaci</a:t>
            </a:r>
          </a:p>
          <a:p>
            <a:endParaRPr lang="cs-CZ" dirty="0"/>
          </a:p>
        </p:txBody>
      </p:sp>
      <p:pic>
        <p:nvPicPr>
          <p:cNvPr id="4" name="1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28"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28596" y="2786058"/>
            <a:ext cx="8229600" cy="1143000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PRÁCE NA POSTERU</a:t>
            </a:r>
            <a:endParaRPr lang="cs-CZ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Tm="3000">
    <p:cut thruBlk="1"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wheel spokes="1"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wheel spokes="1"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split orient="vert"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wheel spokes="1"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wheel spokes="1"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wheel spokes="1"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wheel spokes="1"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wheel spokes="1"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28596" y="2714620"/>
            <a:ext cx="8229600" cy="1143000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PREZENTACE POSTERU</a:t>
            </a:r>
            <a:endParaRPr lang="cs-CZ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Tm="4000">
    <p:cut thruBlk="1"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wheel spokes="2"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wheel spokes="2"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wheel spokes="2"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wheel spokes="2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split orient="vert"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wheel spokes="2"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wheel spokes="2"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wheel spokes="2"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wheel spokes="2"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wheel spokes="2"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wheel spokes="2"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wheel spokes="2"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wheel spokes="2"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wheel spokes="2"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28596" y="2714620"/>
            <a:ext cx="8229600" cy="1143000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POROTA</a:t>
            </a:r>
            <a:endParaRPr lang="cs-CZ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Tm="4000">
    <p:cut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split orient="vert"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wheel spokes="8"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wheel spokes="8"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3" name="Object 3"/>
          <p:cNvGraphicFramePr>
            <a:graphicFrameLocks noChangeAspect="1"/>
          </p:cNvGraphicFramePr>
          <p:nvPr/>
        </p:nvGraphicFramePr>
        <p:xfrm>
          <a:off x="428625" y="2571750"/>
          <a:ext cx="8513763" cy="2947988"/>
        </p:xfrm>
        <a:graphic>
          <a:graphicData uri="http://schemas.openxmlformats.org/presentationml/2006/ole">
            <p:oleObj spid="_x0000_s8194" name="Worksheet" r:id="rId4" imgW="6934241" imgH="2676391" progId="Excel.Sheet.8">
              <p:embed/>
            </p:oleObj>
          </a:graphicData>
        </a:graphic>
      </p:graphicFrame>
      <p:sp>
        <p:nvSpPr>
          <p:cNvPr id="4" name="Obdélník 3"/>
          <p:cNvSpPr/>
          <p:nvPr/>
        </p:nvSpPr>
        <p:spPr>
          <a:xfrm>
            <a:off x="3286116" y="571480"/>
            <a:ext cx="26432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cs-CZ" sz="4000" kern="1200" dirty="0">
                <a:solidFill>
                  <a:srgbClr val="000000"/>
                </a:solidFill>
                <a:latin typeface="Comic Sans MS" pitchFamily="66" charset="0"/>
                <a:ea typeface="+mn-ea"/>
                <a:cs typeface="+mn-cs"/>
              </a:rPr>
              <a:t>Výsledky</a:t>
            </a:r>
          </a:p>
        </p:txBody>
      </p:sp>
    </p:spTree>
  </p:cSld>
  <p:clrMapOvr>
    <a:masterClrMapping/>
  </p:clrMapOvr>
  <p:transition advTm="6000">
    <p:pull dir="d"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  <a:latin typeface="Comic Sans MS" pitchFamily="66" charset="0"/>
              </a:rPr>
              <a:t>Závěrečná hra – „klubíčko“ (zpětná vazba)</a:t>
            </a:r>
            <a:endParaRPr lang="cs-CZ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2071678"/>
            <a:ext cx="8229600" cy="4525963"/>
          </a:xfrm>
        </p:spPr>
        <p:txBody>
          <a:bodyPr/>
          <a:lstStyle/>
          <a:p>
            <a:pPr marL="514350" indent="-514350" algn="ctr">
              <a:buNone/>
            </a:pPr>
            <a:r>
              <a:rPr lang="cs-CZ" dirty="0" smtClean="0"/>
              <a:t>     </a:t>
            </a:r>
            <a:r>
              <a:rPr lang="cs-CZ" i="1" dirty="0" smtClean="0"/>
              <a:t>Žáci (i učitelé) se postavili do kolečka a měli postupně za úkol: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>
                <a:solidFill>
                  <a:srgbClr val="002060"/>
                </a:solidFill>
              </a:rPr>
              <a:t>Chytit klubíčko.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>
                <a:solidFill>
                  <a:srgbClr val="002060"/>
                </a:solidFill>
              </a:rPr>
              <a:t>Říci co se jim na proběhnutém programu líbilo a co by se naopak dalo zlepšit.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>
                <a:solidFill>
                  <a:srgbClr val="002060"/>
                </a:solidFill>
              </a:rPr>
              <a:t>Podržet konec klubíčka.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>
                <a:solidFill>
                  <a:srgbClr val="002060"/>
                </a:solidFill>
              </a:rPr>
              <a:t>Hodit klubíčko spolužákovi nebo spolužačce, která ještě nedrží konec.</a:t>
            </a:r>
            <a:endParaRPr lang="cs-CZ" dirty="0">
              <a:solidFill>
                <a:srgbClr val="002060"/>
              </a:solidFill>
            </a:endParaRPr>
          </a:p>
        </p:txBody>
      </p:sp>
      <p:pic>
        <p:nvPicPr>
          <p:cNvPr id="4" name="01 - Cechomor - Promen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" showWhenStopped="0">
                <p:cTn id="3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comb dir="vert"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comb dir="vert"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comb dir="vert"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comb dir="vert"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comb dir="vert"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comb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split orient="vert"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comb dir="vert"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comb dir="vert"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28596" y="2857496"/>
            <a:ext cx="8229600" cy="1143000"/>
          </a:xfrm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  <a:latin typeface="Comic Sans MS" pitchFamily="66" charset="0"/>
              </a:rPr>
              <a:t>VYHLÁŠENÍ VÝSLEDKŮ</a:t>
            </a:r>
            <a:br>
              <a:rPr lang="cs-CZ" dirty="0" smtClean="0">
                <a:solidFill>
                  <a:srgbClr val="FFFF00"/>
                </a:solidFill>
                <a:latin typeface="Comic Sans MS" pitchFamily="66" charset="0"/>
              </a:rPr>
            </a:br>
            <a:r>
              <a:rPr lang="cs-CZ" dirty="0" smtClean="0">
                <a:solidFill>
                  <a:srgbClr val="FFFF00"/>
                </a:solidFill>
                <a:latin typeface="Comic Sans MS" pitchFamily="66" charset="0"/>
              </a:rPr>
              <a:t>(+ poděkování a závěr)</a:t>
            </a:r>
            <a:endParaRPr lang="cs-CZ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6" name="03-The Battl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7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3" name="Object 3"/>
          <p:cNvGraphicFramePr>
            <a:graphicFrameLocks noChangeAspect="1"/>
          </p:cNvGraphicFramePr>
          <p:nvPr/>
        </p:nvGraphicFramePr>
        <p:xfrm>
          <a:off x="428625" y="2571750"/>
          <a:ext cx="8513763" cy="2947988"/>
        </p:xfrm>
        <a:graphic>
          <a:graphicData uri="http://schemas.openxmlformats.org/presentationml/2006/ole">
            <p:oleObj spid="_x0000_s9218" name="Worksheet" r:id="rId4" imgW="6934241" imgH="2676391" progId="Excel.Sheet.8">
              <p:embed/>
            </p:oleObj>
          </a:graphicData>
        </a:graphic>
      </p:graphicFrame>
      <p:sp>
        <p:nvSpPr>
          <p:cNvPr id="4" name="Obdélník 3"/>
          <p:cNvSpPr/>
          <p:nvPr/>
        </p:nvSpPr>
        <p:spPr>
          <a:xfrm>
            <a:off x="2285984" y="571480"/>
            <a:ext cx="43577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cs-CZ" sz="4000" dirty="0" smtClean="0">
                <a:solidFill>
                  <a:srgbClr val="000000"/>
                </a:solidFill>
                <a:latin typeface="Comic Sans MS" pitchFamily="66" charset="0"/>
              </a:rPr>
              <a:t>Celkové v</a:t>
            </a:r>
            <a:r>
              <a:rPr lang="cs-CZ" sz="4000" kern="1200" dirty="0" smtClean="0">
                <a:solidFill>
                  <a:srgbClr val="000000"/>
                </a:solidFill>
                <a:latin typeface="Comic Sans MS" pitchFamily="66" charset="0"/>
                <a:ea typeface="+mn-ea"/>
                <a:cs typeface="+mn-cs"/>
              </a:rPr>
              <a:t>ýsledky</a:t>
            </a:r>
            <a:endParaRPr lang="cs-CZ" sz="4000" kern="1200" dirty="0">
              <a:solidFill>
                <a:srgbClr val="000000"/>
              </a:solidFill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 advTm="10000">
    <p:pull dir="d"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-285784" y="0"/>
            <a:ext cx="9715568" cy="121444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4400" b="1" kern="0" dirty="0" smtClean="0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5</a:t>
            </a:r>
            <a:r>
              <a:rPr kumimoji="0" lang="cs-CZ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.místo – Tasmánie (38 bodů)  </a:t>
            </a:r>
            <a:endParaRPr kumimoji="0" lang="cs-CZ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14346" y="0"/>
            <a:ext cx="9715568" cy="1143000"/>
          </a:xfrm>
        </p:spPr>
        <p:txBody>
          <a:bodyPr/>
          <a:lstStyle/>
          <a:p>
            <a:r>
              <a:rPr lang="cs-CZ" b="1" dirty="0" smtClean="0">
                <a:latin typeface="Comic Sans MS" pitchFamily="66" charset="0"/>
              </a:rPr>
              <a:t>3-4.místo – </a:t>
            </a:r>
            <a:r>
              <a:rPr lang="cs-CZ" b="1" dirty="0" err="1" smtClean="0">
                <a:latin typeface="Comic Sans MS" pitchFamily="66" charset="0"/>
              </a:rPr>
              <a:t>Bora</a:t>
            </a:r>
            <a:r>
              <a:rPr lang="cs-CZ" b="1" dirty="0" smtClean="0">
                <a:latin typeface="Comic Sans MS" pitchFamily="66" charset="0"/>
              </a:rPr>
              <a:t> </a:t>
            </a:r>
            <a:r>
              <a:rPr lang="cs-CZ" b="1" dirty="0" err="1" smtClean="0">
                <a:latin typeface="Comic Sans MS" pitchFamily="66" charset="0"/>
              </a:rPr>
              <a:t>Bora</a:t>
            </a:r>
            <a:r>
              <a:rPr lang="cs-CZ" b="1" dirty="0" smtClean="0">
                <a:latin typeface="Comic Sans MS" pitchFamily="66" charset="0"/>
              </a:rPr>
              <a:t> (41 bodů)  </a:t>
            </a:r>
            <a:endParaRPr lang="cs-CZ" b="1" dirty="0">
              <a:latin typeface="Comic Sans MS" pitchFamily="66" charset="0"/>
            </a:endParaRPr>
          </a:p>
        </p:txBody>
      </p:sp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  <a:latin typeface="Comic Sans MS" pitchFamily="66" charset="0"/>
              </a:rPr>
              <a:t>3-4.místo – </a:t>
            </a:r>
            <a:r>
              <a:rPr lang="cs-CZ" b="1" dirty="0" err="1" smtClean="0">
                <a:solidFill>
                  <a:srgbClr val="FFFF00"/>
                </a:solidFill>
                <a:latin typeface="Comic Sans MS" pitchFamily="66" charset="0"/>
              </a:rPr>
              <a:t>Biak</a:t>
            </a:r>
            <a:r>
              <a:rPr lang="cs-CZ" b="1" dirty="0" smtClean="0">
                <a:solidFill>
                  <a:srgbClr val="FFFF00"/>
                </a:solidFill>
                <a:latin typeface="Comic Sans MS" pitchFamily="66" charset="0"/>
              </a:rPr>
              <a:t> (41 bodů) </a:t>
            </a:r>
            <a:endParaRPr lang="cs-CZ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42908" y="0"/>
            <a:ext cx="9572692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  <a:latin typeface="Comic Sans MS" pitchFamily="66" charset="0"/>
              </a:rPr>
              <a:t>2.místo – </a:t>
            </a:r>
            <a:r>
              <a:rPr lang="cs-CZ" b="1" dirty="0" err="1" smtClean="0">
                <a:solidFill>
                  <a:srgbClr val="FF0000"/>
                </a:solidFill>
                <a:latin typeface="Comic Sans MS" pitchFamily="66" charset="0"/>
              </a:rPr>
              <a:t>Nisos</a:t>
            </a:r>
            <a:r>
              <a:rPr lang="cs-CZ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  <a:latin typeface="Comic Sans MS" pitchFamily="66" charset="0"/>
              </a:rPr>
              <a:t>Ios</a:t>
            </a:r>
            <a:r>
              <a:rPr lang="cs-CZ" b="1" dirty="0" smtClean="0">
                <a:solidFill>
                  <a:srgbClr val="FF0000"/>
                </a:solidFill>
                <a:latin typeface="Comic Sans MS" pitchFamily="66" charset="0"/>
              </a:rPr>
              <a:t> (42,5 bodu) </a:t>
            </a:r>
            <a:endParaRPr lang="cs-CZ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5214950"/>
            <a:ext cx="8229600" cy="1143000"/>
          </a:xfrm>
        </p:spPr>
        <p:txBody>
          <a:bodyPr/>
          <a:lstStyle/>
          <a:p>
            <a:r>
              <a:rPr lang="cs-CZ" b="1" u="sng" dirty="0" smtClean="0">
                <a:solidFill>
                  <a:schemeClr val="bg1"/>
                </a:solidFill>
                <a:latin typeface="Comic Sans MS" pitchFamily="66" charset="0"/>
              </a:rPr>
              <a:t>1.místo – </a:t>
            </a:r>
            <a:r>
              <a:rPr lang="cs-CZ" b="1" u="sng" dirty="0" err="1" smtClean="0">
                <a:solidFill>
                  <a:schemeClr val="bg1"/>
                </a:solidFill>
                <a:latin typeface="Comic Sans MS" pitchFamily="66" charset="0"/>
              </a:rPr>
              <a:t>Gareloi</a:t>
            </a:r>
            <a:r>
              <a:rPr lang="cs-CZ" b="1" u="sng" dirty="0" smtClean="0">
                <a:solidFill>
                  <a:schemeClr val="bg1"/>
                </a:solidFill>
                <a:latin typeface="Comic Sans MS" pitchFamily="66" charset="0"/>
              </a:rPr>
              <a:t> Island</a:t>
            </a:r>
            <a:r>
              <a:rPr lang="cs-CZ" b="1" dirty="0" smtClean="0">
                <a:solidFill>
                  <a:schemeClr val="bg1"/>
                </a:solidFill>
                <a:latin typeface="Comic Sans MS" pitchFamily="66" charset="0"/>
              </a:rPr>
              <a:t> (44,5 bodů) 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00034" y="2786058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  <a:latin typeface="Comic Sans MS" pitchFamily="66" charset="0"/>
              </a:rPr>
              <a:t>ZHODNOCENÍ A ZÁVĚR</a:t>
            </a:r>
            <a:endParaRPr lang="cs-CZ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4" name="1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5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split orient="vert"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25600"/>
            </a:gs>
            <a:gs pos="13000">
              <a:srgbClr val="FFA800"/>
            </a:gs>
            <a:gs pos="28000">
              <a:srgbClr val="825600"/>
            </a:gs>
            <a:gs pos="42999">
              <a:srgbClr val="FFA800"/>
            </a:gs>
            <a:gs pos="58000">
              <a:srgbClr val="825600"/>
            </a:gs>
            <a:gs pos="72000">
              <a:srgbClr val="FFA800"/>
            </a:gs>
            <a:gs pos="87000">
              <a:srgbClr val="825600"/>
            </a:gs>
            <a:gs pos="100000">
              <a:srgbClr val="FFA8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28596" y="1928802"/>
            <a:ext cx="8229600" cy="4525963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cs-CZ" dirty="0" smtClean="0"/>
              <a:t>Díky včasnému a zodpovědnému plnění úkolů jednotlivých členů naší skupiny bylo možno úspěšně výuku zrealizovat.</a:t>
            </a:r>
          </a:p>
          <a:p>
            <a:pPr lvl="1">
              <a:buFont typeface="Wingdings" pitchFamily="2" charset="2"/>
              <a:buChar char="Ø"/>
            </a:pPr>
            <a:r>
              <a:rPr lang="cs-CZ" dirty="0" smtClean="0"/>
              <a:t>Výuka probíhala plynule, bez zbytečných prostojů či naopak spěchu. Tato skutečnost byla dána tím, že naše šéfka vytvořila časový harmonogram, který byl úměrný věku a schopnostem žáků.</a:t>
            </a:r>
          </a:p>
          <a:p>
            <a:pPr lvl="1">
              <a:buFont typeface="Wingdings" pitchFamily="2" charset="2"/>
              <a:buChar char="Ø"/>
            </a:pPr>
            <a:r>
              <a:rPr lang="cs-CZ" dirty="0" smtClean="0"/>
              <a:t>Všichni studenti splňovali hlavní didaktické parametry a měli adekvátní projevy i metody.</a:t>
            </a:r>
          </a:p>
          <a:p>
            <a:endParaRPr lang="cs-CZ" dirty="0"/>
          </a:p>
        </p:txBody>
      </p:sp>
      <p:sp>
        <p:nvSpPr>
          <p:cNvPr id="5" name="Nadpis 2"/>
          <p:cNvSpPr txBox="1">
            <a:spLocks/>
          </p:cNvSpPr>
          <p:nvPr/>
        </p:nvSpPr>
        <p:spPr bwMode="auto">
          <a:xfrm>
            <a:off x="571472" y="85723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Hodnocení naší skupiny</a:t>
            </a:r>
            <a:r>
              <a:rPr kumimoji="0" lang="cs-CZ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cs-CZ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cs-CZ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Tm="25000">
    <p:zoom dir="in"/>
  </p:transition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b="1" dirty="0" smtClean="0">
                <a:solidFill>
                  <a:srgbClr val="FFFF00"/>
                </a:solidFill>
                <a:latin typeface="Comic Sans MS" pitchFamily="66" charset="0"/>
              </a:rPr>
              <a:t>Hodnocení skupin žáků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28596" y="928670"/>
            <a:ext cx="8229600" cy="4525963"/>
          </a:xfrm>
        </p:spPr>
        <p:txBody>
          <a:bodyPr/>
          <a:lstStyle/>
          <a:p>
            <a:pPr lvl="1">
              <a:buFont typeface="Wingdings" pitchFamily="2" charset="2"/>
              <a:buChar char="v"/>
            </a:pPr>
            <a:r>
              <a:rPr lang="cs-CZ" dirty="0" smtClean="0">
                <a:solidFill>
                  <a:srgbClr val="FF0000"/>
                </a:solidFill>
              </a:rPr>
              <a:t>Celkově byla nejen v jednotlivých skupinách, ale v celé třídě dobrá atmosféra.</a:t>
            </a:r>
          </a:p>
          <a:p>
            <a:pPr lvl="1">
              <a:buFont typeface="Wingdings" pitchFamily="2" charset="2"/>
              <a:buChar char="v"/>
            </a:pPr>
            <a:r>
              <a:rPr lang="cs-CZ" dirty="0" smtClean="0">
                <a:solidFill>
                  <a:srgbClr val="FF0000"/>
                </a:solidFill>
              </a:rPr>
              <a:t>Úvodní motivace zaujala většinu žáků a směřovala k navození tématu a atmosféry</a:t>
            </a:r>
          </a:p>
          <a:p>
            <a:pPr lvl="1">
              <a:buFont typeface="Wingdings" pitchFamily="2" charset="2"/>
              <a:buChar char="v"/>
            </a:pPr>
            <a:r>
              <a:rPr lang="cs-CZ" dirty="0" smtClean="0">
                <a:solidFill>
                  <a:srgbClr val="FF0000"/>
                </a:solidFill>
              </a:rPr>
              <a:t>Aktivity žáků sice byly rozděleny dle jednotlivých oblastí, ale směřovaly hlavně k propojení těchto jednotlivých oblastí do uceleného přírodovědeckého celku.</a:t>
            </a:r>
          </a:p>
          <a:p>
            <a:pPr lvl="1">
              <a:buFont typeface="Wingdings" pitchFamily="2" charset="2"/>
              <a:buChar char="v"/>
            </a:pPr>
            <a:r>
              <a:rPr lang="cs-CZ" dirty="0" smtClean="0">
                <a:solidFill>
                  <a:srgbClr val="FF0000"/>
                </a:solidFill>
              </a:rPr>
              <a:t>Komunikace mezi členy skupiny byla výborná.</a:t>
            </a:r>
          </a:p>
          <a:p>
            <a:pPr lvl="1">
              <a:buFont typeface="Wingdings" pitchFamily="2" charset="2"/>
              <a:buChar char="v"/>
            </a:pPr>
            <a:r>
              <a:rPr lang="cs-CZ" dirty="0" smtClean="0">
                <a:solidFill>
                  <a:srgbClr val="FF0000"/>
                </a:solidFill>
              </a:rPr>
              <a:t>Kvalita spolupráce uvnitř jednotlivých skupin se pak nejvýrazněji projevila při geografické práci v terénu a na úrovni prezentovaných posterů.</a:t>
            </a:r>
          </a:p>
          <a:p>
            <a:endParaRPr lang="cs-CZ" dirty="0"/>
          </a:p>
        </p:txBody>
      </p:sp>
    </p:spTree>
  </p:cSld>
  <p:clrMapOvr>
    <a:masterClrMapping/>
  </p:clrMapOvr>
  <p:transition advTm="30000">
    <p:zoom dir="in"/>
  </p:transition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-571536" y="274638"/>
            <a:ext cx="10144196" cy="1011222"/>
          </a:xfrm>
        </p:spPr>
        <p:txBody>
          <a:bodyPr/>
          <a:lstStyle/>
          <a:p>
            <a:pPr lvl="0"/>
            <a:r>
              <a:rPr lang="cs-CZ" sz="3600" b="1" dirty="0" smtClean="0">
                <a:solidFill>
                  <a:srgbClr val="002060"/>
                </a:solidFill>
                <a:latin typeface="Comic Sans MS" pitchFamily="66" charset="0"/>
              </a:rPr>
              <a:t>Celkové zhodnocení pozitiv a negativ</a:t>
            </a:r>
            <a:r>
              <a:rPr lang="cs-CZ" sz="3600" b="1" dirty="0" smtClean="0">
                <a:latin typeface="Comic Sans MS" pitchFamily="66" charset="0"/>
              </a:rPr>
              <a:t/>
            </a:r>
            <a:br>
              <a:rPr lang="cs-CZ" sz="3600" b="1" dirty="0" smtClean="0">
                <a:latin typeface="Comic Sans MS" pitchFamily="66" charset="0"/>
              </a:rPr>
            </a:br>
            <a:endParaRPr lang="cs-CZ" sz="3600" b="1" dirty="0">
              <a:latin typeface="Comic Sans MS" pitchFamily="66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126055"/>
          </a:xfrm>
        </p:spPr>
        <p:txBody>
          <a:bodyPr/>
          <a:lstStyle/>
          <a:p>
            <a:pPr lvl="1">
              <a:buFont typeface="Wingdings" pitchFamily="2" charset="2"/>
              <a:buChar char="ü"/>
            </a:pPr>
            <a:r>
              <a:rPr lang="cs-CZ" dirty="0" smtClean="0"/>
              <a:t>Důraz nejen na teoretickou, ale i na praktickou stránky, kdy si žáci vyzkoušeli nejen mapování a práci s GPS, ale i filtraci vody</a:t>
            </a:r>
          </a:p>
          <a:p>
            <a:pPr lvl="1">
              <a:buFont typeface="Wingdings" pitchFamily="2" charset="2"/>
              <a:buChar char="ü"/>
            </a:pPr>
            <a:r>
              <a:rPr lang="cs-CZ" dirty="0" smtClean="0"/>
              <a:t>Svou celodenní činnost pak prezentovali prostřednictvím posterů – díky tomu se žáci dozvěděli nejen o oblasti, které se bezprostředně věnovali, ale i o oblastech ostatních skupin a mohli tak porovnat své poznatky s poznatky spolužáků</a:t>
            </a:r>
          </a:p>
          <a:p>
            <a:pPr lvl="1">
              <a:buFont typeface="Wingdings" pitchFamily="2" charset="2"/>
              <a:buChar char="ü"/>
            </a:pPr>
            <a:r>
              <a:rPr lang="cs-CZ" dirty="0" smtClean="0"/>
              <a:t>Při závěrečné hře „klubíčko“ měli žáci možnost poskytnout nám zpětnou vazbu na proběhnutou projektovou výuku.</a:t>
            </a:r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ransition advTm="29000">
    <p:zoom/>
  </p:transition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/>
          </p:nvPr>
        </p:nvSpPr>
        <p:spPr>
          <a:xfrm>
            <a:off x="500034" y="571480"/>
            <a:ext cx="8229600" cy="5851525"/>
          </a:xfrm>
        </p:spPr>
        <p:txBody>
          <a:bodyPr/>
          <a:lstStyle/>
          <a:p>
            <a:endParaRPr lang="cs-CZ" dirty="0" smtClean="0"/>
          </a:p>
          <a:p>
            <a:pPr lvl="1">
              <a:buFont typeface="Wingdings" pitchFamily="2" charset="2"/>
              <a:buChar char="ü"/>
            </a:pPr>
            <a:r>
              <a:rPr lang="cs-CZ" dirty="0" smtClean="0"/>
              <a:t>Hodnocení bylo ve skrze pozitivní, neboť žákům se líbilo téměř vše od slečen učitelek a pánů učitelů až po jednotlivé úkoly.</a:t>
            </a:r>
          </a:p>
          <a:p>
            <a:pPr lvl="1">
              <a:buFont typeface="Arial" pitchFamily="34" charset="0"/>
              <a:buChar char="×"/>
            </a:pPr>
            <a:r>
              <a:rPr lang="cs-CZ" dirty="0" smtClean="0"/>
              <a:t>Jako negativní hodnotili časový press v němž se nacházeli, což však bylo dáno časovou dotací, kterou nám škola poskytla, protože time management byl v pořádku.</a:t>
            </a:r>
          </a:p>
          <a:p>
            <a:pPr lvl="1">
              <a:buFont typeface="Wingdings" pitchFamily="2" charset="2"/>
              <a:buChar char="ü"/>
            </a:pPr>
            <a:r>
              <a:rPr lang="cs-CZ" dirty="0" smtClean="0"/>
              <a:t>Ze strany ZŠ Jedovnice byla velká vstřícnost.</a:t>
            </a:r>
          </a:p>
          <a:p>
            <a:pPr lvl="1">
              <a:buFont typeface="Wingdings" pitchFamily="2" charset="2"/>
              <a:buChar char="ü"/>
            </a:pPr>
            <a:r>
              <a:rPr lang="cs-CZ" dirty="0" smtClean="0"/>
              <a:t>Závěr byl formou vyhlášení výsledků a ocenění jednotlivých skupin drobnýma cenami (ceny mohly být zajímavější, ale operovali jsme s omezeným rozpočtem…)</a:t>
            </a:r>
          </a:p>
          <a:p>
            <a:endParaRPr lang="cs-CZ" dirty="0"/>
          </a:p>
        </p:txBody>
      </p:sp>
      <p:sp>
        <p:nvSpPr>
          <p:cNvPr id="7" name="Nadpis 2"/>
          <p:cNvSpPr txBox="1">
            <a:spLocks/>
          </p:cNvSpPr>
          <p:nvPr/>
        </p:nvSpPr>
        <p:spPr bwMode="auto">
          <a:xfrm>
            <a:off x="500034" y="285728"/>
            <a:ext cx="10144196" cy="939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cs-CZ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Celkové zhodnocení pozitiv a negativ</a:t>
            </a:r>
            <a:r>
              <a:rPr kumimoji="0" lang="cs-CZ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/>
            </a:r>
            <a:br>
              <a:rPr kumimoji="0" lang="cs-CZ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</a:br>
            <a:endParaRPr kumimoji="0" lang="cs-CZ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 advTm="29000">
    <p:zoom/>
  </p:transition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357290" y="1071546"/>
            <a:ext cx="8229600" cy="1143000"/>
          </a:xfrm>
        </p:spPr>
        <p:txBody>
          <a:bodyPr>
            <a:normAutofit/>
          </a:bodyPr>
          <a:lstStyle/>
          <a:p>
            <a:r>
              <a:rPr lang="cs-CZ" sz="3900" b="1" dirty="0" smtClean="0">
                <a:latin typeface="Comic Sans MS" pitchFamily="66" charset="0"/>
              </a:rPr>
              <a:t>DĚKUJEME ZA POZORNOST</a:t>
            </a:r>
            <a:endParaRPr lang="cs-CZ" sz="3900" b="1" dirty="0">
              <a:latin typeface="Comic Sans MS" pitchFamily="66" charset="0"/>
            </a:endParaRPr>
          </a:p>
        </p:txBody>
      </p:sp>
      <p:pic>
        <p:nvPicPr>
          <p:cNvPr id="4" name="16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Comic Sans MS" pitchFamily="66" charset="0"/>
              </a:rPr>
              <a:t>1. hodina - ÚVOD</a:t>
            </a:r>
            <a:endParaRPr lang="cs-CZ" dirty="0">
              <a:latin typeface="Comic Sans MS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071678"/>
            <a:ext cx="8229600" cy="4786322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cs-CZ" dirty="0" smtClean="0"/>
              <a:t>rozdělení do skupin - princip náhody (losování bonbónů) + přiřazení ostrova</a:t>
            </a:r>
          </a:p>
          <a:p>
            <a:pPr lvl="0"/>
            <a:r>
              <a:rPr lang="cs-CZ" dirty="0" smtClean="0"/>
              <a:t>motivace: přivítání žáků tematickou hudbou + přečtení úryvku z Robinsona</a:t>
            </a:r>
          </a:p>
          <a:p>
            <a:r>
              <a:rPr lang="cs-CZ" dirty="0" smtClean="0"/>
              <a:t>seznámení s tématem integrované tematické výuky  - vysvětlení pojmu „ITV“</a:t>
            </a:r>
          </a:p>
          <a:p>
            <a:r>
              <a:rPr lang="cs-CZ" dirty="0" smtClean="0"/>
              <a:t>zdůraznění samostatnosti skupin v závislosti na ostrově a pečlivé zaznamenávání všech aktivit a informací získaných po dobu projektu</a:t>
            </a:r>
          </a:p>
          <a:p>
            <a:r>
              <a:rPr lang="cs-CZ" dirty="0" smtClean="0"/>
              <a:t>aktivní zapojení všech členů skupiny</a:t>
            </a:r>
          </a:p>
          <a:p>
            <a:r>
              <a:rPr lang="cs-CZ" dirty="0" smtClean="0"/>
              <a:t>bodovací soutěž ostrovů </a:t>
            </a:r>
          </a:p>
          <a:p>
            <a:pPr lvl="0"/>
            <a:endParaRPr lang="cs-CZ" dirty="0" smtClean="0"/>
          </a:p>
          <a:p>
            <a:pPr lvl="0"/>
            <a:endParaRPr lang="cs-CZ" dirty="0" smtClean="0"/>
          </a:p>
          <a:p>
            <a:pPr lvl="0"/>
            <a:endParaRPr lang="cs-CZ" dirty="0" smtClean="0"/>
          </a:p>
          <a:p>
            <a:endParaRPr lang="cs-CZ" dirty="0"/>
          </a:p>
        </p:txBody>
      </p:sp>
      <p:pic>
        <p:nvPicPr>
          <p:cNvPr id="4" name="0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8" showWhenStopped="0">
                <p:cTn id="5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71536" y="285728"/>
            <a:ext cx="10358510" cy="1143000"/>
          </a:xfrm>
        </p:spPr>
        <p:txBody>
          <a:bodyPr>
            <a:normAutofit/>
          </a:bodyPr>
          <a:lstStyle/>
          <a:p>
            <a:r>
              <a:rPr lang="cs-CZ" sz="3400" b="1" dirty="0" smtClean="0">
                <a:latin typeface="Comic Sans MS" pitchFamily="66" charset="0"/>
              </a:rPr>
              <a:t>Rozdělení funkcí v jednotlivých skupinách</a:t>
            </a:r>
            <a:endParaRPr lang="cs-CZ" sz="3400" b="1" dirty="0">
              <a:latin typeface="Comic Sans MS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Mluvčí</a:t>
            </a:r>
          </a:p>
          <a:p>
            <a:pPr lvl="0"/>
            <a:r>
              <a:rPr lang="cs-CZ" dirty="0" smtClean="0">
                <a:solidFill>
                  <a:srgbClr val="FF0000"/>
                </a:solidFill>
              </a:rPr>
              <a:t>Zapisovatel 1</a:t>
            </a:r>
          </a:p>
          <a:p>
            <a:pPr lvl="0"/>
            <a:r>
              <a:rPr lang="cs-CZ" dirty="0" smtClean="0">
                <a:solidFill>
                  <a:srgbClr val="FF0000"/>
                </a:solidFill>
              </a:rPr>
              <a:t>Zapisovatel 2</a:t>
            </a:r>
          </a:p>
          <a:p>
            <a:pPr lvl="0"/>
            <a:r>
              <a:rPr lang="cs-CZ" dirty="0" smtClean="0">
                <a:solidFill>
                  <a:srgbClr val="FF0000"/>
                </a:solidFill>
              </a:rPr>
              <a:t>Pracovník s GPS 1</a:t>
            </a:r>
          </a:p>
          <a:p>
            <a:pPr lvl="0"/>
            <a:r>
              <a:rPr lang="cs-CZ" dirty="0" smtClean="0">
                <a:solidFill>
                  <a:srgbClr val="FF0000"/>
                </a:solidFill>
              </a:rPr>
              <a:t>Pracovník s GPS 2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Pracovník s mapou 1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Pracovník s mapou 2</a:t>
            </a:r>
            <a:endParaRPr lang="cs-CZ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2000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42898" y="357166"/>
            <a:ext cx="9186898" cy="1143000"/>
          </a:xfrm>
        </p:spPr>
        <p:txBody>
          <a:bodyPr>
            <a:normAutofit/>
          </a:bodyPr>
          <a:lstStyle/>
          <a:p>
            <a:r>
              <a:rPr lang="cs-CZ" sz="3400" b="1" dirty="0" smtClean="0">
                <a:solidFill>
                  <a:srgbClr val="FFFF00"/>
                </a:solidFill>
                <a:latin typeface="Comic Sans MS" pitchFamily="66" charset="0"/>
              </a:rPr>
              <a:t>Přidělené ostrovy (pedagogický dozor)</a:t>
            </a:r>
            <a:endParaRPr lang="cs-CZ" sz="3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 smtClean="0"/>
              <a:t>Biak</a:t>
            </a:r>
            <a:r>
              <a:rPr lang="cs-CZ" dirty="0" smtClean="0"/>
              <a:t> (Kovy)</a:t>
            </a:r>
          </a:p>
          <a:p>
            <a:r>
              <a:rPr lang="cs-CZ" dirty="0" err="1" smtClean="0"/>
              <a:t>Nisos</a:t>
            </a:r>
            <a:r>
              <a:rPr lang="cs-CZ" dirty="0" smtClean="0"/>
              <a:t> </a:t>
            </a:r>
            <a:r>
              <a:rPr lang="cs-CZ" dirty="0" err="1" smtClean="0"/>
              <a:t>Ios</a:t>
            </a:r>
            <a:r>
              <a:rPr lang="cs-CZ" dirty="0" smtClean="0"/>
              <a:t> (Martin)</a:t>
            </a:r>
          </a:p>
          <a:p>
            <a:r>
              <a:rPr lang="cs-CZ" dirty="0" smtClean="0"/>
              <a:t>Tasmánie (</a:t>
            </a:r>
            <a:r>
              <a:rPr lang="cs-CZ" dirty="0" err="1" smtClean="0"/>
              <a:t>Pářa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Gareloi</a:t>
            </a:r>
            <a:r>
              <a:rPr lang="cs-CZ" dirty="0" smtClean="0"/>
              <a:t> Island (Muž)</a:t>
            </a:r>
          </a:p>
          <a:p>
            <a:r>
              <a:rPr lang="cs-CZ" dirty="0" err="1" smtClean="0"/>
              <a:t>Bora</a:t>
            </a:r>
            <a:r>
              <a:rPr lang="cs-CZ" dirty="0" smtClean="0"/>
              <a:t> </a:t>
            </a:r>
            <a:r>
              <a:rPr lang="cs-CZ" dirty="0" err="1" smtClean="0"/>
              <a:t>Bora</a:t>
            </a:r>
            <a:r>
              <a:rPr lang="cs-CZ" dirty="0" smtClean="0"/>
              <a:t> (</a:t>
            </a:r>
            <a:r>
              <a:rPr lang="cs-CZ" dirty="0" err="1" smtClean="0"/>
              <a:t>Kůča</a:t>
            </a:r>
            <a:r>
              <a:rPr lang="cs-CZ" dirty="0" smtClean="0"/>
              <a:t>)</a:t>
            </a:r>
          </a:p>
          <a:p>
            <a:pPr>
              <a:buNone/>
            </a:pPr>
            <a:endParaRPr lang="cs-CZ" dirty="0" smtClean="0"/>
          </a:p>
          <a:p>
            <a:pPr lvl="1" algn="ctr">
              <a:buNone/>
            </a:pPr>
            <a:r>
              <a:rPr lang="cs-CZ" i="1" dirty="0" smtClean="0"/>
              <a:t>    </a:t>
            </a:r>
            <a:r>
              <a:rPr lang="cs-CZ" b="1" i="1" dirty="0" smtClean="0"/>
              <a:t>Každá skupina měla přidělena svého vedoucího, který je dnem provázel a pomáhal jim s plněním úkolů a s motivací.</a:t>
            </a:r>
          </a:p>
          <a:p>
            <a:endParaRPr lang="cs-CZ" dirty="0"/>
          </a:p>
        </p:txBody>
      </p:sp>
    </p:spTree>
  </p:cSld>
  <p:clrMapOvr>
    <a:masterClrMapping/>
  </p:clrMapOvr>
  <p:transition advTm="20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split orient="vert"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85786" y="2214554"/>
            <a:ext cx="7772400" cy="1470025"/>
          </a:xfrm>
        </p:spPr>
        <p:txBody>
          <a:bodyPr/>
          <a:lstStyle/>
          <a:p>
            <a:r>
              <a:rPr lang="cs-CZ" b="1" dirty="0" smtClean="0">
                <a:latin typeface="Comic Sans MS" pitchFamily="66" charset="0"/>
              </a:rPr>
              <a:t> CÍL: ITV na ZŠ Jedovnice</a:t>
            </a:r>
            <a:endParaRPr lang="cs-CZ" b="1" dirty="0">
              <a:latin typeface="Comic Sans MS" pitchFamily="66" charset="0"/>
            </a:endParaRPr>
          </a:p>
        </p:txBody>
      </p:sp>
    </p:spTree>
  </p:cSld>
  <p:clrMapOvr>
    <a:masterClrMapping/>
  </p:clrMapOvr>
  <p:transition advTm="4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split orient="vert"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split orient="vert"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split orient="vert"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split orient="vert" dir="in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Comic Sans MS" pitchFamily="66" charset="0"/>
              </a:rPr>
              <a:t>2. hodina – VÝUKA V TERÉNU</a:t>
            </a:r>
            <a:endParaRPr lang="cs-CZ" dirty="0">
              <a:latin typeface="Comic Sans MS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1928802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 algn="ctr">
              <a:buNone/>
            </a:pPr>
            <a:r>
              <a:rPr lang="cs-CZ" b="1" i="1" dirty="0" smtClean="0">
                <a:solidFill>
                  <a:srgbClr val="002060"/>
                </a:solidFill>
              </a:rPr>
              <a:t>Nejdříve sportovní vložka - co nejrychlejší přesun na hráz k Hastrmanovi!</a:t>
            </a:r>
            <a:endParaRPr lang="cs-CZ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00034" y="2786058"/>
            <a:ext cx="8229600" cy="1143000"/>
          </a:xfrm>
        </p:spPr>
        <p:txBody>
          <a:bodyPr/>
          <a:lstStyle/>
          <a:p>
            <a:r>
              <a:rPr lang="cs-CZ" dirty="0" smtClean="0"/>
              <a:t>3</a:t>
            </a:r>
            <a:endParaRPr lang="cs-CZ" dirty="0"/>
          </a:p>
        </p:txBody>
      </p:sp>
      <p:pic>
        <p:nvPicPr>
          <p:cNvPr id="5" name="three.WAV">
            <a:hlinkClick r:id="" action="ppaction://media"/>
          </p:cNvPr>
          <p:cNvPicPr>
            <a:picLocks noRot="1" noChangeAspect="1"/>
          </p:cNvPicPr>
          <p:nvPr>
            <a:wavAudioFile r:embed="rId1" name="three.WAV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57620" y="2857496"/>
            <a:ext cx="1285884" cy="1143000"/>
          </a:xfrm>
        </p:spPr>
        <p:txBody>
          <a:bodyPr/>
          <a:lstStyle/>
          <a:p>
            <a:r>
              <a:rPr lang="cs-CZ" dirty="0" smtClean="0"/>
              <a:t>2</a:t>
            </a:r>
            <a:endParaRPr lang="cs-CZ" dirty="0"/>
          </a:p>
        </p:txBody>
      </p:sp>
      <p:pic>
        <p:nvPicPr>
          <p:cNvPr id="3" name="two.WAV">
            <a:hlinkClick r:id="" action="ppaction://media"/>
          </p:cNvPr>
          <p:cNvPicPr>
            <a:picLocks noRot="1" noChangeAspect="1"/>
          </p:cNvPicPr>
          <p:nvPr>
            <a:wavAudioFile r:embed="rId1" name="two.WAV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57620" y="2786058"/>
            <a:ext cx="1328718" cy="1143000"/>
          </a:xfrm>
        </p:spPr>
        <p:txBody>
          <a:bodyPr/>
          <a:lstStyle/>
          <a:p>
            <a:r>
              <a:rPr lang="cs-CZ" dirty="0" smtClean="0"/>
              <a:t>1</a:t>
            </a:r>
            <a:endParaRPr lang="cs-CZ" dirty="0"/>
          </a:p>
        </p:txBody>
      </p:sp>
      <p:pic>
        <p:nvPicPr>
          <p:cNvPr id="3" name="one.WAV">
            <a:hlinkClick r:id="" action="ppaction://media"/>
          </p:cNvPr>
          <p:cNvPicPr>
            <a:picLocks noRot="1" noChangeAspect="1"/>
          </p:cNvPicPr>
          <p:nvPr>
            <a:wavAudioFile r:embed="rId1" name="one.WAV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43240" y="2786058"/>
            <a:ext cx="3043230" cy="1143000"/>
          </a:xfrm>
        </p:spPr>
        <p:txBody>
          <a:bodyPr/>
          <a:lstStyle/>
          <a:p>
            <a:r>
              <a:rPr lang="cs-CZ" dirty="0" smtClean="0"/>
              <a:t>START!!!</a:t>
            </a:r>
            <a:endParaRPr lang="cs-CZ" dirty="0"/>
          </a:p>
        </p:txBody>
      </p:sp>
      <p:pic>
        <p:nvPicPr>
          <p:cNvPr id="3" name="go.WAV">
            <a:hlinkClick r:id="" action="ppaction://media"/>
          </p:cNvPr>
          <p:cNvPicPr>
            <a:picLocks noRot="1" noChangeAspect="1"/>
          </p:cNvPicPr>
          <p:nvPr>
            <a:wavAudioFile r:embed="rId1" name="go.WAV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6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  <a:latin typeface="Comic Sans MS" pitchFamily="66" charset="0"/>
              </a:rPr>
              <a:t>NÁŠ TEAM</a:t>
            </a:r>
            <a:endParaRPr lang="cs-CZ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1428736"/>
            <a:ext cx="8229600" cy="5257800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 smtClean="0">
                <a:solidFill>
                  <a:srgbClr val="002060"/>
                </a:solidFill>
              </a:rPr>
              <a:t>Big</a:t>
            </a:r>
            <a:r>
              <a:rPr lang="cs-CZ" dirty="0" smtClean="0">
                <a:solidFill>
                  <a:srgbClr val="002060"/>
                </a:solidFill>
              </a:rPr>
              <a:t> boss: Jaroslava Chovancová (</a:t>
            </a:r>
            <a:r>
              <a:rPr lang="cs-CZ" dirty="0" err="1" smtClean="0">
                <a:solidFill>
                  <a:srgbClr val="002060"/>
                </a:solidFill>
              </a:rPr>
              <a:t>Jarush</a:t>
            </a:r>
            <a:r>
              <a:rPr lang="cs-CZ" dirty="0" smtClean="0">
                <a:solidFill>
                  <a:srgbClr val="002060"/>
                </a:solidFill>
              </a:rPr>
              <a:t>)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Metodici: Daniela Červinková (</a:t>
            </a:r>
            <a:r>
              <a:rPr lang="cs-CZ" dirty="0" err="1" smtClean="0">
                <a:solidFill>
                  <a:srgbClr val="002060"/>
                </a:solidFill>
              </a:rPr>
              <a:t>Danča</a:t>
            </a:r>
            <a:r>
              <a:rPr lang="cs-CZ" dirty="0" smtClean="0">
                <a:solidFill>
                  <a:srgbClr val="002060"/>
                </a:solidFill>
              </a:rPr>
              <a:t>), Zuzana </a:t>
            </a:r>
            <a:r>
              <a:rPr lang="cs-CZ" dirty="0" err="1" smtClean="0">
                <a:solidFill>
                  <a:srgbClr val="002060"/>
                </a:solidFill>
              </a:rPr>
              <a:t>Čučková</a:t>
            </a:r>
            <a:r>
              <a:rPr lang="cs-CZ" dirty="0" smtClean="0">
                <a:solidFill>
                  <a:srgbClr val="002060"/>
                </a:solidFill>
              </a:rPr>
              <a:t> (</a:t>
            </a:r>
            <a:r>
              <a:rPr lang="cs-CZ" dirty="0" err="1" smtClean="0">
                <a:solidFill>
                  <a:srgbClr val="002060"/>
                </a:solidFill>
              </a:rPr>
              <a:t>Zůza</a:t>
            </a:r>
            <a:r>
              <a:rPr lang="cs-CZ" dirty="0" smtClean="0">
                <a:solidFill>
                  <a:srgbClr val="002060"/>
                </a:solidFill>
              </a:rPr>
              <a:t>-</a:t>
            </a:r>
            <a:r>
              <a:rPr lang="cs-CZ" dirty="0" err="1" smtClean="0">
                <a:solidFill>
                  <a:srgbClr val="002060"/>
                </a:solidFill>
              </a:rPr>
              <a:t>Cůca</a:t>
            </a:r>
            <a:r>
              <a:rPr lang="cs-CZ" dirty="0" smtClean="0">
                <a:solidFill>
                  <a:srgbClr val="002060"/>
                </a:solidFill>
              </a:rPr>
              <a:t>)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Specialisté zeměpis: Jan </a:t>
            </a:r>
            <a:r>
              <a:rPr lang="cs-CZ" dirty="0" err="1" smtClean="0">
                <a:solidFill>
                  <a:srgbClr val="002060"/>
                </a:solidFill>
              </a:rPr>
              <a:t>Pařík</a:t>
            </a:r>
            <a:r>
              <a:rPr lang="cs-CZ" dirty="0" smtClean="0">
                <a:solidFill>
                  <a:srgbClr val="002060"/>
                </a:solidFill>
              </a:rPr>
              <a:t> (</a:t>
            </a:r>
            <a:r>
              <a:rPr lang="cs-CZ" dirty="0" err="1" smtClean="0">
                <a:solidFill>
                  <a:srgbClr val="002060"/>
                </a:solidFill>
              </a:rPr>
              <a:t>Pářa</a:t>
            </a:r>
            <a:r>
              <a:rPr lang="cs-CZ" dirty="0" smtClean="0">
                <a:solidFill>
                  <a:srgbClr val="002060"/>
                </a:solidFill>
              </a:rPr>
              <a:t>), Petr Kučera (</a:t>
            </a:r>
            <a:r>
              <a:rPr lang="cs-CZ" dirty="0" err="1" smtClean="0">
                <a:solidFill>
                  <a:srgbClr val="002060"/>
                </a:solidFill>
              </a:rPr>
              <a:t>Kůča</a:t>
            </a:r>
            <a:r>
              <a:rPr lang="cs-CZ" dirty="0" smtClean="0">
                <a:solidFill>
                  <a:srgbClr val="002060"/>
                </a:solidFill>
              </a:rPr>
              <a:t>)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Specialistky biologie: Marta Svobodová (Martička), Marie </a:t>
            </a:r>
            <a:r>
              <a:rPr lang="cs-CZ" dirty="0" err="1" smtClean="0">
                <a:solidFill>
                  <a:srgbClr val="002060"/>
                </a:solidFill>
              </a:rPr>
              <a:t>Hojgrová</a:t>
            </a:r>
            <a:r>
              <a:rPr lang="cs-CZ" dirty="0" smtClean="0">
                <a:solidFill>
                  <a:srgbClr val="002060"/>
                </a:solidFill>
              </a:rPr>
              <a:t> (Maruška)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Specialista chemik: Jan Kovář (Kovy)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Inspektoři: Andrea </a:t>
            </a:r>
            <a:r>
              <a:rPr lang="cs-CZ" dirty="0" err="1" smtClean="0">
                <a:solidFill>
                  <a:srgbClr val="002060"/>
                </a:solidFill>
              </a:rPr>
              <a:t>Babuňková</a:t>
            </a:r>
            <a:r>
              <a:rPr lang="cs-CZ" dirty="0" smtClean="0">
                <a:solidFill>
                  <a:srgbClr val="002060"/>
                </a:solidFill>
              </a:rPr>
              <a:t> (Andy), Jan Mužík (Muž)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Dokumentarista: Martin </a:t>
            </a:r>
            <a:r>
              <a:rPr lang="cs-CZ" dirty="0" err="1" smtClean="0">
                <a:solidFill>
                  <a:srgbClr val="002060"/>
                </a:solidFill>
              </a:rPr>
              <a:t>Henych</a:t>
            </a:r>
            <a:endParaRPr lang="cs-CZ" dirty="0"/>
          </a:p>
        </p:txBody>
      </p:sp>
    </p:spTree>
  </p:cSld>
  <p:clrMapOvr>
    <a:masterClrMapping/>
  </p:clrMapOvr>
  <p:transition advTm="2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4000">
    <p:spli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4000">
    <p:spli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4000">
    <p:spli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4000">
    <p:spli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3" name="Object 3"/>
          <p:cNvGraphicFramePr>
            <a:graphicFrameLocks noChangeAspect="1"/>
          </p:cNvGraphicFramePr>
          <p:nvPr/>
        </p:nvGraphicFramePr>
        <p:xfrm>
          <a:off x="428625" y="2571750"/>
          <a:ext cx="8513763" cy="2947988"/>
        </p:xfrm>
        <a:graphic>
          <a:graphicData uri="http://schemas.openxmlformats.org/presentationml/2006/ole">
            <p:oleObj spid="_x0000_s1026" name="Worksheet" r:id="rId4" imgW="6934241" imgH="2676391" progId="Excel.Sheet.8">
              <p:embed/>
            </p:oleObj>
          </a:graphicData>
        </a:graphic>
      </p:graphicFrame>
      <p:sp>
        <p:nvSpPr>
          <p:cNvPr id="4" name="Obdélník 3"/>
          <p:cNvSpPr/>
          <p:nvPr/>
        </p:nvSpPr>
        <p:spPr>
          <a:xfrm>
            <a:off x="3286116" y="571480"/>
            <a:ext cx="26432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dirty="0" smtClean="0">
                <a:latin typeface="Comic Sans MS" pitchFamily="66" charset="0"/>
              </a:rPr>
              <a:t>Výsledky</a:t>
            </a:r>
            <a:endParaRPr lang="cs-CZ" sz="4000" dirty="0">
              <a:latin typeface="Comic Sans MS" pitchFamily="66" charset="0"/>
            </a:endParaRPr>
          </a:p>
        </p:txBody>
      </p:sp>
    </p:spTree>
  </p:cSld>
  <p:clrMapOvr>
    <a:masterClrMapping/>
  </p:clrMapOvr>
  <p:transition advTm="9000">
    <p:pull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101008_chunk_2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ransition advTm="8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9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57212" y="-214338"/>
            <a:ext cx="9686996" cy="1357290"/>
          </a:xfrm>
        </p:spPr>
        <p:txBody>
          <a:bodyPr>
            <a:normAutofit/>
          </a:bodyPr>
          <a:lstStyle/>
          <a:p>
            <a:r>
              <a:rPr lang="cs-CZ" sz="3100" b="1" dirty="0" smtClean="0">
                <a:solidFill>
                  <a:srgbClr val="FF0066"/>
                </a:solidFill>
                <a:latin typeface="Comic Sans MS" pitchFamily="66" charset="0"/>
              </a:rPr>
              <a:t>Ostrované našli mapu ostrova, kde ztroskotali</a:t>
            </a:r>
          </a:p>
        </p:txBody>
      </p:sp>
      <p:pic>
        <p:nvPicPr>
          <p:cNvPr id="4" name="06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709988"/>
            <a:ext cx="304800" cy="304800"/>
          </a:xfrm>
          <a:prstGeom prst="rect">
            <a:avLst/>
          </a:prstGeom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642910" y="250030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Obrázek 5" descr="mapa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6050" y="928670"/>
            <a:ext cx="3761905" cy="5695238"/>
          </a:xfrm>
          <a:prstGeom prst="rect">
            <a:avLst/>
          </a:prstGeom>
        </p:spPr>
      </p:pic>
    </p:spTree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3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-285776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rgbClr val="FF0066"/>
                </a:solidFill>
                <a:latin typeface="Comic Sans MS" pitchFamily="66" charset="0"/>
              </a:rPr>
              <a:t>Našli také mapovou legendu</a:t>
            </a:r>
            <a:endParaRPr lang="cs-CZ" sz="3200" b="1" dirty="0">
              <a:solidFill>
                <a:srgbClr val="FF0066"/>
              </a:solidFill>
              <a:latin typeface="Comic Sans MS" pitchFamily="66" charset="0"/>
            </a:endParaRP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571472" y="264318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Obrázek 3" descr="legen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642918"/>
            <a:ext cx="6735115" cy="6039693"/>
          </a:xfrm>
          <a:prstGeom prst="rect">
            <a:avLst/>
          </a:prstGeom>
        </p:spPr>
      </p:pic>
    </p:spTree>
  </p:cSld>
  <p:clrMapOvr>
    <a:masterClrMapping/>
  </p:clrMapOvr>
  <p:transition advTm="15000"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  <a:latin typeface="Comic Sans MS" pitchFamily="66" charset="0"/>
              </a:rPr>
              <a:t>ÚKOLY</a:t>
            </a:r>
            <a:endParaRPr lang="cs-CZ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43444"/>
          </a:xfrm>
        </p:spPr>
        <p:txBody>
          <a:bodyPr>
            <a:normAutofit fontScale="77500" lnSpcReduction="2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cs-CZ" dirty="0" smtClean="0">
                <a:solidFill>
                  <a:srgbClr val="FFFF00"/>
                </a:solidFill>
              </a:rPr>
              <a:t>Z výchozího bodu na mapě pokračujte po vyznačené cestě. 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>
                <a:solidFill>
                  <a:srgbClr val="FFFF00"/>
                </a:solidFill>
              </a:rPr>
              <a:t>Na přesně určených místech odeberte vzorky vody (vodu nejprve prozkoumejte - zrakem a čichem; sledujte také, jestli se ve vodě vyskytují pevné částice).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>
                <a:solidFill>
                  <a:srgbClr val="FFFF00"/>
                </a:solidFill>
              </a:rPr>
              <a:t>Na místech označených na mapě písmenem </a:t>
            </a:r>
            <a:r>
              <a:rPr lang="cs-CZ" b="1" i="1" dirty="0" smtClean="0">
                <a:solidFill>
                  <a:srgbClr val="FFFF00"/>
                </a:solidFill>
              </a:rPr>
              <a:t>G</a:t>
            </a:r>
            <a:r>
              <a:rPr lang="cs-CZ" dirty="0" smtClean="0">
                <a:solidFill>
                  <a:srgbClr val="FFFF00"/>
                </a:solidFill>
              </a:rPr>
              <a:t> změřte pomocí GPS svou polohu (souřadnice).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>
                <a:solidFill>
                  <a:srgbClr val="FFFF00"/>
                </a:solidFill>
              </a:rPr>
              <a:t>Najděte podle mapy zaznačený významný strom a napište co je to za strom.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>
                <a:solidFill>
                  <a:srgbClr val="FFFF00"/>
                </a:solidFill>
              </a:rPr>
              <a:t>Na mapě je vyznačený písmenem </a:t>
            </a:r>
            <a:r>
              <a:rPr lang="cs-CZ" b="1" i="1" dirty="0" smtClean="0">
                <a:solidFill>
                  <a:srgbClr val="FFFF00"/>
                </a:solidFill>
              </a:rPr>
              <a:t>P</a:t>
            </a:r>
            <a:r>
              <a:rPr lang="cs-CZ" dirty="0" smtClean="0">
                <a:solidFill>
                  <a:srgbClr val="FFFF00"/>
                </a:solidFill>
              </a:rPr>
              <a:t> poklad. Najděte poklad!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>
                <a:solidFill>
                  <a:srgbClr val="FFFF00"/>
                </a:solidFill>
              </a:rPr>
              <a:t>Celou trasu absolvujte co nejrychleji až zpátky ke škole.</a:t>
            </a:r>
          </a:p>
          <a:p>
            <a:pPr marL="514350" indent="-514350">
              <a:buFont typeface="+mj-lt"/>
              <a:buAutoNum type="arabicPeriod"/>
            </a:pPr>
            <a:endParaRPr lang="cs-CZ" dirty="0"/>
          </a:p>
        </p:txBody>
      </p:sp>
    </p:spTree>
  </p:cSld>
  <p:clrMapOvr>
    <a:masterClrMapping/>
  </p:clrMapOvr>
  <p:transition advTm="34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4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1285860"/>
            <a:ext cx="8229600" cy="928686"/>
          </a:xfrm>
        </p:spPr>
        <p:txBody>
          <a:bodyPr>
            <a:noAutofit/>
          </a:bodyPr>
          <a:lstStyle/>
          <a:p>
            <a:r>
              <a:rPr lang="cs-CZ" sz="4000" dirty="0" smtClean="0">
                <a:solidFill>
                  <a:schemeClr val="bg1"/>
                </a:solidFill>
                <a:latin typeface="Comic Sans MS" pitchFamily="66" charset="0"/>
              </a:rPr>
              <a:t>TÉMA ITV:</a:t>
            </a:r>
            <a:br>
              <a:rPr lang="cs-CZ" sz="4000" dirty="0" smtClean="0">
                <a:solidFill>
                  <a:schemeClr val="bg1"/>
                </a:solidFill>
                <a:latin typeface="Comic Sans MS" pitchFamily="66" charset="0"/>
              </a:rPr>
            </a:br>
            <a:endParaRPr lang="cs-CZ" sz="4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2714620"/>
            <a:ext cx="8229600" cy="1685924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   </a:t>
            </a:r>
            <a:r>
              <a:rPr lang="cs-CZ" sz="3600" dirty="0" smtClean="0">
                <a:solidFill>
                  <a:schemeClr val="bg1"/>
                </a:solidFill>
                <a:latin typeface="Comic Sans MS" pitchFamily="66" charset="0"/>
              </a:rPr>
              <a:t>Robinson na pustém ostrově z pohledu GEOGRAFIE, BIOLOGIE a CHEMIE</a:t>
            </a:r>
            <a:endParaRPr lang="cs-CZ" sz="3600" dirty="0"/>
          </a:p>
        </p:txBody>
      </p:sp>
    </p:spTree>
  </p:cSld>
  <p:clrMapOvr>
    <a:masterClrMapping/>
  </p:clrMapOvr>
  <p:transition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split dir="in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split dir="in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split dir="in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split dir="in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split dir="in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split dir="in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split dir="in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split dir="in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split dir="in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split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65E76"/>
            </a:gs>
            <a:gs pos="100000">
              <a:srgbClr val="FF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latin typeface="Comic Sans MS" pitchFamily="66" charset="0"/>
              </a:rPr>
              <a:t>ZÁKLADNÍ INFORMACE O ITV</a:t>
            </a:r>
            <a:endParaRPr lang="cs-CZ" dirty="0">
              <a:latin typeface="Comic Sans MS" pitchFamily="66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400567"/>
          </a:xfrm>
        </p:spPr>
        <p:txBody>
          <a:bodyPr/>
          <a:lstStyle/>
          <a:p>
            <a:pPr lvl="1">
              <a:buNone/>
            </a:pPr>
            <a:endParaRPr lang="cs-CZ" dirty="0" smtClean="0"/>
          </a:p>
          <a:p>
            <a:pPr marL="548640" lvl="1" indent="-411480"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q"/>
            </a:pPr>
            <a:r>
              <a:rPr lang="cs-CZ" sz="3600" dirty="0" smtClean="0"/>
              <a:t>Výuku jsme realizovali na ZŠ Jedovnice se studenty 9. ročníku</a:t>
            </a:r>
          </a:p>
          <a:p>
            <a:pPr marL="548640" lvl="1" indent="-411480"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q"/>
            </a:pPr>
            <a:r>
              <a:rPr lang="cs-CZ" sz="3600" dirty="0" smtClean="0"/>
              <a:t>Časová dotace – 4 vyučovací hodiny</a:t>
            </a:r>
          </a:p>
          <a:p>
            <a:pPr marL="548640" lvl="1" indent="-411480"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q"/>
            </a:pPr>
            <a:r>
              <a:rPr lang="cs-CZ" sz="3600" dirty="0" smtClean="0"/>
              <a:t>Počet žáků – 30 (počet skupin – 5)</a:t>
            </a:r>
          </a:p>
          <a:p>
            <a:pPr marL="548640" lvl="1" indent="-411480"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q"/>
            </a:pPr>
            <a:r>
              <a:rPr lang="cs-CZ" sz="3600" dirty="0" smtClean="0"/>
              <a:t>Cílem bylo posílení interdisciplinárních vazeb v rámci přírodních věd</a:t>
            </a:r>
          </a:p>
        </p:txBody>
      </p:sp>
    </p:spTree>
  </p:cSld>
  <p:clrMapOvr>
    <a:masterClrMapping/>
  </p:clrMapOvr>
  <p:transition advTm="21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split dir="in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split dir="in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3" name="Object 3"/>
          <p:cNvGraphicFramePr>
            <a:graphicFrameLocks noChangeAspect="1"/>
          </p:cNvGraphicFramePr>
          <p:nvPr/>
        </p:nvGraphicFramePr>
        <p:xfrm>
          <a:off x="428625" y="2571750"/>
          <a:ext cx="8513763" cy="2947988"/>
        </p:xfrm>
        <a:graphic>
          <a:graphicData uri="http://schemas.openxmlformats.org/presentationml/2006/ole">
            <p:oleObj spid="_x0000_s2050" name="Worksheet" r:id="rId4" imgW="6934241" imgH="2676391" progId="Excel.Sheet.8">
              <p:embed/>
            </p:oleObj>
          </a:graphicData>
        </a:graphic>
      </p:graphicFrame>
      <p:sp>
        <p:nvSpPr>
          <p:cNvPr id="4" name="Obdélník 3"/>
          <p:cNvSpPr/>
          <p:nvPr/>
        </p:nvSpPr>
        <p:spPr>
          <a:xfrm>
            <a:off x="3286116" y="571480"/>
            <a:ext cx="26432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cs-CZ" sz="4000" kern="1200" dirty="0">
                <a:solidFill>
                  <a:srgbClr val="000000"/>
                </a:solidFill>
                <a:latin typeface="Comic Sans MS" pitchFamily="66" charset="0"/>
                <a:ea typeface="+mn-ea"/>
                <a:cs typeface="+mn-cs"/>
              </a:rPr>
              <a:t>Výsledky</a:t>
            </a:r>
          </a:p>
        </p:txBody>
      </p:sp>
    </p:spTree>
  </p:cSld>
  <p:clrMapOvr>
    <a:masterClrMapping/>
  </p:clrMapOvr>
  <p:transition advTm="11000">
    <p:pull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/>
          <a:lstStyle/>
          <a:p>
            <a:r>
              <a:rPr lang="cs-CZ" sz="3400" dirty="0" smtClean="0">
                <a:solidFill>
                  <a:srgbClr val="FF0000"/>
                </a:solidFill>
                <a:latin typeface="Comic Sans MS" pitchFamily="66" charset="0"/>
              </a:rPr>
              <a:t>3. hodina – POZNEJTE SVŮJ OSTROV</a:t>
            </a:r>
            <a:endParaRPr lang="cs-CZ" sz="3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071678"/>
            <a:ext cx="8229600" cy="4500594"/>
          </a:xfrm>
        </p:spPr>
        <p:txBody>
          <a:bodyPr>
            <a:normAutofit/>
          </a:bodyPr>
          <a:lstStyle/>
          <a:p>
            <a:pPr lvl="0"/>
            <a:r>
              <a:rPr lang="cs-CZ" dirty="0" smtClean="0"/>
              <a:t>5 stanovišť s různými druhy aktivit a úkolů</a:t>
            </a:r>
          </a:p>
          <a:p>
            <a:pPr lvl="0"/>
            <a:r>
              <a:rPr lang="cs-CZ" dirty="0" smtClean="0"/>
              <a:t>každá skupina měla přizpůsobené stanoviště svému ostrovu</a:t>
            </a:r>
          </a:p>
          <a:p>
            <a:r>
              <a:rPr lang="cs-CZ" dirty="0" smtClean="0"/>
              <a:t>čas strávený jednotlivými skupinami na každém stanovišti byl přesně 8 minut (za tuto dobu bylo třeba stihnout všechny zadané úkoly)</a:t>
            </a:r>
          </a:p>
          <a:p>
            <a:pPr lvl="0"/>
            <a:endParaRPr lang="cs-CZ" dirty="0" smtClean="0"/>
          </a:p>
          <a:p>
            <a:pPr lvl="0"/>
            <a:endParaRPr lang="cs-CZ" dirty="0" smtClean="0"/>
          </a:p>
          <a:p>
            <a:pPr lvl="0"/>
            <a:endParaRPr lang="cs-CZ" dirty="0" smtClean="0"/>
          </a:p>
          <a:p>
            <a:endParaRPr lang="cs-CZ" dirty="0"/>
          </a:p>
        </p:txBody>
      </p:sp>
      <p:pic>
        <p:nvPicPr>
          <p:cNvPr id="4" name="0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6" showWhenStopped="0">
                <p:cTn id="6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plus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plus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plus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plus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elkem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ransition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0"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-642974" y="271462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sz="6000" b="1" dirty="0" smtClean="0">
                <a:latin typeface="Comic Sans MS" pitchFamily="66" charset="0"/>
              </a:rPr>
              <a:t>„U dromedára“</a:t>
            </a:r>
            <a:br>
              <a:rPr lang="cs-CZ" sz="6000" b="1" dirty="0" smtClean="0">
                <a:latin typeface="Comic Sans MS" pitchFamily="66" charset="0"/>
              </a:rPr>
            </a:br>
            <a:r>
              <a:rPr lang="cs-CZ" sz="2000" dirty="0" smtClean="0">
                <a:latin typeface="Comic Sans MS" pitchFamily="66" charset="0"/>
              </a:rPr>
              <a:t>(Kovy + </a:t>
            </a:r>
            <a:r>
              <a:rPr lang="cs-CZ" sz="2000" dirty="0" err="1" smtClean="0">
                <a:latin typeface="Comic Sans MS" pitchFamily="66" charset="0"/>
              </a:rPr>
              <a:t>Danča</a:t>
            </a:r>
            <a:r>
              <a:rPr lang="cs-CZ" sz="2000" dirty="0" smtClean="0">
                <a:latin typeface="Comic Sans MS" pitchFamily="66" charset="0"/>
              </a:rPr>
              <a:t>)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142976" y="714356"/>
            <a:ext cx="6400800" cy="928694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  <a:latin typeface="Comic Sans MS" pitchFamily="66" charset="0"/>
              </a:rPr>
              <a:t>Stanoviště č. 1</a:t>
            </a:r>
            <a:endParaRPr lang="cs-CZ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1643050"/>
            <a:ext cx="2714644" cy="3338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09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3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100000">
              <a:srgbClr val="FF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  <a:latin typeface="Comic Sans MS" pitchFamily="66" charset="0"/>
              </a:rPr>
              <a:t>STRUČNÝ PROGRAM ITV</a:t>
            </a:r>
            <a:endParaRPr lang="cs-CZ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600" b="1" i="1" dirty="0" smtClean="0"/>
              <a:t>1. hodina </a:t>
            </a:r>
            <a:r>
              <a:rPr lang="cs-CZ" sz="3600" dirty="0" smtClean="0"/>
              <a:t>– úvod + seznámení s tématem a kompletní činností</a:t>
            </a:r>
          </a:p>
          <a:p>
            <a:r>
              <a:rPr lang="cs-CZ" sz="3600" b="1" i="1" dirty="0" smtClean="0"/>
              <a:t>2. hodina</a:t>
            </a:r>
            <a:r>
              <a:rPr lang="cs-CZ" sz="3600" dirty="0" smtClean="0"/>
              <a:t> – výuka a práce v terénu</a:t>
            </a:r>
          </a:p>
          <a:p>
            <a:r>
              <a:rPr lang="cs-CZ" sz="3600" b="1" i="1" dirty="0" smtClean="0"/>
              <a:t>3. hodina</a:t>
            </a:r>
            <a:r>
              <a:rPr lang="cs-CZ" sz="3600" dirty="0" smtClean="0"/>
              <a:t> – plnění různých úkolů na stanovištích (celkem 5 stanovišť)</a:t>
            </a:r>
          </a:p>
          <a:p>
            <a:r>
              <a:rPr lang="cs-CZ" sz="3600" b="1" i="1" dirty="0" smtClean="0"/>
              <a:t>4. hodina </a:t>
            </a:r>
            <a:r>
              <a:rPr lang="cs-CZ" sz="3600" dirty="0" smtClean="0"/>
              <a:t>– tvorba posteru + prezentace, závěrečná hra a vyhlášení výsledků</a:t>
            </a:r>
            <a:endParaRPr lang="cs-CZ" sz="3600" dirty="0"/>
          </a:p>
        </p:txBody>
      </p:sp>
    </p:spTree>
  </p:cSld>
  <p:clrMapOvr>
    <a:masterClrMapping/>
  </p:clrMapOvr>
  <p:transition advTm="2200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28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latin typeface="Comic Sans MS" pitchFamily="66" charset="0"/>
              </a:rPr>
              <a:t>Úkol:</a:t>
            </a:r>
            <a:endParaRPr lang="cs-CZ" b="1" dirty="0">
              <a:latin typeface="Comic Sans MS" pitchFamily="66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    </a:t>
            </a:r>
            <a:r>
              <a:rPr lang="cs-CZ" dirty="0" smtClean="0">
                <a:solidFill>
                  <a:srgbClr val="FF0000"/>
                </a:solidFill>
              </a:rPr>
              <a:t>Pomocí připravených pomůcek a dle instrukcí proveďte filtraci odebraných vzorků vody a seřaďte je od vzorku s nejmenším počtem zachycených částic, po vzorek s největším počtem zachycených částic. </a:t>
            </a:r>
          </a:p>
          <a:p>
            <a:pPr>
              <a:buNone/>
            </a:pPr>
            <a:r>
              <a:rPr lang="cs-CZ" i="1" dirty="0" smtClean="0">
                <a:solidFill>
                  <a:srgbClr val="FF0000"/>
                </a:solidFill>
              </a:rPr>
              <a:t>    (max. 2 body)</a:t>
            </a:r>
          </a:p>
          <a:p>
            <a:endParaRPr lang="cs-CZ" dirty="0"/>
          </a:p>
        </p:txBody>
      </p:sp>
    </p:spTree>
  </p:cSld>
  <p:clrMapOvr>
    <a:masterClrMapping/>
  </p:clrMapOvr>
  <p:transition advTm="12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blinds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blinds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Zástupný symbol pro obsah 10" descr="P1020215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57224" y="1071546"/>
            <a:ext cx="3394472" cy="4525963"/>
          </a:xfrm>
        </p:spPr>
      </p:pic>
      <p:pic>
        <p:nvPicPr>
          <p:cNvPr id="12" name="Zástupný symbol pro obsah 11" descr="P1020216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72066" y="1071546"/>
            <a:ext cx="3394472" cy="4525963"/>
          </a:xfrm>
        </p:spPr>
      </p:pic>
    </p:spTree>
  </p:cSld>
  <p:clrMapOvr>
    <a:masterClrMapping/>
  </p:clrMapOvr>
  <p:transition advTm="4000">
    <p:blinds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blinds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blinds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blinds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P1020206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85786" y="1142984"/>
            <a:ext cx="3394472" cy="4525963"/>
          </a:xfrm>
        </p:spPr>
      </p:pic>
      <p:pic>
        <p:nvPicPr>
          <p:cNvPr id="6" name="Zástupný symbol pro obsah 5" descr="P1020218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29190" y="1142984"/>
            <a:ext cx="3394472" cy="4525963"/>
          </a:xfrm>
        </p:spPr>
      </p:pic>
    </p:spTree>
  </p:cSld>
  <p:clrMapOvr>
    <a:masterClrMapping/>
  </p:clrMapOvr>
  <p:transition advTm="4000">
    <p:blinds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blinds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blind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0" y="278605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PŘÍPRAVA NEBYLA JEDNODUCHÁ</a:t>
            </a:r>
            <a:endParaRPr lang="cs-CZ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3" name="0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1010017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ransition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0"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3" name="Object 3"/>
          <p:cNvGraphicFramePr>
            <a:graphicFrameLocks noChangeAspect="1"/>
          </p:cNvGraphicFramePr>
          <p:nvPr/>
        </p:nvGraphicFramePr>
        <p:xfrm>
          <a:off x="428625" y="2571750"/>
          <a:ext cx="8513763" cy="2947988"/>
        </p:xfrm>
        <a:graphic>
          <a:graphicData uri="http://schemas.openxmlformats.org/presentationml/2006/ole">
            <p:oleObj spid="_x0000_s3074" name="Worksheet" r:id="rId4" imgW="6934241" imgH="2676391" progId="Excel.Sheet.8">
              <p:embed/>
            </p:oleObj>
          </a:graphicData>
        </a:graphic>
      </p:graphicFrame>
      <p:sp>
        <p:nvSpPr>
          <p:cNvPr id="4" name="Obdélník 3"/>
          <p:cNvSpPr/>
          <p:nvPr/>
        </p:nvSpPr>
        <p:spPr>
          <a:xfrm>
            <a:off x="3286116" y="571480"/>
            <a:ext cx="26432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cs-CZ" sz="4000" kern="1200" dirty="0">
                <a:solidFill>
                  <a:srgbClr val="000000"/>
                </a:solidFill>
                <a:latin typeface="Comic Sans MS" pitchFamily="66" charset="0"/>
                <a:ea typeface="+mn-ea"/>
                <a:cs typeface="+mn-cs"/>
              </a:rPr>
              <a:t>Výsledky</a:t>
            </a:r>
          </a:p>
        </p:txBody>
      </p:sp>
    </p:spTree>
  </p:cSld>
  <p:clrMapOvr>
    <a:masterClrMapping/>
  </p:clrMapOvr>
  <p:transition advTm="8000">
    <p:pull dir="d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-714412" y="300037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sz="5400" b="1" dirty="0" smtClean="0">
                <a:latin typeface="Comic Sans MS" pitchFamily="66" charset="0"/>
              </a:rPr>
              <a:t>„Dary přírody“</a:t>
            </a:r>
            <a:r>
              <a:rPr lang="cs-CZ" sz="6000" b="1" dirty="0" smtClean="0">
                <a:latin typeface="Comic Sans MS" pitchFamily="66" charset="0"/>
              </a:rPr>
              <a:t/>
            </a:r>
            <a:br>
              <a:rPr lang="cs-CZ" sz="6000" b="1" dirty="0" smtClean="0">
                <a:latin typeface="Comic Sans MS" pitchFamily="66" charset="0"/>
              </a:rPr>
            </a:br>
            <a:r>
              <a:rPr lang="cs-CZ" sz="2000" dirty="0" smtClean="0">
                <a:latin typeface="Comic Sans MS" pitchFamily="66" charset="0"/>
              </a:rPr>
              <a:t>(Maruška + Muž)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142976" y="857232"/>
            <a:ext cx="6400800" cy="928694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  <a:latin typeface="Comic Sans MS" pitchFamily="66" charset="0"/>
              </a:rPr>
              <a:t>Stanoviště č. 2</a:t>
            </a:r>
            <a:endParaRPr lang="cs-CZ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2357430"/>
            <a:ext cx="3140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1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latin typeface="Comic Sans MS" pitchFamily="66" charset="0"/>
              </a:rPr>
              <a:t>Úkoly:</a:t>
            </a:r>
            <a:endParaRPr lang="cs-CZ" b="1" dirty="0">
              <a:latin typeface="Comic Sans MS" pitchFamily="66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0634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dirty="0" smtClean="0"/>
              <a:t>Na co na ostrově hledat ovoce?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Vymyslete co nejvíce jakýchkoliv druhů ovoce.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K uvedeným druhům ovoce přiřaďte příslušnou barvu.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Vyberte z nabízených druhů ovoce ty, které by se mohli vyskytovat na vašem ostrově a nalepte je na poster.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Které ovoce je rozšířené na vašem ostrově? Zkuste popsat způsob jeho přípravy (slovně) a ochutnejte ho.</a:t>
            </a:r>
          </a:p>
          <a:p>
            <a:pPr marL="514350" indent="-514350">
              <a:buNone/>
            </a:pPr>
            <a:r>
              <a:rPr lang="cs-CZ" dirty="0" smtClean="0"/>
              <a:t>      </a:t>
            </a:r>
            <a:r>
              <a:rPr lang="cs-CZ" i="1" dirty="0" smtClean="0"/>
              <a:t>(max. 5 bodů)</a:t>
            </a:r>
            <a:endParaRPr lang="cs-CZ" dirty="0" smtClean="0"/>
          </a:p>
          <a:p>
            <a:pPr marL="514350" indent="-514350">
              <a:buFont typeface="+mj-lt"/>
              <a:buAutoNum type="arabicPeriod"/>
            </a:pPr>
            <a:endParaRPr lang="cs-CZ" i="1" dirty="0" smtClean="0"/>
          </a:p>
          <a:p>
            <a:endParaRPr lang="cs-CZ" dirty="0"/>
          </a:p>
        </p:txBody>
      </p:sp>
    </p:spTree>
  </p:cSld>
  <p:clrMapOvr>
    <a:masterClrMapping/>
  </p:clrMapOvr>
  <p:transition advTm="25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blinds dir="vert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blinds dir="vert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dary5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85786" y="1142984"/>
            <a:ext cx="3394472" cy="4525963"/>
          </a:xfrm>
        </p:spPr>
      </p:pic>
      <p:pic>
        <p:nvPicPr>
          <p:cNvPr id="6" name="Zástupný symbol pro obsah 5" descr="dary 5 a pul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00628" y="1142984"/>
            <a:ext cx="3394472" cy="4525963"/>
          </a:xfrm>
        </p:spPr>
      </p:pic>
    </p:spTree>
  </p:cSld>
  <p:clrMapOvr>
    <a:masterClrMapping/>
  </p:clrMapOvr>
  <p:transition advTm="4000">
    <p:blinds dir="vert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blinds dir="vert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blinds dir="vert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1010019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ransition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0"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split orient="vert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3" name="Object 3"/>
          <p:cNvGraphicFramePr>
            <a:graphicFrameLocks noChangeAspect="1"/>
          </p:cNvGraphicFramePr>
          <p:nvPr/>
        </p:nvGraphicFramePr>
        <p:xfrm>
          <a:off x="428625" y="2571750"/>
          <a:ext cx="8513763" cy="2947988"/>
        </p:xfrm>
        <a:graphic>
          <a:graphicData uri="http://schemas.openxmlformats.org/presentationml/2006/ole">
            <p:oleObj spid="_x0000_s4098" name="Worksheet" r:id="rId4" imgW="6934241" imgH="2676391" progId="Excel.Sheet.8">
              <p:embed/>
            </p:oleObj>
          </a:graphicData>
        </a:graphic>
      </p:graphicFrame>
      <p:sp>
        <p:nvSpPr>
          <p:cNvPr id="4" name="Obdélník 3"/>
          <p:cNvSpPr/>
          <p:nvPr/>
        </p:nvSpPr>
        <p:spPr>
          <a:xfrm>
            <a:off x="3286116" y="571480"/>
            <a:ext cx="26432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cs-CZ" sz="4000" kern="1200" dirty="0">
                <a:solidFill>
                  <a:srgbClr val="000000"/>
                </a:solidFill>
                <a:latin typeface="Comic Sans MS" pitchFamily="66" charset="0"/>
                <a:ea typeface="+mn-ea"/>
                <a:cs typeface="+mn-cs"/>
              </a:rPr>
              <a:t>Výsledky</a:t>
            </a:r>
          </a:p>
        </p:txBody>
      </p:sp>
    </p:spTree>
  </p:cSld>
  <p:clrMapOvr>
    <a:masterClrMapping/>
  </p:clrMapOvr>
  <p:transition advTm="7000">
    <p:pull dir="d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-1214478" y="3071810"/>
            <a:ext cx="8701094" cy="1470025"/>
          </a:xfrm>
        </p:spPr>
        <p:txBody>
          <a:bodyPr>
            <a:normAutofit fontScale="90000"/>
          </a:bodyPr>
          <a:lstStyle/>
          <a:p>
            <a:r>
              <a:rPr lang="cs-CZ" sz="5400" b="1" dirty="0" smtClean="0">
                <a:latin typeface="Comic Sans MS" pitchFamily="66" charset="0"/>
              </a:rPr>
              <a:t>„Co tu s námi žije?“</a:t>
            </a:r>
            <a:r>
              <a:rPr lang="cs-CZ" sz="6000" b="1" dirty="0" smtClean="0">
                <a:latin typeface="Comic Sans MS" pitchFamily="66" charset="0"/>
              </a:rPr>
              <a:t/>
            </a:r>
            <a:br>
              <a:rPr lang="cs-CZ" sz="6000" b="1" dirty="0" smtClean="0">
                <a:latin typeface="Comic Sans MS" pitchFamily="66" charset="0"/>
              </a:rPr>
            </a:br>
            <a:r>
              <a:rPr lang="cs-CZ" sz="2000" dirty="0" smtClean="0">
                <a:latin typeface="Comic Sans MS" pitchFamily="66" charset="0"/>
              </a:rPr>
              <a:t>(</a:t>
            </a:r>
            <a:r>
              <a:rPr lang="cs-CZ" sz="2000" dirty="0" err="1" smtClean="0">
                <a:latin typeface="Comic Sans MS" pitchFamily="66" charset="0"/>
              </a:rPr>
              <a:t>Jarush</a:t>
            </a:r>
            <a:r>
              <a:rPr lang="cs-CZ" sz="2000" dirty="0" smtClean="0">
                <a:latin typeface="Comic Sans MS" pitchFamily="66" charset="0"/>
              </a:rPr>
              <a:t> + </a:t>
            </a:r>
            <a:r>
              <a:rPr lang="cs-CZ" sz="2000" dirty="0" err="1" smtClean="0">
                <a:latin typeface="Comic Sans MS" pitchFamily="66" charset="0"/>
              </a:rPr>
              <a:t>Zůza</a:t>
            </a:r>
            <a:r>
              <a:rPr lang="cs-CZ" sz="2000" dirty="0" smtClean="0">
                <a:latin typeface="Comic Sans MS" pitchFamily="66" charset="0"/>
              </a:rPr>
              <a:t>-</a:t>
            </a:r>
            <a:r>
              <a:rPr lang="cs-CZ" sz="2000" dirty="0" err="1" smtClean="0">
                <a:latin typeface="Comic Sans MS" pitchFamily="66" charset="0"/>
              </a:rPr>
              <a:t>Cůca</a:t>
            </a:r>
            <a:r>
              <a:rPr lang="cs-CZ" sz="2000" dirty="0" smtClean="0">
                <a:latin typeface="Comic Sans MS" pitchFamily="66" charset="0"/>
              </a:rPr>
              <a:t>)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142976" y="857232"/>
            <a:ext cx="6400800" cy="928694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  <a:latin typeface="Comic Sans MS" pitchFamily="66" charset="0"/>
              </a:rPr>
              <a:t>Stanoviště č. 3</a:t>
            </a:r>
            <a:endParaRPr lang="cs-CZ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2143116"/>
            <a:ext cx="2562225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1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7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latin typeface="Comic Sans MS" pitchFamily="66" charset="0"/>
              </a:rPr>
              <a:t>Úkoly:</a:t>
            </a:r>
            <a:endParaRPr lang="cs-CZ" b="1" dirty="0">
              <a:latin typeface="Comic Sans MS" pitchFamily="66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0634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dirty="0" smtClean="0">
                <a:solidFill>
                  <a:srgbClr val="002060"/>
                </a:solidFill>
              </a:rPr>
              <a:t>Jak dlouho bez vody vydrží člověk pouze za optimálních podmínek (bez námahy a horka)?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>
                <a:solidFill>
                  <a:srgbClr val="002060"/>
                </a:solidFill>
              </a:rPr>
              <a:t>Zakroužkujte druhy živočichů, kteří žijí v čisté sladké vodě – tzn. mohla by být pitná.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>
                <a:solidFill>
                  <a:srgbClr val="002060"/>
                </a:solidFill>
              </a:rPr>
              <a:t>Zaškrtněte ty živočichy, u kterých si myslíte, že se vyskytují na vašem ostrově.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>
                <a:solidFill>
                  <a:srgbClr val="002060"/>
                </a:solidFill>
              </a:rPr>
              <a:t>Kterou živočišnou soustavu nazýváme masem?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>
                <a:solidFill>
                  <a:srgbClr val="002060"/>
                </a:solidFill>
              </a:rPr>
              <a:t>Jaké látky člověk z masa získává?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>
                <a:solidFill>
                  <a:srgbClr val="002060"/>
                </a:solidFill>
              </a:rPr>
              <a:t>Urči, z kterého živočicha jsou ukázky masa.</a:t>
            </a:r>
          </a:p>
          <a:p>
            <a:pPr marL="514350" indent="-514350">
              <a:buNone/>
            </a:pPr>
            <a:r>
              <a:rPr lang="cs-CZ" dirty="0" smtClean="0">
                <a:solidFill>
                  <a:srgbClr val="002060"/>
                </a:solidFill>
              </a:rPr>
              <a:t>      </a:t>
            </a:r>
            <a:r>
              <a:rPr lang="cs-CZ" i="1" dirty="0" smtClean="0">
                <a:solidFill>
                  <a:srgbClr val="002060"/>
                </a:solidFill>
              </a:rPr>
              <a:t>(max. 6 body)</a:t>
            </a:r>
            <a:endParaRPr lang="cs-CZ" dirty="0" smtClean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cs-CZ" i="1" dirty="0" smtClean="0"/>
          </a:p>
          <a:p>
            <a:endParaRPr lang="cs-CZ" dirty="0"/>
          </a:p>
        </p:txBody>
      </p:sp>
    </p:spTree>
  </p:cSld>
  <p:clrMapOvr>
    <a:masterClrMapping/>
  </p:clrMapOvr>
  <p:transition advTm="25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circl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circl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circl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1010021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ransition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0"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3" name="Object 3"/>
          <p:cNvGraphicFramePr>
            <a:graphicFrameLocks noChangeAspect="1"/>
          </p:cNvGraphicFramePr>
          <p:nvPr/>
        </p:nvGraphicFramePr>
        <p:xfrm>
          <a:off x="428625" y="2571750"/>
          <a:ext cx="8513763" cy="2947988"/>
        </p:xfrm>
        <a:graphic>
          <a:graphicData uri="http://schemas.openxmlformats.org/presentationml/2006/ole">
            <p:oleObj spid="_x0000_s5122" name="Worksheet" r:id="rId4" imgW="6934241" imgH="2676391" progId="Excel.Sheet.8">
              <p:embed/>
            </p:oleObj>
          </a:graphicData>
        </a:graphic>
      </p:graphicFrame>
      <p:sp>
        <p:nvSpPr>
          <p:cNvPr id="4" name="Obdélník 3"/>
          <p:cNvSpPr/>
          <p:nvPr/>
        </p:nvSpPr>
        <p:spPr>
          <a:xfrm>
            <a:off x="3286116" y="571480"/>
            <a:ext cx="26432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cs-CZ" sz="4000" kern="1200" dirty="0">
                <a:solidFill>
                  <a:srgbClr val="000000"/>
                </a:solidFill>
                <a:latin typeface="Comic Sans MS" pitchFamily="66" charset="0"/>
                <a:ea typeface="+mn-ea"/>
                <a:cs typeface="+mn-cs"/>
              </a:rPr>
              <a:t>Výsledky</a:t>
            </a:r>
          </a:p>
        </p:txBody>
      </p:sp>
    </p:spTree>
  </p:cSld>
  <p:clrMapOvr>
    <a:masterClrMapping/>
  </p:clrMapOvr>
  <p:transition advTm="5000">
    <p:pull dir="d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-642974" y="3214686"/>
            <a:ext cx="7500990" cy="1470025"/>
          </a:xfrm>
        </p:spPr>
        <p:txBody>
          <a:bodyPr>
            <a:normAutofit fontScale="90000"/>
          </a:bodyPr>
          <a:lstStyle/>
          <a:p>
            <a:r>
              <a:rPr lang="cs-CZ" sz="5400" b="1" dirty="0" smtClean="0">
                <a:latin typeface="Comic Sans MS" pitchFamily="66" charset="0"/>
              </a:rPr>
              <a:t>„Kam jsme se to dostali?“</a:t>
            </a:r>
            <a:r>
              <a:rPr lang="cs-CZ" sz="6000" b="1" dirty="0" smtClean="0">
                <a:latin typeface="Comic Sans MS" pitchFamily="66" charset="0"/>
              </a:rPr>
              <a:t/>
            </a:r>
            <a:br>
              <a:rPr lang="cs-CZ" sz="6000" b="1" dirty="0" smtClean="0">
                <a:latin typeface="Comic Sans MS" pitchFamily="66" charset="0"/>
              </a:rPr>
            </a:br>
            <a:r>
              <a:rPr lang="cs-CZ" sz="2000" dirty="0" smtClean="0">
                <a:latin typeface="Comic Sans MS" pitchFamily="66" charset="0"/>
              </a:rPr>
              <a:t>(</a:t>
            </a:r>
            <a:r>
              <a:rPr lang="cs-CZ" sz="2000" dirty="0" err="1" smtClean="0">
                <a:latin typeface="Comic Sans MS" pitchFamily="66" charset="0"/>
              </a:rPr>
              <a:t>Pářa</a:t>
            </a:r>
            <a:r>
              <a:rPr lang="cs-CZ" sz="2000" dirty="0" smtClean="0">
                <a:latin typeface="Comic Sans MS" pitchFamily="66" charset="0"/>
              </a:rPr>
              <a:t> + </a:t>
            </a:r>
            <a:r>
              <a:rPr lang="cs-CZ" sz="2000" dirty="0" err="1" smtClean="0">
                <a:latin typeface="Comic Sans MS" pitchFamily="66" charset="0"/>
              </a:rPr>
              <a:t>Kůča</a:t>
            </a:r>
            <a:r>
              <a:rPr lang="cs-CZ" sz="2000" dirty="0" smtClean="0">
                <a:latin typeface="Comic Sans MS" pitchFamily="66" charset="0"/>
              </a:rPr>
              <a:t>)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142976" y="928670"/>
            <a:ext cx="6400800" cy="928694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  <a:latin typeface="Comic Sans MS" pitchFamily="66" charset="0"/>
              </a:rPr>
              <a:t>Stanoviště č. 4</a:t>
            </a:r>
            <a:endParaRPr lang="cs-CZ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2357430"/>
            <a:ext cx="2603500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1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latin typeface="Comic Sans MS" pitchFamily="66" charset="0"/>
              </a:rPr>
              <a:t>Úkoly:</a:t>
            </a:r>
            <a:endParaRPr lang="cs-CZ" b="1" dirty="0">
              <a:latin typeface="Comic Sans MS" pitchFamily="66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 lnSpcReduction="2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cs-CZ" dirty="0" smtClean="0"/>
              <a:t>Určete přibližnou polohu ostrova pomocí zeměpisných souřadnic.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Jaké faktory obecně ovlivňují klima na konkrétním místě? Vyjmenuj alespoň 4.</a:t>
            </a:r>
          </a:p>
          <a:p>
            <a:pPr marL="514350" lvl="0" indent="-514350">
              <a:buFont typeface="+mj-lt"/>
              <a:buAutoNum type="arabicPeriod"/>
            </a:pPr>
            <a:r>
              <a:rPr lang="cs-CZ" dirty="0" smtClean="0"/>
              <a:t>V jakém podnebném pásu leží váš ostrov?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Jaké jsou přibližně průměrné roční srážky a jaká teplota na ostrově?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Jaké </a:t>
            </a:r>
            <a:r>
              <a:rPr lang="cs-CZ" smtClean="0"/>
              <a:t>půdní typy </a:t>
            </a:r>
            <a:r>
              <a:rPr lang="cs-CZ" dirty="0" smtClean="0"/>
              <a:t>se na ostrově nachází?</a:t>
            </a:r>
          </a:p>
          <a:p>
            <a:pPr marL="514350" indent="-514350">
              <a:buNone/>
            </a:pPr>
            <a:r>
              <a:rPr lang="cs-CZ" i="1" dirty="0" smtClean="0"/>
              <a:t>      (max. 5 bodů)</a:t>
            </a:r>
            <a:endParaRPr lang="cs-CZ" dirty="0" smtClean="0"/>
          </a:p>
          <a:p>
            <a:pPr marL="514350" indent="-514350">
              <a:buNone/>
            </a:pPr>
            <a:endParaRPr lang="cs-CZ" dirty="0" smtClean="0"/>
          </a:p>
          <a:p>
            <a:pPr marL="514350" indent="-514350" algn="ctr">
              <a:buNone/>
            </a:pPr>
            <a:r>
              <a:rPr lang="cs-CZ" b="1" i="1" dirty="0" smtClean="0"/>
              <a:t>       K řešení úkolů použijte Atlas světa a ostatní materiály, které máte na stanovišti k dispozici.</a:t>
            </a:r>
            <a:endParaRPr lang="cs-CZ" b="1" i="1" dirty="0"/>
          </a:p>
        </p:txBody>
      </p:sp>
    </p:spTree>
  </p:cSld>
  <p:clrMapOvr>
    <a:masterClrMapping/>
  </p:clrMapOvr>
  <p:transition advTm="30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split orient="vert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diamond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diamond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kam jsme se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85786" y="1214422"/>
            <a:ext cx="3394472" cy="4525963"/>
          </a:xfrm>
        </p:spPr>
      </p:pic>
      <p:pic>
        <p:nvPicPr>
          <p:cNvPr id="6" name="Zástupný symbol pro obsah 5" descr="kam3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29190" y="1214422"/>
            <a:ext cx="3394472" cy="4525963"/>
          </a:xfrm>
        </p:spPr>
      </p:pic>
    </p:spTree>
  </p:cSld>
  <p:clrMapOvr>
    <a:masterClrMapping/>
  </p:clrMapOvr>
  <p:transition advTm="4000">
    <p:diamond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diamond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dostaly5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85786" y="1285860"/>
            <a:ext cx="3394472" cy="4525963"/>
          </a:xfrm>
        </p:spPr>
      </p:pic>
      <p:pic>
        <p:nvPicPr>
          <p:cNvPr id="6" name="Zástupný symbol pro obsah 5" descr="kam jsme se to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00628" y="1285860"/>
            <a:ext cx="3394472" cy="4525963"/>
          </a:xfrm>
        </p:spPr>
      </p:pic>
    </p:spTree>
  </p:cSld>
  <p:clrMapOvr>
    <a:masterClrMapping/>
  </p:clrMapOvr>
  <p:transition advTm="4000">
    <p:diamond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diamond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ostaly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ransition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0"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3" name="Object 3"/>
          <p:cNvGraphicFramePr>
            <a:graphicFrameLocks noChangeAspect="1"/>
          </p:cNvGraphicFramePr>
          <p:nvPr/>
        </p:nvGraphicFramePr>
        <p:xfrm>
          <a:off x="428625" y="2571750"/>
          <a:ext cx="8513763" cy="2947988"/>
        </p:xfrm>
        <a:graphic>
          <a:graphicData uri="http://schemas.openxmlformats.org/presentationml/2006/ole">
            <p:oleObj spid="_x0000_s6146" name="Worksheet" r:id="rId4" imgW="6934241" imgH="2676391" progId="Excel.Sheet.8">
              <p:embed/>
            </p:oleObj>
          </a:graphicData>
        </a:graphic>
      </p:graphicFrame>
      <p:sp>
        <p:nvSpPr>
          <p:cNvPr id="4" name="Obdélník 3"/>
          <p:cNvSpPr/>
          <p:nvPr/>
        </p:nvSpPr>
        <p:spPr>
          <a:xfrm>
            <a:off x="3286116" y="571480"/>
            <a:ext cx="26432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cs-CZ" sz="4000" kern="1200" dirty="0">
                <a:solidFill>
                  <a:srgbClr val="000000"/>
                </a:solidFill>
                <a:latin typeface="Comic Sans MS" pitchFamily="66" charset="0"/>
                <a:ea typeface="+mn-ea"/>
                <a:cs typeface="+mn-cs"/>
              </a:rPr>
              <a:t>Výsledky</a:t>
            </a:r>
          </a:p>
        </p:txBody>
      </p:sp>
    </p:spTree>
  </p:cSld>
  <p:clrMapOvr>
    <a:masterClrMapping/>
  </p:clrMapOvr>
  <p:transition advTm="10000">
    <p:pull dir="d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-142908" y="3357562"/>
            <a:ext cx="6143668" cy="1470025"/>
          </a:xfrm>
        </p:spPr>
        <p:txBody>
          <a:bodyPr>
            <a:normAutofit fontScale="90000"/>
          </a:bodyPr>
          <a:lstStyle/>
          <a:p>
            <a:r>
              <a:rPr lang="cs-CZ" sz="5400" b="1" dirty="0" smtClean="0">
                <a:latin typeface="Comic Sans MS" pitchFamily="66" charset="0"/>
              </a:rPr>
              <a:t>„Co nám tady roste?“</a:t>
            </a:r>
            <a:r>
              <a:rPr lang="cs-CZ" sz="6000" b="1" dirty="0" smtClean="0">
                <a:latin typeface="Comic Sans MS" pitchFamily="66" charset="0"/>
              </a:rPr>
              <a:t/>
            </a:r>
            <a:br>
              <a:rPr lang="cs-CZ" sz="6000" b="1" dirty="0" smtClean="0">
                <a:latin typeface="Comic Sans MS" pitchFamily="66" charset="0"/>
              </a:rPr>
            </a:br>
            <a:r>
              <a:rPr lang="cs-CZ" sz="2000" dirty="0" smtClean="0">
                <a:latin typeface="Comic Sans MS" pitchFamily="66" charset="0"/>
              </a:rPr>
              <a:t>(Martička)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142976" y="928670"/>
            <a:ext cx="6400800" cy="928694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  <a:latin typeface="Comic Sans MS" pitchFamily="66" charset="0"/>
              </a:rPr>
              <a:t>Stanoviště č. 5</a:t>
            </a:r>
            <a:endParaRPr lang="cs-CZ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2500306"/>
            <a:ext cx="3452812" cy="25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2-Track 0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6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  <a:latin typeface="Comic Sans MS" pitchFamily="66" charset="0"/>
              </a:rPr>
              <a:t>Úkoly:</a:t>
            </a:r>
            <a:endParaRPr lang="cs-CZ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0634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cs-CZ" dirty="0" smtClean="0">
                <a:solidFill>
                  <a:srgbClr val="FF0000"/>
                </a:solidFill>
              </a:rPr>
              <a:t>Vyznač na mapě váš ostrov a napiš, v jakém podnebném pásu leží.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>
                <a:solidFill>
                  <a:srgbClr val="FF0000"/>
                </a:solidFill>
              </a:rPr>
              <a:t>Jaké hlavní znaky mají rostliny ve vašem podnebném pásu a proč?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>
                <a:solidFill>
                  <a:srgbClr val="FF0000"/>
                </a:solidFill>
              </a:rPr>
              <a:t>Které z rostlin vašeho podnebného pásu se u nás pěstují jako pokojové?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>
                <a:solidFill>
                  <a:srgbClr val="FF0000"/>
                </a:solidFill>
              </a:rPr>
              <a:t>Z nabídky vyber rostliny nebo skupiny rostlin typické pro dané oblasti.</a:t>
            </a:r>
          </a:p>
          <a:p>
            <a:pPr marL="514350" indent="-514350">
              <a:buNone/>
            </a:pPr>
            <a:r>
              <a:rPr lang="cs-CZ" dirty="0" smtClean="0">
                <a:solidFill>
                  <a:srgbClr val="FF0000"/>
                </a:solidFill>
              </a:rPr>
              <a:t>      </a:t>
            </a:r>
            <a:r>
              <a:rPr lang="cs-CZ" i="1" dirty="0" smtClean="0">
                <a:solidFill>
                  <a:srgbClr val="FF0000"/>
                </a:solidFill>
              </a:rPr>
              <a:t>(max. 9 bodů)</a:t>
            </a:r>
            <a:endParaRPr lang="cs-CZ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cs-CZ" i="1" dirty="0" smtClean="0"/>
          </a:p>
          <a:p>
            <a:endParaRPr lang="cs-CZ" dirty="0"/>
          </a:p>
        </p:txBody>
      </p:sp>
    </p:spTree>
  </p:cSld>
  <p:clrMapOvr>
    <a:masterClrMapping/>
  </p:clrMapOvr>
  <p:transition advTm="20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1515</TotalTime>
  <Words>863</Words>
  <Application>Microsoft Office PowerPoint</Application>
  <PresentationFormat>Předvádění na obrazovce (4:3)</PresentationFormat>
  <Paragraphs>175</Paragraphs>
  <Slides>154</Slides>
  <Notes>1</Notes>
  <HiddenSlides>0</HiddenSlides>
  <MMClips>28</MMClips>
  <ScaleCrop>false</ScaleCrop>
  <HeadingPairs>
    <vt:vector size="6" baseType="variant">
      <vt:variant>
        <vt:lpstr>Motiv</vt:lpstr>
      </vt:variant>
      <vt:variant>
        <vt:i4>4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154</vt:i4>
      </vt:variant>
    </vt:vector>
  </HeadingPairs>
  <TitlesOfParts>
    <vt:vector size="159" baseType="lpstr">
      <vt:lpstr>Motiv sady Office</vt:lpstr>
      <vt:lpstr>Default Design</vt:lpstr>
      <vt:lpstr>1_Motiv sady Office</vt:lpstr>
      <vt:lpstr>2_Motiv sady Office</vt:lpstr>
      <vt:lpstr>Worksheet</vt:lpstr>
      <vt:lpstr>DIDAKTIKA PŘÍRODNÍCH VĚD</vt:lpstr>
      <vt:lpstr> CÍL: ITV na ZŠ Jedovnice</vt:lpstr>
      <vt:lpstr>NÁŠ TEAM</vt:lpstr>
      <vt:lpstr>TÉMA ITV: </vt:lpstr>
      <vt:lpstr>ZÁKLADNÍ INFORMACE O ITV</vt:lpstr>
      <vt:lpstr>STRUČNÝ PROGRAM ITV</vt:lpstr>
      <vt:lpstr>PŘÍPRAVA NEBYLA JEDNODUCHÁ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1. hodina - ÚVOD</vt:lpstr>
      <vt:lpstr>Rozdělení funkcí v jednotlivých skupinách</vt:lpstr>
      <vt:lpstr>Přidělené ostrovy (pedagogický dozor)</vt:lpstr>
      <vt:lpstr>Snímek 19</vt:lpstr>
      <vt:lpstr>Snímek 20</vt:lpstr>
      <vt:lpstr>Snímek 21</vt:lpstr>
      <vt:lpstr>Snímek 22</vt:lpstr>
      <vt:lpstr>Snímek 23</vt:lpstr>
      <vt:lpstr>2. hodina – VÝUKA V TERÉNU</vt:lpstr>
      <vt:lpstr>3</vt:lpstr>
      <vt:lpstr>2</vt:lpstr>
      <vt:lpstr>1</vt:lpstr>
      <vt:lpstr>START!!!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Ostrované našli mapu ostrova, kde ztroskotali</vt:lpstr>
      <vt:lpstr>Našli také mapovou legendu</vt:lpstr>
      <vt:lpstr>ÚKOLY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3. hodina – POZNEJTE SVŮJ OSTROV</vt:lpstr>
      <vt:lpstr>Snímek 54</vt:lpstr>
      <vt:lpstr>Snímek 55</vt:lpstr>
      <vt:lpstr>Snímek 56</vt:lpstr>
      <vt:lpstr>Snímek 57</vt:lpstr>
      <vt:lpstr>Snímek 58</vt:lpstr>
      <vt:lpstr>„U dromedára“ (Kovy + Danča) </vt:lpstr>
      <vt:lpstr>Úkol:</vt:lpstr>
      <vt:lpstr>Snímek 61</vt:lpstr>
      <vt:lpstr>Snímek 62</vt:lpstr>
      <vt:lpstr>Snímek 63</vt:lpstr>
      <vt:lpstr>Snímek 64</vt:lpstr>
      <vt:lpstr>Snímek 65</vt:lpstr>
      <vt:lpstr>Snímek 66</vt:lpstr>
      <vt:lpstr>Snímek 67</vt:lpstr>
      <vt:lpstr>Snímek 68</vt:lpstr>
      <vt:lpstr>Snímek 69</vt:lpstr>
      <vt:lpstr>Snímek 70</vt:lpstr>
      <vt:lpstr>Snímek 71</vt:lpstr>
      <vt:lpstr>„Dary přírody“ (Maruška + Muž) </vt:lpstr>
      <vt:lpstr>Úkoly:</vt:lpstr>
      <vt:lpstr>Snímek 74</vt:lpstr>
      <vt:lpstr>Snímek 75</vt:lpstr>
      <vt:lpstr>Snímek 76</vt:lpstr>
      <vt:lpstr>Snímek 77</vt:lpstr>
      <vt:lpstr>Snímek 78</vt:lpstr>
      <vt:lpstr>Snímek 79</vt:lpstr>
      <vt:lpstr>Snímek 80</vt:lpstr>
      <vt:lpstr>„Co tu s námi žije?“ (Jarush + Zůza-Cůca) </vt:lpstr>
      <vt:lpstr>Úkoly:</vt:lpstr>
      <vt:lpstr>Snímek 83</vt:lpstr>
      <vt:lpstr>Snímek 84</vt:lpstr>
      <vt:lpstr>Snímek 85</vt:lpstr>
      <vt:lpstr>Snímek 86</vt:lpstr>
      <vt:lpstr>Snímek 87</vt:lpstr>
      <vt:lpstr>„Kam jsme se to dostali?“ (Pářa + Kůča) </vt:lpstr>
      <vt:lpstr>Úkoly:</vt:lpstr>
      <vt:lpstr>Snímek 90</vt:lpstr>
      <vt:lpstr>Snímek 91</vt:lpstr>
      <vt:lpstr>Snímek 92</vt:lpstr>
      <vt:lpstr>Snímek 93</vt:lpstr>
      <vt:lpstr>Snímek 94</vt:lpstr>
      <vt:lpstr>Snímek 95</vt:lpstr>
      <vt:lpstr>Snímek 96</vt:lpstr>
      <vt:lpstr>Snímek 97</vt:lpstr>
      <vt:lpstr>„Co nám tady roste?“ (Martička) </vt:lpstr>
      <vt:lpstr>Úkoly:</vt:lpstr>
      <vt:lpstr>Snímek 100</vt:lpstr>
      <vt:lpstr>Snímek 101</vt:lpstr>
      <vt:lpstr>Snímek 102</vt:lpstr>
      <vt:lpstr>Snímek 103</vt:lpstr>
      <vt:lpstr>Snímek 104</vt:lpstr>
      <vt:lpstr>4. hodina – POSTER a PREZENTACE</vt:lpstr>
      <vt:lpstr>PRÁCE NA POSTERU</vt:lpstr>
      <vt:lpstr>Snímek 107</vt:lpstr>
      <vt:lpstr>Snímek 108</vt:lpstr>
      <vt:lpstr>Snímek 109</vt:lpstr>
      <vt:lpstr>Snímek 110</vt:lpstr>
      <vt:lpstr>Snímek 111</vt:lpstr>
      <vt:lpstr>Snímek 112</vt:lpstr>
      <vt:lpstr>Snímek 113</vt:lpstr>
      <vt:lpstr>Snímek 114</vt:lpstr>
      <vt:lpstr>PREZENTACE POSTERU</vt:lpstr>
      <vt:lpstr>Snímek 116</vt:lpstr>
      <vt:lpstr>Snímek 117</vt:lpstr>
      <vt:lpstr>Snímek 118</vt:lpstr>
      <vt:lpstr>Snímek 119</vt:lpstr>
      <vt:lpstr>Snímek 120</vt:lpstr>
      <vt:lpstr>Snímek 121</vt:lpstr>
      <vt:lpstr>Snímek 122</vt:lpstr>
      <vt:lpstr>Snímek 123</vt:lpstr>
      <vt:lpstr>Snímek 124</vt:lpstr>
      <vt:lpstr>Snímek 125</vt:lpstr>
      <vt:lpstr>Snímek 126</vt:lpstr>
      <vt:lpstr>Snímek 127</vt:lpstr>
      <vt:lpstr>Snímek 128</vt:lpstr>
      <vt:lpstr>POROTA</vt:lpstr>
      <vt:lpstr>Snímek 130</vt:lpstr>
      <vt:lpstr>Snímek 131</vt:lpstr>
      <vt:lpstr>Snímek 132</vt:lpstr>
      <vt:lpstr>Závěrečná hra – „klubíčko“ (zpětná vazba)</vt:lpstr>
      <vt:lpstr>Snímek 134</vt:lpstr>
      <vt:lpstr>Snímek 135</vt:lpstr>
      <vt:lpstr>Snímek 136</vt:lpstr>
      <vt:lpstr>Snímek 137</vt:lpstr>
      <vt:lpstr>Snímek 138</vt:lpstr>
      <vt:lpstr>Snímek 139</vt:lpstr>
      <vt:lpstr>Snímek 140</vt:lpstr>
      <vt:lpstr>Snímek 141</vt:lpstr>
      <vt:lpstr>VYHLÁŠENÍ VÝSLEDKŮ (+ poděkování a závěr)</vt:lpstr>
      <vt:lpstr>Snímek 143</vt:lpstr>
      <vt:lpstr>Snímek 144</vt:lpstr>
      <vt:lpstr>3-4.místo – Bora Bora (41 bodů)  </vt:lpstr>
      <vt:lpstr>3-4.místo – Biak (41 bodů) </vt:lpstr>
      <vt:lpstr>2.místo – Nisos Ios (42,5 bodu) </vt:lpstr>
      <vt:lpstr>1.místo – Gareloi Island (44,5 bodů) </vt:lpstr>
      <vt:lpstr>ZHODNOCENÍ A ZÁVĚR</vt:lpstr>
      <vt:lpstr>Snímek 150</vt:lpstr>
      <vt:lpstr>Hodnocení skupin žáků </vt:lpstr>
      <vt:lpstr>Celkové zhodnocení pozitiv a negativ </vt:lpstr>
      <vt:lpstr>Snímek 153</vt:lpstr>
      <vt:lpstr>DĚKUJEME ZA POZORNOST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DIDAKTIKA PŘÍRODNÍCH VĚD</dc:title>
  <dc:creator>Martin</dc:creator>
  <cp:lastModifiedBy>eduard</cp:lastModifiedBy>
  <cp:revision>138</cp:revision>
  <dcterms:created xsi:type="dcterms:W3CDTF">2009-12-04T10:49:36Z</dcterms:created>
  <dcterms:modified xsi:type="dcterms:W3CDTF">2009-12-20T12:54:07Z</dcterms:modified>
</cp:coreProperties>
</file>